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0"/>
  </p:notesMasterIdLst>
  <p:handoutMasterIdLst>
    <p:handoutMasterId r:id="rId121"/>
  </p:handoutMasterIdLst>
  <p:sldIdLst>
    <p:sldId id="432" r:id="rId3"/>
    <p:sldId id="433" r:id="rId4"/>
    <p:sldId id="436" r:id="rId5"/>
    <p:sldId id="569" r:id="rId6"/>
    <p:sldId id="568" r:id="rId7"/>
    <p:sldId id="362" r:id="rId8"/>
    <p:sldId id="363" r:id="rId9"/>
    <p:sldId id="490" r:id="rId10"/>
    <p:sldId id="491" r:id="rId11"/>
    <p:sldId id="492" r:id="rId12"/>
    <p:sldId id="494" r:id="rId13"/>
    <p:sldId id="495" r:id="rId14"/>
    <p:sldId id="499" r:id="rId15"/>
    <p:sldId id="498" r:id="rId16"/>
    <p:sldId id="497" r:id="rId17"/>
    <p:sldId id="500" r:id="rId18"/>
    <p:sldId id="610" r:id="rId19"/>
    <p:sldId id="581" r:id="rId20"/>
    <p:sldId id="608" r:id="rId21"/>
    <p:sldId id="501" r:id="rId22"/>
    <p:sldId id="496" r:id="rId23"/>
    <p:sldId id="502" r:id="rId24"/>
    <p:sldId id="580" r:id="rId25"/>
    <p:sldId id="577" r:id="rId26"/>
    <p:sldId id="604" r:id="rId27"/>
    <p:sldId id="605" r:id="rId28"/>
    <p:sldId id="614" r:id="rId29"/>
    <p:sldId id="615" r:id="rId30"/>
    <p:sldId id="616" r:id="rId31"/>
    <p:sldId id="617" r:id="rId32"/>
    <p:sldId id="570" r:id="rId33"/>
    <p:sldId id="507" r:id="rId34"/>
    <p:sldId id="506" r:id="rId35"/>
    <p:sldId id="505" r:id="rId36"/>
    <p:sldId id="504" r:id="rId37"/>
    <p:sldId id="511" r:id="rId38"/>
    <p:sldId id="510" r:id="rId39"/>
    <p:sldId id="509" r:id="rId40"/>
    <p:sldId id="512" r:id="rId41"/>
    <p:sldId id="618" r:id="rId42"/>
    <p:sldId id="611" r:id="rId43"/>
    <p:sldId id="381" r:id="rId44"/>
    <p:sldId id="518" r:id="rId45"/>
    <p:sldId id="519" r:id="rId46"/>
    <p:sldId id="517" r:id="rId47"/>
    <p:sldId id="520" r:id="rId48"/>
    <p:sldId id="521" r:id="rId49"/>
    <p:sldId id="525" r:id="rId50"/>
    <p:sldId id="524" r:id="rId51"/>
    <p:sldId id="523" r:id="rId52"/>
    <p:sldId id="526" r:id="rId53"/>
    <p:sldId id="522" r:id="rId54"/>
    <p:sldId id="528" r:id="rId55"/>
    <p:sldId id="530" r:id="rId56"/>
    <p:sldId id="529" r:id="rId57"/>
    <p:sldId id="612" r:id="rId58"/>
    <p:sldId id="607" r:id="rId59"/>
    <p:sldId id="619" r:id="rId60"/>
    <p:sldId id="533" r:id="rId61"/>
    <p:sldId id="534" r:id="rId62"/>
    <p:sldId id="535" r:id="rId63"/>
    <p:sldId id="540" r:id="rId64"/>
    <p:sldId id="539" r:id="rId65"/>
    <p:sldId id="538" r:id="rId66"/>
    <p:sldId id="537" r:id="rId67"/>
    <p:sldId id="541" r:id="rId68"/>
    <p:sldId id="579" r:id="rId69"/>
    <p:sldId id="542" r:id="rId70"/>
    <p:sldId id="550" r:id="rId71"/>
    <p:sldId id="571" r:id="rId72"/>
    <p:sldId id="543" r:id="rId73"/>
    <p:sldId id="544" r:id="rId74"/>
    <p:sldId id="547" r:id="rId75"/>
    <p:sldId id="546" r:id="rId76"/>
    <p:sldId id="545" r:id="rId77"/>
    <p:sldId id="551" r:id="rId78"/>
    <p:sldId id="548" r:id="rId79"/>
    <p:sldId id="549" r:id="rId80"/>
    <p:sldId id="552" r:id="rId81"/>
    <p:sldId id="582" r:id="rId82"/>
    <p:sldId id="553" r:id="rId83"/>
    <p:sldId id="621" r:id="rId84"/>
    <p:sldId id="622" r:id="rId85"/>
    <p:sldId id="554" r:id="rId86"/>
    <p:sldId id="556" r:id="rId87"/>
    <p:sldId id="555" r:id="rId88"/>
    <p:sldId id="557" r:id="rId89"/>
    <p:sldId id="558" r:id="rId90"/>
    <p:sldId id="623" r:id="rId91"/>
    <p:sldId id="559" r:id="rId92"/>
    <p:sldId id="560" r:id="rId93"/>
    <p:sldId id="561" r:id="rId94"/>
    <p:sldId id="562" r:id="rId95"/>
    <p:sldId id="565" r:id="rId96"/>
    <p:sldId id="563" r:id="rId97"/>
    <p:sldId id="624" r:id="rId98"/>
    <p:sldId id="566" r:id="rId99"/>
    <p:sldId id="572" r:id="rId100"/>
    <p:sldId id="564" r:id="rId101"/>
    <p:sldId id="576" r:id="rId102"/>
    <p:sldId id="583" r:id="rId103"/>
    <p:sldId id="620" r:id="rId104"/>
    <p:sldId id="586" r:id="rId105"/>
    <p:sldId id="584" r:id="rId106"/>
    <p:sldId id="587" r:id="rId107"/>
    <p:sldId id="589" r:id="rId108"/>
    <p:sldId id="588" r:id="rId109"/>
    <p:sldId id="590" r:id="rId110"/>
    <p:sldId id="591" r:id="rId111"/>
    <p:sldId id="593" r:id="rId112"/>
    <p:sldId id="592" r:id="rId113"/>
    <p:sldId id="594" r:id="rId114"/>
    <p:sldId id="595" r:id="rId115"/>
    <p:sldId id="596" r:id="rId116"/>
    <p:sldId id="597" r:id="rId117"/>
    <p:sldId id="598" r:id="rId118"/>
    <p:sldId id="488" r:id="rId1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7DA8"/>
    <a:srgbClr val="66FF33"/>
    <a:srgbClr val="006600"/>
    <a:srgbClr val="336600"/>
    <a:srgbClr val="8EB14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7" autoAdjust="0"/>
  </p:normalViewPr>
  <p:slideViewPr>
    <p:cSldViewPr>
      <p:cViewPr varScale="1">
        <p:scale>
          <a:sx n="86" d="100"/>
          <a:sy n="86" d="100"/>
        </p:scale>
        <p:origin x="-175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78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120" Type="http://schemas.openxmlformats.org/officeDocument/2006/relationships/notesMaster" Target="notesMasters/notesMaster1.xml"/><Relationship Id="rId121" Type="http://schemas.openxmlformats.org/officeDocument/2006/relationships/handoutMaster" Target="handoutMasters/handoutMaster1.xml"/><Relationship Id="rId122" Type="http://schemas.openxmlformats.org/officeDocument/2006/relationships/printerSettings" Target="printerSettings/printerSettings1.bin"/><Relationship Id="rId123" Type="http://schemas.openxmlformats.org/officeDocument/2006/relationships/presProps" Target="presProps.xml"/><Relationship Id="rId124" Type="http://schemas.openxmlformats.org/officeDocument/2006/relationships/viewProps" Target="viewProps.xml"/><Relationship Id="rId125" Type="http://schemas.openxmlformats.org/officeDocument/2006/relationships/theme" Target="theme/theme1.xml"/><Relationship Id="rId126" Type="http://schemas.openxmlformats.org/officeDocument/2006/relationships/tableStyles" Target="tableStyle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90" Type="http://schemas.openxmlformats.org/officeDocument/2006/relationships/slide" Target="slides/slide88.xml"/><Relationship Id="rId91" Type="http://schemas.openxmlformats.org/officeDocument/2006/relationships/slide" Target="slides/slide89.xml"/><Relationship Id="rId92" Type="http://schemas.openxmlformats.org/officeDocument/2006/relationships/slide" Target="slides/slide90.xml"/><Relationship Id="rId93" Type="http://schemas.openxmlformats.org/officeDocument/2006/relationships/slide" Target="slides/slide91.xml"/><Relationship Id="rId94" Type="http://schemas.openxmlformats.org/officeDocument/2006/relationships/slide" Target="slides/slide92.xml"/><Relationship Id="rId95" Type="http://schemas.openxmlformats.org/officeDocument/2006/relationships/slide" Target="slides/slide93.xml"/><Relationship Id="rId96" Type="http://schemas.openxmlformats.org/officeDocument/2006/relationships/slide" Target="slides/slide94.xml"/><Relationship Id="rId101" Type="http://schemas.openxmlformats.org/officeDocument/2006/relationships/slide" Target="slides/slide99.xml"/><Relationship Id="rId102" Type="http://schemas.openxmlformats.org/officeDocument/2006/relationships/slide" Target="slides/slide100.xml"/><Relationship Id="rId103" Type="http://schemas.openxmlformats.org/officeDocument/2006/relationships/slide" Target="slides/slide101.xml"/><Relationship Id="rId104" Type="http://schemas.openxmlformats.org/officeDocument/2006/relationships/slide" Target="slides/slide102.xml"/><Relationship Id="rId105" Type="http://schemas.openxmlformats.org/officeDocument/2006/relationships/slide" Target="slides/slide103.xml"/><Relationship Id="rId106" Type="http://schemas.openxmlformats.org/officeDocument/2006/relationships/slide" Target="slides/slide104.xml"/><Relationship Id="rId107" Type="http://schemas.openxmlformats.org/officeDocument/2006/relationships/slide" Target="slides/slide105.xml"/><Relationship Id="rId108" Type="http://schemas.openxmlformats.org/officeDocument/2006/relationships/slide" Target="slides/slide106.xml"/><Relationship Id="rId109" Type="http://schemas.openxmlformats.org/officeDocument/2006/relationships/slide" Target="slides/slide107.xml"/><Relationship Id="rId97" Type="http://schemas.openxmlformats.org/officeDocument/2006/relationships/slide" Target="slides/slide95.xml"/><Relationship Id="rId98" Type="http://schemas.openxmlformats.org/officeDocument/2006/relationships/slide" Target="slides/slide96.xml"/><Relationship Id="rId99" Type="http://schemas.openxmlformats.org/officeDocument/2006/relationships/slide" Target="slides/slide97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00" Type="http://schemas.openxmlformats.org/officeDocument/2006/relationships/slide" Target="slides/slide98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70" Type="http://schemas.openxmlformats.org/officeDocument/2006/relationships/slide" Target="slides/slide68.xml"/><Relationship Id="rId71" Type="http://schemas.openxmlformats.org/officeDocument/2006/relationships/slide" Target="slides/slide69.xml"/><Relationship Id="rId72" Type="http://schemas.openxmlformats.org/officeDocument/2006/relationships/slide" Target="slides/slide70.xml"/><Relationship Id="rId73" Type="http://schemas.openxmlformats.org/officeDocument/2006/relationships/slide" Target="slides/slide71.xml"/><Relationship Id="rId74" Type="http://schemas.openxmlformats.org/officeDocument/2006/relationships/slide" Target="slides/slide72.xml"/><Relationship Id="rId75" Type="http://schemas.openxmlformats.org/officeDocument/2006/relationships/slide" Target="slides/slide73.xml"/><Relationship Id="rId76" Type="http://schemas.openxmlformats.org/officeDocument/2006/relationships/slide" Target="slides/slide74.xml"/><Relationship Id="rId77" Type="http://schemas.openxmlformats.org/officeDocument/2006/relationships/slide" Target="slides/slide75.xml"/><Relationship Id="rId78" Type="http://schemas.openxmlformats.org/officeDocument/2006/relationships/slide" Target="slides/slide76.xml"/><Relationship Id="rId79" Type="http://schemas.openxmlformats.org/officeDocument/2006/relationships/slide" Target="slides/slide77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110" Type="http://schemas.openxmlformats.org/officeDocument/2006/relationships/slide" Target="slides/slide108.xml"/><Relationship Id="rId111" Type="http://schemas.openxmlformats.org/officeDocument/2006/relationships/slide" Target="slides/slide109.xml"/><Relationship Id="rId112" Type="http://schemas.openxmlformats.org/officeDocument/2006/relationships/slide" Target="slides/slide110.xml"/><Relationship Id="rId113" Type="http://schemas.openxmlformats.org/officeDocument/2006/relationships/slide" Target="slides/slide111.xml"/><Relationship Id="rId114" Type="http://schemas.openxmlformats.org/officeDocument/2006/relationships/slide" Target="slides/slide112.xml"/><Relationship Id="rId115" Type="http://schemas.openxmlformats.org/officeDocument/2006/relationships/slide" Target="slides/slide113.xml"/><Relationship Id="rId116" Type="http://schemas.openxmlformats.org/officeDocument/2006/relationships/slide" Target="slides/slide114.xml"/><Relationship Id="rId117" Type="http://schemas.openxmlformats.org/officeDocument/2006/relationships/slide" Target="slides/slide115.xml"/><Relationship Id="rId118" Type="http://schemas.openxmlformats.org/officeDocument/2006/relationships/slide" Target="slides/slide116.xml"/><Relationship Id="rId119" Type="http://schemas.openxmlformats.org/officeDocument/2006/relationships/slide" Target="slides/slide11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80" Type="http://schemas.openxmlformats.org/officeDocument/2006/relationships/slide" Target="slides/slide78.xml"/><Relationship Id="rId81" Type="http://schemas.openxmlformats.org/officeDocument/2006/relationships/slide" Target="slides/slide79.xml"/><Relationship Id="rId82" Type="http://schemas.openxmlformats.org/officeDocument/2006/relationships/slide" Target="slides/slide80.xml"/><Relationship Id="rId83" Type="http://schemas.openxmlformats.org/officeDocument/2006/relationships/slide" Target="slides/slide81.xml"/><Relationship Id="rId84" Type="http://schemas.openxmlformats.org/officeDocument/2006/relationships/slide" Target="slides/slide82.xml"/><Relationship Id="rId85" Type="http://schemas.openxmlformats.org/officeDocument/2006/relationships/slide" Target="slides/slide83.xml"/><Relationship Id="rId86" Type="http://schemas.openxmlformats.org/officeDocument/2006/relationships/slide" Target="slides/slide84.xml"/><Relationship Id="rId87" Type="http://schemas.openxmlformats.org/officeDocument/2006/relationships/slide" Target="slides/slide85.xml"/><Relationship Id="rId88" Type="http://schemas.openxmlformats.org/officeDocument/2006/relationships/slide" Target="slides/slide86.xml"/><Relationship Id="rId89" Type="http://schemas.openxmlformats.org/officeDocument/2006/relationships/slide" Target="slides/slide8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E2F4B9-4ACA-4B43-97CE-1A22394FC253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D59C5417-99E8-420C-9C2D-0AF62C0D528D}">
      <dgm:prSet phldrT="[Text]"/>
      <dgm:spPr/>
      <dgm:t>
        <a:bodyPr/>
        <a:lstStyle/>
        <a:p>
          <a:r>
            <a:rPr lang="en-US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Endrocrine</a:t>
          </a:r>
          <a:r>
            <a: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System </a:t>
          </a:r>
          <a:endParaRPr lang="en-US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1A86900-E8C7-4E56-A8DA-3C3D8A17B6F7}" type="parTrans" cxnId="{924B7FF7-81DA-4B9B-A8FF-1DEAE00EBAA7}">
      <dgm:prSet/>
      <dgm:spPr/>
      <dgm:t>
        <a:bodyPr/>
        <a:lstStyle/>
        <a:p>
          <a:endParaRPr lang="en-US"/>
        </a:p>
      </dgm:t>
    </dgm:pt>
    <dgm:pt modelId="{60F6B936-8BAA-4C34-A24D-791E26AD6BCF}" type="sibTrans" cxnId="{924B7FF7-81DA-4B9B-A8FF-1DEAE00EBAA7}">
      <dgm:prSet/>
      <dgm:spPr/>
      <dgm:t>
        <a:bodyPr/>
        <a:lstStyle/>
        <a:p>
          <a:endParaRPr lang="en-US"/>
        </a:p>
      </dgm:t>
    </dgm:pt>
    <dgm:pt modelId="{B0881F0B-86EB-4152-83B4-C6087E54B69F}">
      <dgm:prSet phldrT="[Text]"/>
      <dgm:spPr/>
      <dgm:t>
        <a:bodyPr/>
        <a:lstStyle/>
        <a:p>
          <a:r>
            <a:rPr lang="en-US" dirty="0" smtClean="0"/>
            <a:t>affects the function of the </a:t>
          </a:r>
          <a:endParaRPr lang="en-US" dirty="0"/>
        </a:p>
      </dgm:t>
    </dgm:pt>
    <dgm:pt modelId="{07F3503D-9711-4C59-AF9D-A7F68E4B2559}" type="parTrans" cxnId="{424C84E0-3883-4DC8-8B3A-B1209CB2661E}">
      <dgm:prSet/>
      <dgm:spPr/>
      <dgm:t>
        <a:bodyPr/>
        <a:lstStyle/>
        <a:p>
          <a:endParaRPr lang="en-US"/>
        </a:p>
      </dgm:t>
    </dgm:pt>
    <dgm:pt modelId="{C7B030DE-9806-4163-A426-DC1878C73BD8}" type="sibTrans" cxnId="{424C84E0-3883-4DC8-8B3A-B1209CB2661E}">
      <dgm:prSet/>
      <dgm:spPr/>
      <dgm:t>
        <a:bodyPr/>
        <a:lstStyle/>
        <a:p>
          <a:endParaRPr lang="en-US"/>
        </a:p>
      </dgm:t>
    </dgm:pt>
    <dgm:pt modelId="{DB04A4E5-0CFA-490A-B42B-E17F32FD638D}">
      <dgm:prSet phldrT="[Text]" custT="1"/>
      <dgm:spPr/>
      <dgm:t>
        <a:bodyPr/>
        <a:lstStyle/>
        <a:p>
          <a:r>
            <a:rPr lang="en-US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Urinary System </a:t>
          </a:r>
        </a:p>
        <a:p>
          <a:r>
            <a:rPr lang="en-US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and other body functions</a:t>
          </a:r>
          <a:endParaRPr lang="en-US" sz="1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D50E2F2-1FDC-41EF-8E37-AE310A4D5846}" type="parTrans" cxnId="{F3C13A35-F555-4197-A9EF-C37C4AD02EB1}">
      <dgm:prSet/>
      <dgm:spPr/>
      <dgm:t>
        <a:bodyPr/>
        <a:lstStyle/>
        <a:p>
          <a:endParaRPr lang="en-US"/>
        </a:p>
      </dgm:t>
    </dgm:pt>
    <dgm:pt modelId="{DCE75EB3-6A42-4BA1-B2FB-0DBCC8DB7C9A}" type="sibTrans" cxnId="{F3C13A35-F555-4197-A9EF-C37C4AD02EB1}">
      <dgm:prSet/>
      <dgm:spPr/>
      <dgm:t>
        <a:bodyPr/>
        <a:lstStyle/>
        <a:p>
          <a:endParaRPr lang="en-US"/>
        </a:p>
      </dgm:t>
    </dgm:pt>
    <dgm:pt modelId="{C6BD2650-F367-4E67-B1C0-B97134490933}" type="pres">
      <dgm:prSet presAssocID="{2DE2F4B9-4ACA-4B43-97CE-1A22394FC253}" presName="CompostProcess" presStyleCnt="0">
        <dgm:presLayoutVars>
          <dgm:dir/>
          <dgm:resizeHandles val="exact"/>
        </dgm:presLayoutVars>
      </dgm:prSet>
      <dgm:spPr/>
    </dgm:pt>
    <dgm:pt modelId="{E006F01E-BADF-4FFA-A9E2-B4FA61B0F5C6}" type="pres">
      <dgm:prSet presAssocID="{2DE2F4B9-4ACA-4B43-97CE-1A22394FC253}" presName="arrow" presStyleLbl="bgShp" presStyleIdx="0" presStyleCnt="1" custLinFactNeighborX="20588" custLinFactNeighborY="-54375"/>
      <dgm:spPr/>
    </dgm:pt>
    <dgm:pt modelId="{067DD860-DB1C-4776-9120-9B7F8FD07348}" type="pres">
      <dgm:prSet presAssocID="{2DE2F4B9-4ACA-4B43-97CE-1A22394FC253}" presName="linearProcess" presStyleCnt="0"/>
      <dgm:spPr/>
    </dgm:pt>
    <dgm:pt modelId="{4D858503-FD0D-4794-AC30-64E257CE87F0}" type="pres">
      <dgm:prSet presAssocID="{D59C5417-99E8-420C-9C2D-0AF62C0D528D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BEA2FB-529A-43C8-9689-17345BA05032}" type="pres">
      <dgm:prSet presAssocID="{60F6B936-8BAA-4C34-A24D-791E26AD6BCF}" presName="sibTrans" presStyleCnt="0"/>
      <dgm:spPr/>
    </dgm:pt>
    <dgm:pt modelId="{F0AB099E-FD67-4EAE-94FB-52FAC5A0DDD9}" type="pres">
      <dgm:prSet presAssocID="{B0881F0B-86EB-4152-83B4-C6087E54B69F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723257-F002-44E1-9E12-F21217E4E0D8}" type="pres">
      <dgm:prSet presAssocID="{C7B030DE-9806-4163-A426-DC1878C73BD8}" presName="sibTrans" presStyleCnt="0"/>
      <dgm:spPr/>
    </dgm:pt>
    <dgm:pt modelId="{11672584-F944-4367-8856-C3544D51B187}" type="pres">
      <dgm:prSet presAssocID="{DB04A4E5-0CFA-490A-B42B-E17F32FD638D}" presName="textNode" presStyleLbl="node1" presStyleIdx="2" presStyleCnt="3" custLinFactNeighborX="-25873" custLinFactNeighborY="16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70CB04-506D-4E4B-AD05-02BD16AE98BD}" type="presOf" srcId="{2DE2F4B9-4ACA-4B43-97CE-1A22394FC253}" destId="{C6BD2650-F367-4E67-B1C0-B97134490933}" srcOrd="0" destOrd="0" presId="urn:microsoft.com/office/officeart/2005/8/layout/hProcess9"/>
    <dgm:cxn modelId="{424C84E0-3883-4DC8-8B3A-B1209CB2661E}" srcId="{2DE2F4B9-4ACA-4B43-97CE-1A22394FC253}" destId="{B0881F0B-86EB-4152-83B4-C6087E54B69F}" srcOrd="1" destOrd="0" parTransId="{07F3503D-9711-4C59-AF9D-A7F68E4B2559}" sibTransId="{C7B030DE-9806-4163-A426-DC1878C73BD8}"/>
    <dgm:cxn modelId="{189E514A-E28D-47F5-90EE-0E019B3F0935}" type="presOf" srcId="{B0881F0B-86EB-4152-83B4-C6087E54B69F}" destId="{F0AB099E-FD67-4EAE-94FB-52FAC5A0DDD9}" srcOrd="0" destOrd="0" presId="urn:microsoft.com/office/officeart/2005/8/layout/hProcess9"/>
    <dgm:cxn modelId="{16E1C04A-886F-4496-B784-FCC9F93558D5}" type="presOf" srcId="{D59C5417-99E8-420C-9C2D-0AF62C0D528D}" destId="{4D858503-FD0D-4794-AC30-64E257CE87F0}" srcOrd="0" destOrd="0" presId="urn:microsoft.com/office/officeart/2005/8/layout/hProcess9"/>
    <dgm:cxn modelId="{B4A6AAC4-BAC2-4F15-B6B5-811E4777D5D5}" type="presOf" srcId="{DB04A4E5-0CFA-490A-B42B-E17F32FD638D}" destId="{11672584-F944-4367-8856-C3544D51B187}" srcOrd="0" destOrd="0" presId="urn:microsoft.com/office/officeart/2005/8/layout/hProcess9"/>
    <dgm:cxn modelId="{F3C13A35-F555-4197-A9EF-C37C4AD02EB1}" srcId="{2DE2F4B9-4ACA-4B43-97CE-1A22394FC253}" destId="{DB04A4E5-0CFA-490A-B42B-E17F32FD638D}" srcOrd="2" destOrd="0" parTransId="{6D50E2F2-1FDC-41EF-8E37-AE310A4D5846}" sibTransId="{DCE75EB3-6A42-4BA1-B2FB-0DBCC8DB7C9A}"/>
    <dgm:cxn modelId="{924B7FF7-81DA-4B9B-A8FF-1DEAE00EBAA7}" srcId="{2DE2F4B9-4ACA-4B43-97CE-1A22394FC253}" destId="{D59C5417-99E8-420C-9C2D-0AF62C0D528D}" srcOrd="0" destOrd="0" parTransId="{A1A86900-E8C7-4E56-A8DA-3C3D8A17B6F7}" sibTransId="{60F6B936-8BAA-4C34-A24D-791E26AD6BCF}"/>
    <dgm:cxn modelId="{0BC8E663-B0E4-462F-9BCD-CE6E805370CF}" type="presParOf" srcId="{C6BD2650-F367-4E67-B1C0-B97134490933}" destId="{E006F01E-BADF-4FFA-A9E2-B4FA61B0F5C6}" srcOrd="0" destOrd="0" presId="urn:microsoft.com/office/officeart/2005/8/layout/hProcess9"/>
    <dgm:cxn modelId="{02CA1973-0259-4B29-AAAF-93E291121724}" type="presParOf" srcId="{C6BD2650-F367-4E67-B1C0-B97134490933}" destId="{067DD860-DB1C-4776-9120-9B7F8FD07348}" srcOrd="1" destOrd="0" presId="urn:microsoft.com/office/officeart/2005/8/layout/hProcess9"/>
    <dgm:cxn modelId="{1DB26AC7-3123-429F-9098-A98EB15E0B7F}" type="presParOf" srcId="{067DD860-DB1C-4776-9120-9B7F8FD07348}" destId="{4D858503-FD0D-4794-AC30-64E257CE87F0}" srcOrd="0" destOrd="0" presId="urn:microsoft.com/office/officeart/2005/8/layout/hProcess9"/>
    <dgm:cxn modelId="{3EC47192-6A46-40BD-B460-C20DDED469B7}" type="presParOf" srcId="{067DD860-DB1C-4776-9120-9B7F8FD07348}" destId="{A5BEA2FB-529A-43C8-9689-17345BA05032}" srcOrd="1" destOrd="0" presId="urn:microsoft.com/office/officeart/2005/8/layout/hProcess9"/>
    <dgm:cxn modelId="{A8F700F3-7DC6-4C6B-A8BD-0977C3135BEC}" type="presParOf" srcId="{067DD860-DB1C-4776-9120-9B7F8FD07348}" destId="{F0AB099E-FD67-4EAE-94FB-52FAC5A0DDD9}" srcOrd="2" destOrd="0" presId="urn:microsoft.com/office/officeart/2005/8/layout/hProcess9"/>
    <dgm:cxn modelId="{0660E41E-56D9-4C4D-9883-453136A592B4}" type="presParOf" srcId="{067DD860-DB1C-4776-9120-9B7F8FD07348}" destId="{64723257-F002-44E1-9E12-F21217E4E0D8}" srcOrd="3" destOrd="0" presId="urn:microsoft.com/office/officeart/2005/8/layout/hProcess9"/>
    <dgm:cxn modelId="{F7E229DC-D487-49C8-B6EF-DE7247797A4D}" type="presParOf" srcId="{067DD860-DB1C-4776-9120-9B7F8FD07348}" destId="{11672584-F944-4367-8856-C3544D51B18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6.02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Elimination and Urination Needs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532919-BFC6-47A9-96DC-54BE92D62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355894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6.02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Elimination and Urination Needs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29D3C-6576-4311-B5A1-E61DF2A5B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02131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9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3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4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6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6196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mtClean="0">
                <a:solidFill>
                  <a:prstClr val="black"/>
                </a:solidFill>
                <a:latin typeface="Times New Roman" pitchFamily="18" charset="0"/>
              </a:rPr>
              <a:t>6.02</a:t>
            </a:r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3619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55E0E53-6288-45FF-9CA6-0EB5335369E7}" type="slidenum">
              <a:rPr lang="en-US">
                <a:solidFill>
                  <a:prstClr val="black"/>
                </a:solidFill>
                <a:latin typeface="Times New Roman" pitchFamily="18" charset="0"/>
              </a:rPr>
              <a:pPr/>
              <a:t>1</a:t>
            </a:fld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Elimination and Urination Needs</a:t>
            </a: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29D3C-6576-4311-B5A1-E61DF2A5B44E}" type="slidenum">
              <a:rPr lang="en-US" smtClean="0"/>
              <a:t>16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6.02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Elimination and Urination Needs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238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29D3C-6576-4311-B5A1-E61DF2A5B44E}" type="slidenum">
              <a:rPr lang="en-US" smtClean="0"/>
              <a:t>17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6.02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Elimination and Urination Needs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238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7220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mtClean="0">
                <a:solidFill>
                  <a:prstClr val="black"/>
                </a:solidFill>
                <a:latin typeface="Times New Roman" pitchFamily="18" charset="0"/>
              </a:rPr>
              <a:t>6.02</a:t>
            </a:r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3722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F88B358-B9D3-4C2C-9964-197381328449}" type="slidenum">
              <a:rPr lang="en-US">
                <a:solidFill>
                  <a:prstClr val="black"/>
                </a:solidFill>
                <a:latin typeface="Times New Roman" pitchFamily="18" charset="0"/>
              </a:rPr>
              <a:pPr/>
              <a:t>18</a:t>
            </a:fld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Elimination and Urination Needs</a:t>
            </a:r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29D3C-6576-4311-B5A1-E61DF2A5B44E}" type="slidenum">
              <a:rPr lang="en-US" smtClean="0"/>
              <a:t>19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6.02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Elimination and Urination Needs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238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29D3C-6576-4311-B5A1-E61DF2A5B44E}" type="slidenum">
              <a:rPr lang="en-US" smtClean="0"/>
              <a:t>20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6.02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Elimination and Urination Needs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238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29D3C-6576-4311-B5A1-E61DF2A5B44E}" type="slidenum">
              <a:rPr lang="en-US" smtClean="0"/>
              <a:t>21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6.02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Elimination and Urination Needs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238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29D3C-6576-4311-B5A1-E61DF2A5B44E}" type="slidenum">
              <a:rPr lang="en-US" smtClean="0"/>
              <a:t>22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6.02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Elimination and Urination Needs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238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66564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14684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4257" indent="-282407" defTabSz="91468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9627" indent="-225925" defTabSz="91468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1478" indent="-225925" defTabSz="91468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33328" indent="-225925" defTabSz="91468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85179" indent="-225925" defTabSz="9146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37030" indent="-225925" defTabSz="9146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88881" indent="-225925" defTabSz="9146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0731" indent="-225925" defTabSz="9146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mtClean="0">
                <a:solidFill>
                  <a:prstClr val="black"/>
                </a:solidFill>
                <a:latin typeface="Times New Roman" pitchFamily="18" charset="0"/>
              </a:rPr>
              <a:t>6.02</a:t>
            </a:r>
          </a:p>
        </p:txBody>
      </p:sp>
      <p:sp>
        <p:nvSpPr>
          <p:cNvPr id="6656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684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4257" indent="-282407" defTabSz="91468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9627" indent="-225925" defTabSz="91468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1478" indent="-225925" defTabSz="91468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33328" indent="-225925" defTabSz="91468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85179" indent="-225925" defTabSz="9146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37030" indent="-225925" defTabSz="9146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88881" indent="-225925" defTabSz="9146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0731" indent="-225925" defTabSz="9146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93681A1-BF09-4388-B76E-F66871ACA912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/>
              <a:t>24</a:t>
            </a:fld>
            <a:endParaRPr lang="en-US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Elimination and Urination Needs</a:t>
            </a:r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29D3C-6576-4311-B5A1-E61DF2A5B44E}" type="slidenum">
              <a:rPr lang="en-US" smtClean="0"/>
              <a:t>32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6.02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Elimination and Urination Needs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238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29D3C-6576-4311-B5A1-E61DF2A5B44E}" type="slidenum">
              <a:rPr lang="en-US" smtClean="0"/>
              <a:t>33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6.02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Elimination and Urination Needs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23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29D3C-6576-4311-B5A1-E61DF2A5B44E}" type="slidenum">
              <a:rPr lang="en-US" smtClean="0"/>
              <a:t>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6.02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Elimination and Urination Needs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238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29D3C-6576-4311-B5A1-E61DF2A5B44E}" type="slidenum">
              <a:rPr lang="en-US" smtClean="0"/>
              <a:t>34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6.02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Elimination and Urination Needs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238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29D3C-6576-4311-B5A1-E61DF2A5B44E}" type="slidenum">
              <a:rPr lang="en-US" smtClean="0"/>
              <a:t>35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6.02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Elimination and Urination Needs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238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29D3C-6576-4311-B5A1-E61DF2A5B44E}" type="slidenum">
              <a:rPr lang="en-US" smtClean="0"/>
              <a:t>36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6.02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Elimination and Urination Needs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238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29D3C-6576-4311-B5A1-E61DF2A5B44E}" type="slidenum">
              <a:rPr lang="en-US" smtClean="0"/>
              <a:t>37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6.02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Elimination and Urination Needs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238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29D3C-6576-4311-B5A1-E61DF2A5B44E}" type="slidenum">
              <a:rPr lang="en-US" smtClean="0"/>
              <a:t>38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6.02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Elimination and Urination Needs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238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29D3C-6576-4311-B5A1-E61DF2A5B44E}" type="slidenum">
              <a:rPr lang="en-US" smtClean="0"/>
              <a:t>39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6.02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Elimination and Urination Needs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238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66564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14684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4257" indent="-282407" defTabSz="91468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9627" indent="-225925" defTabSz="91468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1478" indent="-225925" defTabSz="91468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33328" indent="-225925" defTabSz="91468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85179" indent="-225925" defTabSz="9146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37030" indent="-225925" defTabSz="9146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88881" indent="-225925" defTabSz="9146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0731" indent="-225925" defTabSz="9146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mtClean="0">
                <a:solidFill>
                  <a:prstClr val="black"/>
                </a:solidFill>
                <a:latin typeface="Times New Roman" pitchFamily="18" charset="0"/>
              </a:rPr>
              <a:t>6.02</a:t>
            </a:r>
          </a:p>
        </p:txBody>
      </p:sp>
      <p:sp>
        <p:nvSpPr>
          <p:cNvPr id="6656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684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4257" indent="-282407" defTabSz="91468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9627" indent="-225925" defTabSz="91468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1478" indent="-225925" defTabSz="91468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33328" indent="-225925" defTabSz="91468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85179" indent="-225925" defTabSz="9146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37030" indent="-225925" defTabSz="9146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88881" indent="-225925" defTabSz="9146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0731" indent="-225925" defTabSz="9146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93681A1-BF09-4388-B76E-F66871ACA912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/>
              <a:t>41</a:t>
            </a:fld>
            <a:endParaRPr lang="en-US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Elimination and Urination Needs</a:t>
            </a:r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29D3C-6576-4311-B5A1-E61DF2A5B44E}" type="slidenum">
              <a:rPr lang="en-US" smtClean="0"/>
              <a:t>43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6.02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Elimination and Urination Needs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238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29D3C-6576-4311-B5A1-E61DF2A5B44E}" type="slidenum">
              <a:rPr lang="en-US" smtClean="0"/>
              <a:t>44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6.02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Elimination and Urination Needs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238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29D3C-6576-4311-B5A1-E61DF2A5B44E}" type="slidenum">
              <a:rPr lang="en-US" smtClean="0"/>
              <a:t>45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6.02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Elimination and Urination Needs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23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29D3C-6576-4311-B5A1-E61DF2A5B44E}" type="slidenum">
              <a:rPr lang="en-US" smtClean="0"/>
              <a:t>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6.02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Elimination and Urination Needs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238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29D3C-6576-4311-B5A1-E61DF2A5B44E}" type="slidenum">
              <a:rPr lang="en-US" smtClean="0"/>
              <a:t>46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6.02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Elimination and Urination Needs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238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29D3C-6576-4311-B5A1-E61DF2A5B44E}" type="slidenum">
              <a:rPr lang="en-US" smtClean="0"/>
              <a:t>47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6.02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Elimination and Urination Needs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238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29D3C-6576-4311-B5A1-E61DF2A5B44E}" type="slidenum">
              <a:rPr lang="en-US" smtClean="0"/>
              <a:t>48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6.02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Elimination and Urination Needs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238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29D3C-6576-4311-B5A1-E61DF2A5B44E}" type="slidenum">
              <a:rPr lang="en-US" smtClean="0"/>
              <a:t>49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6.02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Elimination and Urination Needs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2388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29D3C-6576-4311-B5A1-E61DF2A5B44E}" type="slidenum">
              <a:rPr lang="en-US" smtClean="0"/>
              <a:t>50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6.02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Elimination and Urination Needs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2388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29D3C-6576-4311-B5A1-E61DF2A5B44E}" type="slidenum">
              <a:rPr lang="en-US" smtClean="0"/>
              <a:t>51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6.02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Elimination and Urination Needs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2388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29D3C-6576-4311-B5A1-E61DF2A5B44E}" type="slidenum">
              <a:rPr lang="en-US" smtClean="0"/>
              <a:t>52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6.02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Elimination and Urination Needs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2388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66564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14684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4257" indent="-282407" defTabSz="91468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9627" indent="-225925" defTabSz="91468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1478" indent="-225925" defTabSz="91468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33328" indent="-225925" defTabSz="91468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85179" indent="-225925" defTabSz="9146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37030" indent="-225925" defTabSz="9146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88881" indent="-225925" defTabSz="9146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0731" indent="-225925" defTabSz="9146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mtClean="0">
                <a:solidFill>
                  <a:prstClr val="black"/>
                </a:solidFill>
                <a:latin typeface="Times New Roman" pitchFamily="18" charset="0"/>
              </a:rPr>
              <a:t>6.02</a:t>
            </a:r>
          </a:p>
        </p:txBody>
      </p:sp>
      <p:sp>
        <p:nvSpPr>
          <p:cNvPr id="6656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684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4257" indent="-282407" defTabSz="91468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9627" indent="-225925" defTabSz="91468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1478" indent="-225925" defTabSz="91468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33328" indent="-225925" defTabSz="91468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85179" indent="-225925" defTabSz="9146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37030" indent="-225925" defTabSz="9146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88881" indent="-225925" defTabSz="9146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0731" indent="-225925" defTabSz="9146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93681A1-BF09-4388-B76E-F66871ACA912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/>
              <a:t>56</a:t>
            </a:fld>
            <a:endParaRPr lang="en-US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Elimination and Urination Needs</a:t>
            </a:r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29D3C-6576-4311-B5A1-E61DF2A5B44E}" type="slidenum">
              <a:rPr lang="en-US" smtClean="0"/>
              <a:t>60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6.02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Elimination and Urination Needs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2388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29D3C-6576-4311-B5A1-E61DF2A5B44E}" type="slidenum">
              <a:rPr lang="en-US" smtClean="0"/>
              <a:t>61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6.02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Elimination and Urination Needs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23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29D3C-6576-4311-B5A1-E61DF2A5B44E}" type="slidenum">
              <a:rPr lang="en-US" smtClean="0"/>
              <a:t>10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6.02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Elimination and Urination Needs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2388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29D3C-6576-4311-B5A1-E61DF2A5B44E}" type="slidenum">
              <a:rPr lang="en-US" smtClean="0"/>
              <a:t>62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6.02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Elimination and Urination Needs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2388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29D3C-6576-4311-B5A1-E61DF2A5B44E}" type="slidenum">
              <a:rPr lang="en-US" smtClean="0"/>
              <a:t>63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6.02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Elimination and Urination Needs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2388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29D3C-6576-4311-B5A1-E61DF2A5B44E}" type="slidenum">
              <a:rPr lang="en-US" smtClean="0"/>
              <a:t>64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6.02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Elimination and Urination Needs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2388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29D3C-6576-4311-B5A1-E61DF2A5B44E}" type="slidenum">
              <a:rPr lang="en-US" smtClean="0"/>
              <a:t>65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6.02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Elimination and Urination Needs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2388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29D3C-6576-4311-B5A1-E61DF2A5B44E}" type="slidenum">
              <a:rPr lang="en-US" smtClean="0"/>
              <a:t>66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6.02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Elimination and Urination Needs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2388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66564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14684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4257" indent="-282407" defTabSz="91468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9627" indent="-225925" defTabSz="91468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1478" indent="-225925" defTabSz="91468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33328" indent="-225925" defTabSz="91468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85179" indent="-225925" defTabSz="9146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37030" indent="-225925" defTabSz="9146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88881" indent="-225925" defTabSz="9146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0731" indent="-225925" defTabSz="9146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mtClean="0">
                <a:solidFill>
                  <a:prstClr val="black"/>
                </a:solidFill>
                <a:latin typeface="Times New Roman" pitchFamily="18" charset="0"/>
              </a:rPr>
              <a:t>6.02</a:t>
            </a:r>
          </a:p>
        </p:txBody>
      </p:sp>
      <p:sp>
        <p:nvSpPr>
          <p:cNvPr id="6656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684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4257" indent="-282407" defTabSz="91468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9627" indent="-225925" defTabSz="91468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1478" indent="-225925" defTabSz="91468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33328" indent="-225925" defTabSz="91468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85179" indent="-225925" defTabSz="9146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37030" indent="-225925" defTabSz="9146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88881" indent="-225925" defTabSz="9146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0731" indent="-225925" defTabSz="9146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93681A1-BF09-4388-B76E-F66871ACA912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/>
              <a:t>67</a:t>
            </a:fld>
            <a:endParaRPr lang="en-US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Elimination and Urination Needs</a:t>
            </a:r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7220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mtClean="0">
                <a:solidFill>
                  <a:prstClr val="black"/>
                </a:solidFill>
                <a:latin typeface="Times New Roman" pitchFamily="18" charset="0"/>
              </a:rPr>
              <a:t>6.02</a:t>
            </a:r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3722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F88B358-B9D3-4C2C-9964-197381328449}" type="slidenum">
              <a:rPr lang="en-US">
                <a:solidFill>
                  <a:prstClr val="black"/>
                </a:solidFill>
                <a:latin typeface="Times New Roman" pitchFamily="18" charset="0"/>
              </a:rPr>
              <a:pPr/>
              <a:t>70</a:t>
            </a:fld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Elimination and Urination Needs</a:t>
            </a:r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66564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14684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4257" indent="-282407" defTabSz="91468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9627" indent="-225925" defTabSz="91468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1478" indent="-225925" defTabSz="91468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33328" indent="-225925" defTabSz="91468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85179" indent="-225925" defTabSz="9146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37030" indent="-225925" defTabSz="9146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88881" indent="-225925" defTabSz="9146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0731" indent="-225925" defTabSz="9146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mtClean="0">
                <a:solidFill>
                  <a:prstClr val="black"/>
                </a:solidFill>
                <a:latin typeface="Times New Roman" pitchFamily="18" charset="0"/>
              </a:rPr>
              <a:t>6.02</a:t>
            </a:r>
          </a:p>
        </p:txBody>
      </p:sp>
      <p:sp>
        <p:nvSpPr>
          <p:cNvPr id="6656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684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4257" indent="-282407" defTabSz="91468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9627" indent="-225925" defTabSz="91468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1478" indent="-225925" defTabSz="91468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33328" indent="-225925" defTabSz="91468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85179" indent="-225925" defTabSz="9146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37030" indent="-225925" defTabSz="9146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88881" indent="-225925" defTabSz="9146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0731" indent="-225925" defTabSz="9146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93681A1-BF09-4388-B76E-F66871ACA912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/>
              <a:t>80</a:t>
            </a:fld>
            <a:endParaRPr lang="en-US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Elimination and Urination Needs</a:t>
            </a:r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29D3C-6576-4311-B5A1-E61DF2A5B44E}" type="slidenum">
              <a:rPr lang="en-US" smtClean="0"/>
              <a:t>85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6.02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Elimination and Urination Needs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2388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29D3C-6576-4311-B5A1-E61DF2A5B44E}" type="slidenum">
              <a:rPr lang="en-US" smtClean="0"/>
              <a:t>86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6.02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Elimination and Urination Needs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23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29D3C-6576-4311-B5A1-E61DF2A5B44E}" type="slidenum">
              <a:rPr lang="en-US" smtClean="0"/>
              <a:t>11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6.02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Elimination and Urination Needs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2388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29D3C-6576-4311-B5A1-E61DF2A5B44E}" type="slidenum">
              <a:rPr lang="en-US" smtClean="0"/>
              <a:t>87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6.02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Elimination and Urination Needs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2388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29D3C-6576-4311-B5A1-E61DF2A5B44E}" type="slidenum">
              <a:rPr lang="en-US" smtClean="0"/>
              <a:t>91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6.02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Elimination and Urination Needs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2388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29D3C-6576-4311-B5A1-E61DF2A5B44E}" type="slidenum">
              <a:rPr lang="en-US" smtClean="0"/>
              <a:t>92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6.02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Elimination and Urination Needs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2388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29D3C-6576-4311-B5A1-E61DF2A5B44E}" type="slidenum">
              <a:rPr lang="en-US" smtClean="0"/>
              <a:t>93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6.02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Elimination and Urination Needs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2388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29D3C-6576-4311-B5A1-E61DF2A5B44E}" type="slidenum">
              <a:rPr lang="en-US" smtClean="0"/>
              <a:t>94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6.02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Elimination and Urination Needs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2388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29D3C-6576-4311-B5A1-E61DF2A5B44E}" type="slidenum">
              <a:rPr lang="en-US" smtClean="0"/>
              <a:t>95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6.02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Elimination and Urination Needs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2388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29D3C-6576-4311-B5A1-E61DF2A5B44E}" type="slidenum">
              <a:rPr lang="en-US" smtClean="0"/>
              <a:t>96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6.02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Elimination and Urination Needs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2388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66564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14684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4257" indent="-282407" defTabSz="91468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9627" indent="-225925" defTabSz="91468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1478" indent="-225925" defTabSz="91468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33328" indent="-225925" defTabSz="91468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85179" indent="-225925" defTabSz="9146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37030" indent="-225925" defTabSz="9146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88881" indent="-225925" defTabSz="9146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0731" indent="-225925" defTabSz="9146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mtClean="0">
                <a:solidFill>
                  <a:prstClr val="black"/>
                </a:solidFill>
                <a:latin typeface="Times New Roman" pitchFamily="18" charset="0"/>
              </a:rPr>
              <a:t>6.02</a:t>
            </a:r>
          </a:p>
        </p:txBody>
      </p:sp>
      <p:sp>
        <p:nvSpPr>
          <p:cNvPr id="6656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684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4257" indent="-282407" defTabSz="91468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9627" indent="-225925" defTabSz="91468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1478" indent="-225925" defTabSz="91468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33328" indent="-225925" defTabSz="91468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85179" indent="-225925" defTabSz="9146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37030" indent="-225925" defTabSz="9146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88881" indent="-225925" defTabSz="9146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0731" indent="-225925" defTabSz="9146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93681A1-BF09-4388-B76E-F66871ACA912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/>
              <a:t>97</a:t>
            </a:fld>
            <a:endParaRPr lang="en-US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Elimination and Urination Needs</a:t>
            </a:r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29D3C-6576-4311-B5A1-E61DF2A5B44E}" type="slidenum">
              <a:rPr lang="en-US" smtClean="0"/>
              <a:t>99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6.02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Elimination and Urination Needs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2388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29D3C-6576-4311-B5A1-E61DF2A5B44E}" type="slidenum">
              <a:rPr lang="en-US" smtClean="0"/>
              <a:t>112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6.02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Elimination and Urination Needs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23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29D3C-6576-4311-B5A1-E61DF2A5B44E}" type="slidenum">
              <a:rPr lang="en-US" smtClean="0"/>
              <a:t>12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6.02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Elimination and Urination Needs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2388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29D3C-6576-4311-B5A1-E61DF2A5B44E}" type="slidenum">
              <a:rPr lang="en-US" smtClean="0"/>
              <a:t>113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6.02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Elimination and Urination Needs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2388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29D3C-6576-4311-B5A1-E61DF2A5B44E}" type="slidenum">
              <a:rPr lang="en-US" smtClean="0"/>
              <a:t>114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6.02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Elimination and Urination Needs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2388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66564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14684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4257" indent="-282407" defTabSz="91468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9627" indent="-225925" defTabSz="91468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1478" indent="-225925" defTabSz="91468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33328" indent="-225925" defTabSz="91468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85179" indent="-225925" defTabSz="9146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37030" indent="-225925" defTabSz="9146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88881" indent="-225925" defTabSz="9146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0731" indent="-225925" defTabSz="9146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mtClean="0">
                <a:solidFill>
                  <a:prstClr val="black"/>
                </a:solidFill>
                <a:latin typeface="Times New Roman" pitchFamily="18" charset="0"/>
              </a:rPr>
              <a:t>6.02</a:t>
            </a:r>
          </a:p>
        </p:txBody>
      </p:sp>
      <p:sp>
        <p:nvSpPr>
          <p:cNvPr id="6656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684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4257" indent="-282407" defTabSz="91468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9627" indent="-225925" defTabSz="914684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1478" indent="-225925" defTabSz="914684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33328" indent="-225925" defTabSz="914684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85179" indent="-225925" defTabSz="9146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37030" indent="-225925" defTabSz="9146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88881" indent="-225925" defTabSz="9146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40731" indent="-225925" defTabSz="9146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93681A1-BF09-4388-B76E-F66871ACA912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/>
              <a:t>116</a:t>
            </a:fld>
            <a:endParaRPr lang="en-US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Elimination and Urination Needs</a:t>
            </a:r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8244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mtClean="0">
                <a:solidFill>
                  <a:prstClr val="black"/>
                </a:solidFill>
                <a:latin typeface="Times New Roman" pitchFamily="18" charset="0"/>
              </a:rPr>
              <a:t>6.02</a:t>
            </a:r>
          </a:p>
        </p:txBody>
      </p:sp>
      <p:sp>
        <p:nvSpPr>
          <p:cNvPr id="13824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1EC5D50-F058-4425-92D0-0644F397723C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/>
              <a:t>117</a:t>
            </a:fld>
            <a:endParaRPr lang="en-US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Elimination and Urination Needs</a:t>
            </a: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29D3C-6576-4311-B5A1-E61DF2A5B44E}" type="slidenum">
              <a:rPr lang="en-US" smtClean="0"/>
              <a:t>13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6.02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Elimination and Urination Needs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23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29D3C-6576-4311-B5A1-E61DF2A5B44E}" type="slidenum">
              <a:rPr lang="en-US" smtClean="0"/>
              <a:t>14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6.02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Elimination and Urination Needs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238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29D3C-6576-4311-B5A1-E61DF2A5B44E}" type="slidenum">
              <a:rPr lang="en-US" smtClean="0"/>
              <a:t>15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6.02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Elimination and Urination Needs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23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6.02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Nursing Fundamentals 7243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6.02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Nursing Fundamentals 7243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6.02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Nursing Fundamentals 7243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6.02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Nursing Fundamentals 7243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941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6.02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Nursing Fundamentals 7243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1912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6.02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Nursing Fundamentals 7243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811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6.02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Nursing Fundamentals 7243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5902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6.02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Nursing Fundamentals 7243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492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6.02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Nursing Fundamentals 7243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089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6.02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Nursing Fundamentals 7243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8592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6.02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Nursing Fundamentals 7243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87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6.02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Nursing Fundamentals 7243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6.02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Nursing Fundamentals 7243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0495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6.02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Nursing Fundamentals 7243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1154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6.02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Nursing Fundamentals 7243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1792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6.02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F7A4F-C7E2-45ED-B7E8-BBB4BA81CB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365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6.02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Nursing Fundamentals 7243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6.02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Nursing Fundamentals 7243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6.02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Nursing Fundamentals 7243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6.02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Nursing Fundamentals 7243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6.02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Nursing Fundamentals 7243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6.02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Nursing Fundamentals 7243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6.02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Nursing Fundamentals 7243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6.02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Nursing Fundamentals 7243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6.02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Nursing Fundamentals 7243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60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8.png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0.png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67.wmf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8.xml"/><Relationship Id="rId2" Type="http://schemas.openxmlformats.org/officeDocument/2006/relationships/diagramData" Target="../diagrams/data1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6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15.png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69.png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70.png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8.png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19.wmf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Relationship Id="rId3" Type="http://schemas.openxmlformats.org/officeDocument/2006/relationships/image" Target="../media/image3.w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9.w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http://www.merck.com/mrkshared/mmanual_home2/fg/fg146_1.gif" TargetMode="External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4" Type="http://schemas.openxmlformats.org/officeDocument/2006/relationships/image" Target="http://kidney.niddk.nih.gov/kudiseases/pubs/yoururinary/images/fview.gif" TargetMode="External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7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8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9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0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4.jpeg"/><Relationship Id="rId3" Type="http://schemas.openxmlformats.org/officeDocument/2006/relationships/image" Target="http://www.mcpasd.k12.wi.us/~kms/Web_Clip_Art/images/GASTRO.jpg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2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3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8.png"/><Relationship Id="rId3" Type="http://schemas.openxmlformats.org/officeDocument/2006/relationships/image" Target="../media/image44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8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8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9.w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0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4.jpeg"/><Relationship Id="rId3" Type="http://schemas.openxmlformats.org/officeDocument/2006/relationships/image" Target="http://www.mcpasd.k12.wi.us/~kms/Web_Clip_Art/images/GASTRO.jpg" TargetMode="Externa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emf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8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0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9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50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51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52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9.wmf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53.png"/><Relationship Id="rId3" Type="http://schemas.openxmlformats.org/officeDocument/2006/relationships/image" Target="../media/image5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http://classroomclipart.com/images/gallery/Science/Anatomy/AP_130digestivetract.jpg" TargetMode="External"/><Relationship Id="rId1" Type="http://schemas.openxmlformats.org/officeDocument/2006/relationships/slideLayout" Target="../slideLayouts/slideLayout23.xml"/><Relationship Id="rId2" Type="http://schemas.openxmlformats.org/officeDocument/2006/relationships/hyperlink" Target="http://classroomclipart.com/cgi-bin/kids/imageFolio.cgi?direct=Science/Anatomy&amp;img=9" TargetMode="Externa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4" Type="http://schemas.openxmlformats.org/officeDocument/2006/relationships/image" Target="../media/image11.png"/><Relationship Id="rId5" Type="http://schemas.openxmlformats.org/officeDocument/2006/relationships/image" Target="../media/image55.w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56.png"/><Relationship Id="rId3" Type="http://schemas.openxmlformats.org/officeDocument/2006/relationships/image" Target="../media/image57.wmf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hyperlink" Target="http://www.ehow.com/how_8096084_maintain-drainage-bag-dependent-position.html" TargetMode="External"/><Relationship Id="rId3" Type="http://schemas.openxmlformats.org/officeDocument/2006/relationships/hyperlink" Target="http://www.cc.nih.gov/ccc/patient_education/pepubs/bladder/foley5_17.pdf" TargetMode="Externa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8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8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18.png"/><Relationship Id="rId3" Type="http://schemas.openxmlformats.org/officeDocument/2006/relationships/image" Target="../media/image5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9.wmf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0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0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0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59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9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60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61.pn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62.pn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63.pn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64.pn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5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4" Type="http://schemas.openxmlformats.org/officeDocument/2006/relationships/image" Target="../media/image66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6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19.wmf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1338828"/>
          </a:xfrm>
          <a:prstGeom prst="rect">
            <a:avLst/>
          </a:prstGeom>
          <a:solidFill>
            <a:srgbClr val="002060"/>
          </a:solidFill>
        </p:spPr>
        <p:txBody>
          <a:bodyPr>
            <a:spAutoFit/>
          </a:bodyPr>
          <a:lstStyle/>
          <a:p>
            <a:pPr marL="609600" indent="-609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50" b="1" dirty="0">
              <a:solidFill>
                <a:srgbClr val="738F98"/>
              </a:solidFill>
              <a:sym typeface="Wingdings" pitchFamily="2" charset="2"/>
            </a:endParaRPr>
          </a:p>
          <a:p>
            <a:pPr marL="609600" indent="-609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C00000"/>
                </a:solidFill>
                <a:sym typeface="Wingdings" pitchFamily="2" charset="2"/>
              </a:rPr>
              <a:t>Unit B</a:t>
            </a:r>
            <a:endParaRPr lang="en-US" sz="1000" dirty="0">
              <a:solidFill>
                <a:srgbClr val="C00000"/>
              </a:solidFill>
              <a:sym typeface="Wingdings" pitchFamily="2" charset="2"/>
            </a:endParaRPr>
          </a:p>
          <a:p>
            <a:pPr marL="609600" indent="-609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777777"/>
                </a:solidFill>
                <a:sym typeface="Wingdings" pitchFamily="2" charset="2"/>
              </a:rPr>
              <a:t>   </a:t>
            </a:r>
            <a:r>
              <a:rPr lang="en-US" sz="1000" b="1" dirty="0" smtClean="0">
                <a:solidFill>
                  <a:schemeClr val="bg1"/>
                </a:solidFill>
                <a:sym typeface="Wingdings" pitchFamily="2" charset="2"/>
              </a:rPr>
              <a:t>Nurse Aide Resident </a:t>
            </a:r>
            <a:r>
              <a:rPr lang="en-US" sz="1000" b="1" dirty="0">
                <a:solidFill>
                  <a:schemeClr val="bg1"/>
                </a:solidFill>
                <a:sym typeface="Wingdings" pitchFamily="2" charset="2"/>
              </a:rPr>
              <a:t>Care Skills</a:t>
            </a:r>
          </a:p>
          <a:p>
            <a:pPr marL="609600" indent="-609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C00000"/>
                </a:solidFill>
                <a:sym typeface="Wingdings" pitchFamily="2" charset="2"/>
              </a:rPr>
              <a:t>Essential Standard </a:t>
            </a:r>
            <a:r>
              <a:rPr lang="en-US" sz="1000" b="1" dirty="0" smtClean="0">
                <a:solidFill>
                  <a:srgbClr val="C00000"/>
                </a:solidFill>
                <a:sym typeface="Wingdings" pitchFamily="2" charset="2"/>
              </a:rPr>
              <a:t>NA6.00</a:t>
            </a:r>
            <a:endParaRPr lang="en-US" sz="1000" b="1" dirty="0">
              <a:solidFill>
                <a:srgbClr val="C00000"/>
              </a:solidFill>
              <a:sym typeface="Wingdings" pitchFamily="2" charset="2"/>
            </a:endParaRPr>
          </a:p>
          <a:p>
            <a:pPr marL="609600" indent="-609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FFFFFF"/>
                </a:solidFill>
                <a:sym typeface="Wingdings" pitchFamily="2" charset="2"/>
              </a:rPr>
              <a:t>   </a:t>
            </a:r>
            <a:r>
              <a:rPr lang="en-US" sz="1000" b="1" dirty="0">
                <a:solidFill>
                  <a:srgbClr val="FFFFFF"/>
                </a:solidFill>
                <a:sym typeface="Wingdings" pitchFamily="2" charset="2"/>
              </a:rPr>
              <a:t>Understand nurse </a:t>
            </a:r>
            <a:r>
              <a:rPr lang="en-US" sz="1000" b="1" dirty="0" smtClean="0">
                <a:solidFill>
                  <a:srgbClr val="FFFFFF"/>
                </a:solidFill>
                <a:sym typeface="Wingdings" pitchFamily="2" charset="2"/>
              </a:rPr>
              <a:t> aide skills needed to provide for residents’ nutrition, hydration, elimination, and urination needs.  </a:t>
            </a:r>
            <a:endParaRPr lang="en-US" sz="1000" b="1" dirty="0">
              <a:solidFill>
                <a:srgbClr val="FFFFFF"/>
              </a:solidFill>
              <a:sym typeface="Wingdings" pitchFamily="2" charset="2"/>
            </a:endParaRPr>
          </a:p>
          <a:p>
            <a:pPr marL="609600" indent="-609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C00000"/>
                </a:solidFill>
                <a:sym typeface="Wingdings" pitchFamily="2" charset="2"/>
              </a:rPr>
              <a:t>Indicator </a:t>
            </a:r>
            <a:r>
              <a:rPr lang="en-US" sz="1000" b="1" dirty="0" smtClean="0">
                <a:solidFill>
                  <a:srgbClr val="C00000"/>
                </a:solidFill>
                <a:sym typeface="Wingdings" pitchFamily="2" charset="2"/>
              </a:rPr>
              <a:t>6.02</a:t>
            </a:r>
            <a:endParaRPr lang="en-US" sz="1000" b="1" dirty="0">
              <a:solidFill>
                <a:srgbClr val="C00000"/>
              </a:solidFill>
              <a:sym typeface="Wingdings" pitchFamily="2" charset="2"/>
            </a:endParaRPr>
          </a:p>
          <a:p>
            <a:pPr marL="609600" indent="-609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FFFFFF"/>
                </a:solidFill>
                <a:sym typeface="Wingdings" pitchFamily="2" charset="2"/>
              </a:rPr>
              <a:t>   Understand nurse </a:t>
            </a:r>
            <a:r>
              <a:rPr lang="en-US" sz="1000" b="1" dirty="0" smtClean="0">
                <a:solidFill>
                  <a:srgbClr val="FFFFFF"/>
                </a:solidFill>
                <a:sym typeface="Wingdings" pitchFamily="2" charset="2"/>
              </a:rPr>
              <a:t> aide skills needed to provide care for residents' elimination and urination needs. </a:t>
            </a:r>
            <a:endParaRPr lang="en-US" sz="1000" b="1" dirty="0">
              <a:solidFill>
                <a:srgbClr val="738F98"/>
              </a:solidFill>
              <a:sym typeface="Wingdings" pitchFamily="2" charset="2"/>
            </a:endParaRPr>
          </a:p>
          <a:p>
            <a:pPr marL="609600" indent="-609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50" b="1" dirty="0">
              <a:solidFill>
                <a:srgbClr val="738F98"/>
              </a:solidFill>
              <a:sym typeface="Wingdings" pitchFamily="2" charset="2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/>
          <a:lstStyle/>
          <a:p>
            <a:pPr algn="l" eaLnBrk="1" hangingPunct="1"/>
            <a:r>
              <a:rPr lang="en-US" sz="1600" dirty="0" smtClean="0">
                <a:solidFill>
                  <a:srgbClr val="0000CC"/>
                </a:solidFill>
              </a:rPr>
              <a:t/>
            </a:r>
            <a:br>
              <a:rPr lang="en-US" sz="1600" dirty="0" smtClean="0">
                <a:solidFill>
                  <a:srgbClr val="0000CC"/>
                </a:solidFill>
              </a:rPr>
            </a:br>
            <a:r>
              <a:rPr lang="en-US" sz="500" dirty="0" smtClean="0">
                <a:solidFill>
                  <a:srgbClr val="0000CC"/>
                </a:solidFill>
              </a:rPr>
              <a:t/>
            </a:r>
            <a:br>
              <a:rPr lang="en-US" sz="500" dirty="0" smtClean="0">
                <a:solidFill>
                  <a:srgbClr val="0000CC"/>
                </a:solidFill>
              </a:rPr>
            </a:br>
            <a:endParaRPr lang="en-US" sz="2000" b="1" i="1" dirty="0" smtClean="0">
              <a:solidFill>
                <a:schemeClr val="tx1"/>
              </a:solidFill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457200" y="990600"/>
            <a:ext cx="8229600" cy="5257800"/>
          </a:xfrm>
          <a:prstGeom prst="horizontalScroll">
            <a:avLst/>
          </a:prstGeom>
          <a:solidFill>
            <a:srgbClr val="C00000">
              <a:alpha val="69000"/>
            </a:srgb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475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2091531"/>
            <a:ext cx="7010400" cy="3055938"/>
          </a:xfrm>
        </p:spPr>
        <p:txBody>
          <a:bodyPr>
            <a:noAutofit/>
          </a:bodyPr>
          <a:lstStyle/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Understand </a:t>
            </a:r>
            <a:r>
              <a:rPr lang="en-US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NAI skills </a:t>
            </a:r>
            <a:r>
              <a:rPr 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needed to </a:t>
            </a:r>
            <a:r>
              <a:rPr lang="en-US" sz="4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provide care </a:t>
            </a:r>
            <a:r>
              <a:rPr lang="en-US" sz="4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for residents' 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elimination 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and urination needs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.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Nursing Fundamentals 7243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2060"/>
                </a:solidFill>
              </a:rPr>
              <a:pPr/>
              <a:t>1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6.02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597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Digestive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– Accessory Organs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6.02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/>
        <p:txBody>
          <a:bodyPr>
            <a:normAutofit fontScale="85000" lnSpcReduction="20000"/>
          </a:bodyPr>
          <a:lstStyle/>
          <a:p>
            <a:pPr lvl="1"/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Liver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produces bile for breakdown of fats</a:t>
            </a:r>
          </a:p>
          <a:p>
            <a:pPr lvl="1"/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Gallbladder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stores bile produced by liver</a:t>
            </a:r>
          </a:p>
          <a:p>
            <a:pPr lvl="1"/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Pancreas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manufactures insulin and digestive enzymes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159" y="1939727"/>
            <a:ext cx="2316681" cy="384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4038600" y="2590800"/>
            <a:ext cx="1828800" cy="304800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8585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2057400"/>
            <a:ext cx="7239000" cy="3808413"/>
          </a:xfrm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Observe penis 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for reddened or open areas and </a:t>
            </a:r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report 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to supervisor prior to  </a:t>
            </a:r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new condom </a:t>
            </a: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being </a:t>
            </a:r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application.</a:t>
            </a:r>
            <a:endParaRPr lang="en-US" sz="4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  <a:p>
            <a:pPr marL="0" indent="0">
              <a:buFontTx/>
              <a:buNone/>
              <a:defRPr/>
            </a:pPr>
            <a:endParaRPr lang="en-US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6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FFFFF"/>
                </a:solidFill>
              </a:rPr>
              <a:t>6.02</a:t>
            </a:r>
          </a:p>
        </p:txBody>
      </p:sp>
      <p:pic>
        <p:nvPicPr>
          <p:cNvPr id="8198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575" y="382588"/>
            <a:ext cx="8047038" cy="1303337"/>
          </a:xfrm>
          <a:solidFill>
            <a:srgbClr val="002060"/>
          </a:solidFill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100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159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143000"/>
            <a:ext cx="9144000" cy="4572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6.02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Nursing Fundamentals 7243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101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52400" y="1752600"/>
            <a:ext cx="9448800" cy="3352800"/>
          </a:xfrm>
          <a:prstGeom prst="rect">
            <a:avLst/>
          </a:prstGeom>
          <a:solidFill>
            <a:srgbClr val="002060"/>
          </a:solidFill>
          <a:ln w="762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Related</a:t>
            </a:r>
          </a:p>
          <a:p>
            <a:pPr algn="ctr"/>
            <a:r>
              <a:rPr lang="en-US" sz="8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SKILL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6727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143000"/>
            <a:ext cx="9144000" cy="4572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6.02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2060"/>
                </a:solidFill>
              </a:rPr>
              <a:t>Nursing Fundamentals 7243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2060"/>
                </a:solidFill>
              </a:rPr>
              <a:pPr/>
              <a:t>102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28600" y="1752600"/>
            <a:ext cx="9525000" cy="3352800"/>
          </a:xfrm>
          <a:prstGeom prst="rect">
            <a:avLst/>
          </a:prstGeom>
          <a:solidFill>
            <a:srgbClr val="00206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SKILL</a:t>
            </a:r>
            <a:r>
              <a:rPr lang="en-US" sz="8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6.02K</a:t>
            </a:r>
          </a:p>
          <a:p>
            <a:pPr algn="ctr"/>
            <a:r>
              <a:rPr lang="en-US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Apply a condom catheter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380" y="2469485"/>
            <a:ext cx="935980" cy="819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8600" y="228600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 Lab Assignment</a:t>
            </a:r>
          </a:p>
          <a:p>
            <a:pPr>
              <a:defRPr/>
            </a:pPr>
            <a:r>
              <a:rPr lang="en-US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Engage in the Skill Acquisition Process for:</a:t>
            </a:r>
          </a:p>
        </p:txBody>
      </p:sp>
    </p:spTree>
    <p:extLst>
      <p:ext uri="{BB962C8B-B14F-4D97-AF65-F5344CB8AC3E}">
        <p14:creationId xmlns:p14="http://schemas.microsoft.com/office/powerpoint/2010/main" val="682941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2060"/>
                </a:solidFill>
              </a:rPr>
              <a:t>Nursing Fundamentals 7243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2060"/>
                </a:solidFill>
              </a:rPr>
              <a:pPr/>
              <a:t>103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65125"/>
          </a:xfrm>
        </p:spPr>
        <p:txBody>
          <a:bodyPr/>
          <a:lstStyle/>
          <a:p>
            <a:r>
              <a:rPr lang="en-US" smtClean="0">
                <a:solidFill>
                  <a:srgbClr val="002060"/>
                </a:solidFill>
              </a:rPr>
              <a:t>6.02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Endocrine System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1676400"/>
            <a:ext cx="7620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Endocrine glands secrete chemicals called hormones directly into the blood 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stream. </a:t>
            </a:r>
          </a:p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discuss it?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22" name="Picture 2" descr="C:\Documents and Settings\amoore\Local Settings\Temporary Internet Files\Content.IE5\ZUOVFL0L\MC90044152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229100"/>
            <a:ext cx="187325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938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2060"/>
                </a:solidFill>
              </a:rPr>
              <a:t>Nursing Fundamentals 7243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2060"/>
                </a:solidFill>
              </a:rPr>
              <a:pPr/>
              <a:t>104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65125"/>
          </a:xfrm>
        </p:spPr>
        <p:txBody>
          <a:bodyPr/>
          <a:lstStyle/>
          <a:p>
            <a:r>
              <a:rPr lang="en-US" smtClean="0">
                <a:solidFill>
                  <a:srgbClr val="002060"/>
                </a:solidFill>
              </a:rPr>
              <a:t>6.02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Endocrine System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4000738929"/>
              </p:ext>
            </p:extLst>
          </p:nvPr>
        </p:nvGraphicFramePr>
        <p:xfrm>
          <a:off x="533400" y="1371600"/>
          <a:ext cx="79248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6938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2060"/>
                </a:solidFill>
              </a:rPr>
              <a:t>Nursing Fundamentals 7243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2060"/>
                </a:solidFill>
              </a:rPr>
              <a:pPr/>
              <a:t>105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65125"/>
          </a:xfrm>
        </p:spPr>
        <p:txBody>
          <a:bodyPr/>
          <a:lstStyle/>
          <a:p>
            <a:r>
              <a:rPr lang="en-US" smtClean="0">
                <a:solidFill>
                  <a:srgbClr val="002060"/>
                </a:solidFill>
              </a:rPr>
              <a:t>6.02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Endocrine System - </a:t>
            </a:r>
            <a:r>
              <a:rPr 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</a:t>
            </a:r>
            <a:endParaRPr lang="en-US" sz="4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5216" y="1371600"/>
            <a:ext cx="7924800" cy="4007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20000"/>
              </a:spcBef>
            </a:pP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Secretes 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hormones that 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regulate: </a:t>
            </a:r>
          </a:p>
          <a:p>
            <a:pPr lvl="1">
              <a:spcBef>
                <a:spcPct val="20000"/>
              </a:spcBef>
            </a:pPr>
            <a:r>
              <a:rPr lang="en-US" sz="4400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growth </a:t>
            </a:r>
            <a:r>
              <a:rPr lang="en-US" sz="44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4400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development,</a:t>
            </a:r>
            <a:endParaRPr lang="en-US" sz="4400" b="1" dirty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Bef>
                <a:spcPct val="20000"/>
              </a:spcBef>
            </a:pPr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metabolism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reproduction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lvl="1">
              <a:spcBef>
                <a:spcPct val="20000"/>
              </a:spcBef>
            </a:pP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</a:t>
            </a:r>
            <a:r>
              <a:rPr lang="en-US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immune </a:t>
            </a:r>
            <a:r>
              <a:rPr lang="en-US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response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1945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xplosion 1 6"/>
          <p:cNvSpPr/>
          <p:nvPr/>
        </p:nvSpPr>
        <p:spPr>
          <a:xfrm>
            <a:off x="1524000" y="1447800"/>
            <a:ext cx="5829300" cy="49530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2060"/>
                </a:solidFill>
              </a:rPr>
              <a:t>Nursing Fundamentals 7243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2060"/>
                </a:solidFill>
              </a:rPr>
              <a:pPr/>
              <a:t>106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65125"/>
          </a:xfrm>
        </p:spPr>
        <p:txBody>
          <a:bodyPr/>
          <a:lstStyle/>
          <a:p>
            <a:r>
              <a:rPr lang="en-US" smtClean="0">
                <a:solidFill>
                  <a:srgbClr val="002060"/>
                </a:solidFill>
              </a:rPr>
              <a:t>6.02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Diabetes Mellitus</a:t>
            </a:r>
            <a:endParaRPr lang="en-US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1905000"/>
            <a:ext cx="7772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7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common disorder</a:t>
            </a:r>
            <a:r>
              <a:rPr lang="en-US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</a:t>
            </a:r>
            <a:r>
              <a:rPr lang="en-US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endocrine </a:t>
            </a:r>
            <a:r>
              <a:rPr 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</a:t>
            </a:r>
            <a:r>
              <a:rPr lang="en-US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7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Up Arrow 7"/>
          <p:cNvSpPr/>
          <p:nvPr/>
        </p:nvSpPr>
        <p:spPr>
          <a:xfrm>
            <a:off x="2667000" y="914400"/>
            <a:ext cx="3238500" cy="838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184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2060"/>
                </a:solidFill>
              </a:rPr>
              <a:t>Nursing Fundamentals 7243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2060"/>
                </a:solidFill>
              </a:rPr>
              <a:pPr/>
              <a:t>107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65125"/>
          </a:xfrm>
        </p:spPr>
        <p:txBody>
          <a:bodyPr/>
          <a:lstStyle/>
          <a:p>
            <a:r>
              <a:rPr lang="en-US" smtClean="0">
                <a:solidFill>
                  <a:srgbClr val="002060"/>
                </a:solidFill>
              </a:rPr>
              <a:t>6.02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Diabetes Mellitus</a:t>
            </a:r>
            <a:endParaRPr lang="en-US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1443840"/>
            <a:ext cx="7848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80% of diabetics over 40 years of age</a:t>
            </a:r>
          </a:p>
          <a:p>
            <a:pPr marL="685800" indent="-685800"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4800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Incidence </a:t>
            </a:r>
            <a:r>
              <a:rPr lang="en-US" sz="48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increases as people age</a:t>
            </a:r>
          </a:p>
          <a:p>
            <a:pPr marL="685800" indent="-685800"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5% of people over age 65 require treatment</a:t>
            </a:r>
          </a:p>
        </p:txBody>
      </p:sp>
    </p:spTree>
    <p:extLst>
      <p:ext uri="{BB962C8B-B14F-4D97-AF65-F5344CB8AC3E}">
        <p14:creationId xmlns:p14="http://schemas.microsoft.com/office/powerpoint/2010/main" val="4127184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2060"/>
                </a:solidFill>
              </a:rPr>
              <a:t>Nursing Fundamentals 7243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2060"/>
                </a:solidFill>
              </a:rPr>
              <a:pPr/>
              <a:t>108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65125"/>
          </a:xfrm>
        </p:spPr>
        <p:txBody>
          <a:bodyPr/>
          <a:lstStyle/>
          <a:p>
            <a:r>
              <a:rPr lang="en-US" smtClean="0">
                <a:solidFill>
                  <a:srgbClr val="002060"/>
                </a:solidFill>
              </a:rPr>
              <a:t>6.02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Diabetes Mellitus</a:t>
            </a:r>
            <a:endParaRPr lang="en-US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1524000"/>
            <a:ext cx="7772400" cy="388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lvl="1" indent="-571500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USA has highest morbidity and mortality rates</a:t>
            </a:r>
          </a:p>
          <a:p>
            <a:pPr marL="1028700" lvl="1" indent="-571500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4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Disorder </a:t>
            </a:r>
            <a:r>
              <a:rPr lang="en-US" sz="4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carbohydrate metabolism with decreased insulin production from pancreas</a:t>
            </a:r>
          </a:p>
        </p:txBody>
      </p:sp>
    </p:spTree>
    <p:extLst>
      <p:ext uri="{BB962C8B-B14F-4D97-AF65-F5344CB8AC3E}">
        <p14:creationId xmlns:p14="http://schemas.microsoft.com/office/powerpoint/2010/main" val="1628143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2060"/>
                </a:solidFill>
              </a:rPr>
              <a:t>Nursing Fundamentals 7243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2060"/>
                </a:solidFill>
              </a:rPr>
              <a:pPr/>
              <a:t>109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65125"/>
          </a:xfrm>
        </p:spPr>
        <p:txBody>
          <a:bodyPr/>
          <a:lstStyle/>
          <a:p>
            <a:r>
              <a:rPr lang="en-US" smtClean="0">
                <a:solidFill>
                  <a:srgbClr val="002060"/>
                </a:solidFill>
              </a:rPr>
              <a:t>6.02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Diabetes Mellitus</a:t>
            </a:r>
            <a:endParaRPr lang="en-US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1295400"/>
            <a:ext cx="8077200" cy="3608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spcAft>
                <a:spcPts val="1500"/>
              </a:spcAft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36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Uncontrolled diabetes leads to damage to eyes, kidneys, circulation</a:t>
            </a:r>
          </a:p>
          <a:p>
            <a:pPr marL="571500" lvl="0" indent="-571500">
              <a:spcAft>
                <a:spcPts val="1500"/>
              </a:spcAft>
              <a:buClr>
                <a:srgbClr val="FFFF00"/>
              </a:buClr>
              <a:buFont typeface="Wingdings" pitchFamily="2" charset="2"/>
              <a:buChar char="v"/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Diabetes characterized by consistent, elevated blood glucose levels requiring oral  medication to stimulate pancreas or insulin injections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640" y="4495800"/>
            <a:ext cx="1189037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0506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Digestive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–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</a:t>
            </a:r>
            <a:r>
              <a:rPr lang="en-US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iseases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6.02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533400" y="1524000"/>
            <a:ext cx="79248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1500"/>
              </a:spcAft>
              <a:buClr>
                <a:srgbClr val="FFFF00"/>
              </a:buClr>
              <a:buFont typeface="Calibri" pitchFamily="34" charset="0"/>
              <a:buChar char="D"/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Ulcer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a lesion or erosion of the lining of the stomach or small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intestine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500"/>
              </a:spcAft>
              <a:buClr>
                <a:srgbClr val="FFFF00"/>
              </a:buClr>
              <a:buFont typeface="Calibri" pitchFamily="34" charset="0"/>
              <a:buChar char="D"/>
            </a:pP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Hepatitis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inflammation of the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liver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500"/>
              </a:spcAft>
              <a:buClr>
                <a:srgbClr val="FFFF00"/>
              </a:buClr>
              <a:buFont typeface="Calibri" pitchFamily="34" charset="0"/>
              <a:buChar char="D"/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Cirrhosis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chronic disease of liver where scar tissue replaces liver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tissue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500"/>
              </a:spcAft>
              <a:buClr>
                <a:srgbClr val="FFFF00"/>
              </a:buClr>
              <a:buFont typeface="Calibri" pitchFamily="34" charset="0"/>
              <a:buChar char="D"/>
            </a:pP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Cholelithiasis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stones in the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gallbladder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8824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2060"/>
                </a:solidFill>
              </a:rPr>
              <a:t>Nursing Fundamentals 7243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2060"/>
                </a:solidFill>
              </a:rPr>
              <a:pPr/>
              <a:t>110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65125"/>
          </a:xfrm>
        </p:spPr>
        <p:txBody>
          <a:bodyPr/>
          <a:lstStyle/>
          <a:p>
            <a:r>
              <a:rPr lang="en-US" smtClean="0">
                <a:solidFill>
                  <a:srgbClr val="002060"/>
                </a:solidFill>
              </a:rPr>
              <a:t>6.02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Diabetes Mellitus</a:t>
            </a:r>
            <a:endParaRPr lang="en-US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17548" y="2150524"/>
            <a:ext cx="571500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</a:t>
            </a:r>
            <a:r>
              <a:rPr lang="en-US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glycemia</a:t>
            </a:r>
            <a:endParaRPr 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74136" y="1447800"/>
            <a:ext cx="60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2060"/>
                </a:solidFill>
              </a:rPr>
              <a:t>L</a:t>
            </a:r>
          </a:p>
        </p:txBody>
      </p:sp>
      <p:sp>
        <p:nvSpPr>
          <p:cNvPr id="9" name="Rectangle 8"/>
          <p:cNvSpPr/>
          <p:nvPr/>
        </p:nvSpPr>
        <p:spPr>
          <a:xfrm>
            <a:off x="3272414" y="2819400"/>
            <a:ext cx="81304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endParaRPr lang="en-US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1184148" y="3742730"/>
            <a:ext cx="6781800" cy="204847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009900" y="3971835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 blood sugar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578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2060"/>
                </a:solidFill>
              </a:rPr>
              <a:t>Nursing Fundamentals 7243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2060"/>
                </a:solidFill>
              </a:rPr>
              <a:pPr/>
              <a:t>111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65125"/>
          </a:xfrm>
        </p:spPr>
        <p:txBody>
          <a:bodyPr/>
          <a:lstStyle/>
          <a:p>
            <a:r>
              <a:rPr lang="en-US" smtClean="0">
                <a:solidFill>
                  <a:srgbClr val="002060"/>
                </a:solidFill>
              </a:rPr>
              <a:t>6.02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Diabetes Mellitus</a:t>
            </a:r>
            <a:endParaRPr lang="en-US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0200" y="2819400"/>
            <a:ext cx="5715000" cy="1000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</a:t>
            </a:r>
            <a:r>
              <a:rPr lang="en-US" sz="7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rlycemia</a:t>
            </a:r>
            <a:endParaRPr 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Down Arrow 9"/>
          <p:cNvSpPr/>
          <p:nvPr/>
        </p:nvSpPr>
        <p:spPr>
          <a:xfrm flipV="1">
            <a:off x="1066800" y="3962400"/>
            <a:ext cx="6781800" cy="221873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895600" y="4724400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blood sugar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0400" y="1371600"/>
            <a:ext cx="800219" cy="165353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lavated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9115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Endocrine System – Changes Due to Aging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6.02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609600" y="2743200"/>
            <a:ext cx="7848600" cy="32766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2000"/>
              </a:spcAft>
            </a:pPr>
            <a:r>
              <a:rPr lang="en-US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Decrease in thyroid, parathyroid, adrenal and sex hormone secretions</a:t>
            </a:r>
          </a:p>
          <a:p>
            <a:pPr>
              <a:spcBef>
                <a:spcPts val="0"/>
              </a:spcBef>
              <a:spcAft>
                <a:spcPts val="2000"/>
              </a:spcAft>
            </a:pP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Decreased glucose tolerance (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Diabetes M)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  <a:spcAft>
                <a:spcPts val="2000"/>
              </a:spcAft>
            </a:pPr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Multiple physical changes due to decrease of sex hormones</a:t>
            </a:r>
          </a:p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904875"/>
            <a:ext cx="1590675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0575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Endocrine System – </a:t>
            </a:r>
            <a:r>
              <a:rPr lang="en-US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bservations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6.02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7086600" cy="452596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1500"/>
              </a:spcAft>
              <a:buClr>
                <a:srgbClr val="FFFF00"/>
              </a:buClr>
              <a:buFont typeface="Calibri" pitchFamily="34" charset="0"/>
              <a:buChar char="O"/>
            </a:pP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Irritability &amp; restlessness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500"/>
              </a:spcAft>
              <a:buClr>
                <a:srgbClr val="FFFF00"/>
              </a:buClr>
              <a:buFont typeface="Calibri" pitchFamily="34" charset="0"/>
              <a:buChar char="O"/>
            </a:pP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Nervousness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500"/>
              </a:spcAft>
              <a:buClr>
                <a:srgbClr val="FFFF00"/>
              </a:buClr>
              <a:buFont typeface="Calibri" pitchFamily="34" charset="0"/>
              <a:buChar char="O"/>
            </a:pP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Confusion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500"/>
              </a:spcAft>
              <a:buClr>
                <a:srgbClr val="FFFF00"/>
              </a:buClr>
              <a:buFont typeface="Calibri" pitchFamily="34" charset="0"/>
              <a:buChar char="O"/>
            </a:pP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Weight 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loss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500"/>
              </a:spcAft>
              <a:buClr>
                <a:srgbClr val="FFFF00"/>
              </a:buClr>
              <a:buFont typeface="Calibri" pitchFamily="34" charset="0"/>
              <a:buChar char="O"/>
            </a:pP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Diaphoresis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500"/>
              </a:spcAft>
              <a:buClr>
                <a:srgbClr val="FFFF00"/>
              </a:buClr>
              <a:buFont typeface="Calibri" pitchFamily="34" charset="0"/>
              <a:buChar char="O"/>
            </a:pP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Edema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500"/>
              </a:spcAft>
              <a:buClr>
                <a:srgbClr val="FFFF00"/>
              </a:buClr>
              <a:buFont typeface="Calibri" pitchFamily="34" charset="0"/>
              <a:buChar char="O"/>
            </a:pP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Excessive 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thirst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500"/>
              </a:spcAft>
              <a:buClr>
                <a:srgbClr val="FFFF00"/>
              </a:buClr>
              <a:buFont typeface="Calibri" pitchFamily="34" charset="0"/>
              <a:buChar char="O"/>
            </a:pP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Sweet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fruity odor to breath</a:t>
            </a:r>
          </a:p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819400"/>
            <a:ext cx="1981200" cy="1922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8325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Endocrine System – </a:t>
            </a:r>
            <a:r>
              <a:rPr lang="en-US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bservations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6.02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7086600" cy="452596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1500"/>
              </a:spcAft>
              <a:buClr>
                <a:srgbClr val="FFFF00"/>
              </a:buClr>
              <a:buFont typeface="Calibri" pitchFamily="34" charset="0"/>
              <a:buChar char="O"/>
            </a:pP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Complaint of headache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500"/>
              </a:spcAft>
              <a:buClr>
                <a:srgbClr val="FFFF00"/>
              </a:buClr>
              <a:buFont typeface="Calibri" pitchFamily="34" charset="0"/>
              <a:buChar char="O"/>
            </a:pP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Drowsiness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500"/>
              </a:spcAft>
              <a:buClr>
                <a:srgbClr val="FFFF00"/>
              </a:buClr>
              <a:buFont typeface="Calibri" pitchFamily="34" charset="0"/>
              <a:buChar char="O"/>
            </a:pP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Rapid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weak pulse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500"/>
              </a:spcAft>
              <a:buClr>
                <a:srgbClr val="FFFF00"/>
              </a:buClr>
              <a:buFont typeface="Calibri" pitchFamily="34" charset="0"/>
              <a:buChar char="O"/>
            </a:pP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Low 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blood pressure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500"/>
              </a:spcAft>
              <a:buClr>
                <a:srgbClr val="FFFF00"/>
              </a:buClr>
              <a:buFont typeface="Calibri" pitchFamily="34" charset="0"/>
              <a:buChar char="O"/>
            </a:pP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Nausea 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vomiting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500"/>
              </a:spcAft>
              <a:buClr>
                <a:srgbClr val="FFFF00"/>
              </a:buClr>
              <a:buFont typeface="Calibri" pitchFamily="34" charset="0"/>
              <a:buChar char="O"/>
            </a:pP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Flushed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dry, hot skin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500"/>
              </a:spcAft>
              <a:buClr>
                <a:srgbClr val="FFFF00"/>
              </a:buClr>
              <a:buFont typeface="Calibri" pitchFamily="34" charset="0"/>
              <a:buChar char="O"/>
            </a:pP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Excessive 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urination</a:t>
            </a:r>
          </a:p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676460"/>
            <a:ext cx="2036762" cy="2106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9613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286000"/>
            <a:ext cx="8158163" cy="3808413"/>
          </a:xfrm>
        </p:spPr>
        <p:txBody>
          <a:bodyPr>
            <a:noAutofit/>
          </a:bodyPr>
          <a:lstStyle/>
          <a:p>
            <a:pPr marL="0" indent="0" algn="ctr">
              <a:buFontTx/>
              <a:buNone/>
              <a:defRPr/>
            </a:pPr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Observations previously listed must be reported to the nurse.</a:t>
            </a:r>
          </a:p>
        </p:txBody>
      </p:sp>
      <p:sp>
        <p:nvSpPr>
          <p:cNvPr id="8196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FFFFF"/>
                </a:solidFill>
              </a:rPr>
              <a:t>6.02</a:t>
            </a:r>
          </a:p>
        </p:txBody>
      </p:sp>
      <p:pic>
        <p:nvPicPr>
          <p:cNvPr id="8198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575" y="382588"/>
            <a:ext cx="8047038" cy="1303337"/>
          </a:xfrm>
          <a:solidFill>
            <a:srgbClr val="002060"/>
          </a:solidFill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115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663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531812" y="4772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Showcard Gothic" pitchFamily="82" charset="0"/>
              </a:rPr>
              <a:t/>
            </a:r>
            <a:br>
              <a:rPr lang="en-US" dirty="0" smtClean="0">
                <a:latin typeface="Showcard Gothic" pitchFamily="82" charset="0"/>
              </a:rPr>
            </a:br>
            <a:r>
              <a:rPr lang="en-US" dirty="0" smtClean="0">
                <a:solidFill>
                  <a:srgbClr val="FFFF00"/>
                </a:solidFill>
                <a:latin typeface="Showcard Gothic" pitchFamily="82" charset="0"/>
              </a:rPr>
              <a:t>Endocrine system &amp; diabetes</a:t>
            </a:r>
            <a:br>
              <a:rPr lang="en-US" dirty="0" smtClean="0">
                <a:solidFill>
                  <a:srgbClr val="FFFF00"/>
                </a:solidFill>
                <a:latin typeface="Showcard Gothic" pitchFamily="82" charset="0"/>
              </a:rPr>
            </a:br>
            <a:r>
              <a:rPr lang="en-US" sz="3100" dirty="0" smtClean="0">
                <a:latin typeface="Showcard Gothic" pitchFamily="82" charset="0"/>
              </a:rPr>
              <a:t>Have we got it?</a:t>
            </a:r>
            <a:br>
              <a:rPr lang="en-US" sz="3100" dirty="0" smtClean="0">
                <a:latin typeface="Showcard Gothic" pitchFamily="82" charset="0"/>
              </a:rPr>
            </a:br>
            <a:r>
              <a:rPr lang="en-US" sz="3100" dirty="0" smtClean="0">
                <a:latin typeface="Showcard Gothic" pitchFamily="82" charset="0"/>
              </a:rPr>
              <a:t>Let’s check and see</a:t>
            </a:r>
          </a:p>
        </p:txBody>
      </p:sp>
      <p:pic>
        <p:nvPicPr>
          <p:cNvPr id="12292" name="Picture 2" descr="C:\Documents and Settings\amoore\Local Settings\Temporary Internet Files\Content.IE5\W1IZ4X6V\MC90031251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4613">
            <a:off x="1160463" y="2084388"/>
            <a:ext cx="6197600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968375" y="5187950"/>
            <a:ext cx="73564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prstClr val="black"/>
                </a:solidFill>
                <a:latin typeface="Showcard Gothic" pitchFamily="82" charset="0"/>
              </a:rPr>
              <a:t>Stick diagnostics</a:t>
            </a:r>
            <a:endParaRPr lang="en-US" sz="4000">
              <a:solidFill>
                <a:prstClr val="black"/>
              </a:solidFill>
            </a:endParaRPr>
          </a:p>
        </p:txBody>
      </p:sp>
      <p:sp>
        <p:nvSpPr>
          <p:cNvPr id="12294" name="TextBox 6"/>
          <p:cNvSpPr txBox="1">
            <a:spLocks noChangeArrowheads="1"/>
          </p:cNvSpPr>
          <p:nvPr/>
        </p:nvSpPr>
        <p:spPr bwMode="auto">
          <a:xfrm>
            <a:off x="1719263" y="3381375"/>
            <a:ext cx="3071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prstClr val="black"/>
                </a:solidFill>
              </a:rPr>
              <a:t>Student Name A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 rot="-507729">
            <a:off x="3267075" y="3890963"/>
            <a:ext cx="1946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prstClr val="black"/>
                </a:solidFill>
              </a:rPr>
              <a:t>Student Name B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Nursing Fundamentals 7243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116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6.02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847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1600" dirty="0" smtClean="0">
                <a:solidFill>
                  <a:srgbClr val="0000CC"/>
                </a:solidFill>
              </a:rPr>
              <a:t/>
            </a:r>
            <a:br>
              <a:rPr lang="en-US" sz="1600" dirty="0" smtClean="0">
                <a:solidFill>
                  <a:srgbClr val="0000CC"/>
                </a:solidFill>
              </a:rPr>
            </a:br>
            <a:r>
              <a:rPr lang="en-US" sz="2000" dirty="0" smtClean="0">
                <a:solidFill>
                  <a:srgbClr val="0000CC"/>
                </a:solidFill>
              </a:rPr>
              <a:t/>
            </a:r>
            <a:br>
              <a:rPr lang="en-US" sz="2000" dirty="0" smtClean="0">
                <a:solidFill>
                  <a:srgbClr val="0000CC"/>
                </a:solidFill>
              </a:rPr>
            </a:br>
            <a:endParaRPr lang="en-US" sz="8000" b="1" i="1" dirty="0" smtClean="0">
              <a:solidFill>
                <a:schemeClr val="tx1"/>
              </a:solidFill>
            </a:endParaRPr>
          </a:p>
        </p:txBody>
      </p:sp>
      <p:sp>
        <p:nvSpPr>
          <p:cNvPr id="233475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3581400"/>
            <a:ext cx="7540625" cy="1582738"/>
          </a:xfrm>
        </p:spPr>
        <p:txBody>
          <a:bodyPr/>
          <a:lstStyle/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Understand nurse  aide skills needed to care for residents' 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elimination and urination needs. </a:t>
            </a:r>
          </a:p>
        </p:txBody>
      </p:sp>
      <p:sp>
        <p:nvSpPr>
          <p:cNvPr id="134149" name="TextBox 1"/>
          <p:cNvSpPr txBox="1">
            <a:spLocks noChangeArrowheads="1"/>
          </p:cNvSpPr>
          <p:nvPr/>
        </p:nvSpPr>
        <p:spPr bwMode="auto">
          <a:xfrm>
            <a:off x="0" y="1341438"/>
            <a:ext cx="9144000" cy="1846659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800" b="1" dirty="0">
                <a:solidFill>
                  <a:schemeClr val="bg1">
                    <a:lumMod val="65000"/>
                  </a:schemeClr>
                </a:solidFill>
                <a:sym typeface="Wingdings 2" pitchFamily="18" charset="2"/>
              </a:rPr>
              <a:t></a:t>
            </a:r>
            <a:r>
              <a:rPr lang="en-US" sz="4800" b="1" dirty="0">
                <a:solidFill>
                  <a:srgbClr val="FFFFFF"/>
                </a:solidFill>
              </a:rPr>
              <a:t> </a:t>
            </a:r>
            <a:r>
              <a:rPr lang="en-US" sz="4800" b="1" dirty="0">
                <a:solidFill>
                  <a:srgbClr val="FF0000"/>
                </a:solidFill>
              </a:rPr>
              <a:t>END</a:t>
            </a:r>
            <a:r>
              <a:rPr lang="en-US" sz="4800" b="1" dirty="0">
                <a:solidFill>
                  <a:srgbClr val="FFFFFF"/>
                </a:solidFill>
              </a:rPr>
              <a:t> </a:t>
            </a:r>
            <a:r>
              <a:rPr lang="en-US" sz="4800" b="1" dirty="0">
                <a:solidFill>
                  <a:schemeClr val="bg1">
                    <a:lumMod val="65000"/>
                  </a:schemeClr>
                </a:solidFill>
                <a:sym typeface="Wingdings 2" pitchFamily="18" charset="2"/>
              </a:rPr>
              <a:t></a:t>
            </a:r>
            <a:endParaRPr lang="en-US" sz="4800" b="1" dirty="0">
              <a:solidFill>
                <a:schemeClr val="bg1">
                  <a:lumMod val="65000"/>
                </a:schemeClr>
              </a:solidFill>
            </a:endParaRPr>
          </a:p>
          <a:p>
            <a:pPr algn="ctr" eaLnBrk="1" hangingPunct="1"/>
            <a:r>
              <a:rPr lang="en-US" sz="6600" b="1" dirty="0" smtClean="0">
                <a:solidFill>
                  <a:srgbClr val="FFFFFF"/>
                </a:solidFill>
              </a:rPr>
              <a:t>6.02</a:t>
            </a:r>
            <a:endParaRPr lang="en-US" sz="6600" b="1" dirty="0">
              <a:solidFill>
                <a:srgbClr val="FFFFFF"/>
              </a:solidFill>
            </a:endParaRPr>
          </a:p>
        </p:txBody>
      </p:sp>
      <p:sp>
        <p:nvSpPr>
          <p:cNvPr id="134150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FFFFF"/>
                </a:solidFill>
              </a:rPr>
              <a:t>6.02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Nursing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Fundamentals 7243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117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864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Digestive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–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</a:t>
            </a:r>
            <a:r>
              <a:rPr lang="en-US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iseases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6.02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7848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1500"/>
              </a:spcAft>
              <a:buClr>
                <a:srgbClr val="FFFF00"/>
              </a:buClr>
              <a:buFont typeface="Calibri" pitchFamily="34" charset="0"/>
              <a:buChar char="D"/>
            </a:pP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Pancreatitis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inflammation of the 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pancreas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500"/>
              </a:spcAft>
              <a:buClr>
                <a:srgbClr val="FFFF00"/>
              </a:buClr>
              <a:buFont typeface="Calibri" pitchFamily="34" charset="0"/>
              <a:buChar char="D"/>
            </a:pP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Cholecystitis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inflammation of the 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gallbladder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500"/>
              </a:spcAft>
              <a:buClr>
                <a:srgbClr val="FFFF00"/>
              </a:buClr>
              <a:buFont typeface="Calibri" pitchFamily="34" charset="0"/>
              <a:buChar char="D"/>
            </a:pPr>
            <a:r>
              <a:rPr lang="en-US" sz="44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Colitis</a:t>
            </a:r>
            <a:r>
              <a:rPr lang="en-US" sz="4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inflammatory disease of the 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colon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6923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Digestive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–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</a:t>
            </a:r>
            <a:r>
              <a:rPr lang="en-US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iseases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6.02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609600" y="1524000"/>
            <a:ext cx="7772400" cy="4525963"/>
          </a:xfrm>
        </p:spPr>
        <p:txBody>
          <a:bodyPr>
            <a:normAutofit lnSpcReduction="10000"/>
          </a:bodyPr>
          <a:lstStyle/>
          <a:p>
            <a:pPr lvl="0">
              <a:lnSpc>
                <a:spcPct val="90000"/>
              </a:lnSpc>
              <a:spcBef>
                <a:spcPts val="0"/>
              </a:spcBef>
              <a:spcAft>
                <a:spcPts val="1500"/>
              </a:spcAft>
              <a:buClr>
                <a:srgbClr val="FFFF00"/>
              </a:buClr>
              <a:buFont typeface="Calibri" pitchFamily="34" charset="0"/>
              <a:buChar char="D"/>
            </a:pP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Gastritis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inflammation of the stomach 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lining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lnSpc>
                <a:spcPct val="90000"/>
              </a:lnSpc>
              <a:spcBef>
                <a:spcPts val="0"/>
              </a:spcBef>
              <a:spcAft>
                <a:spcPts val="1500"/>
              </a:spcAft>
              <a:buClr>
                <a:srgbClr val="FFFF00"/>
              </a:buClr>
              <a:buFont typeface="Calibri" pitchFamily="34" charset="0"/>
              <a:buChar char="D"/>
            </a:pP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Enteritis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inflammation of the 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intestines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lnSpc>
                <a:spcPct val="90000"/>
              </a:lnSpc>
              <a:spcBef>
                <a:spcPts val="0"/>
              </a:spcBef>
              <a:spcAft>
                <a:spcPts val="1500"/>
              </a:spcAft>
              <a:buClr>
                <a:srgbClr val="FFFF00"/>
              </a:buClr>
              <a:buFont typeface="Calibri" pitchFamily="34" charset="0"/>
              <a:buChar char="D"/>
            </a:pP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Gastroenteritis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inflammation of the stomach lining and 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intestines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3523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Digestive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–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</a:t>
            </a:r>
            <a:r>
              <a:rPr lang="en-US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iseases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6.02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609600" y="1524000"/>
            <a:ext cx="7772400" cy="4114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500"/>
              </a:spcAft>
              <a:buClr>
                <a:srgbClr val="FFFF00"/>
              </a:buClr>
              <a:buFont typeface="Calibri" pitchFamily="34" charset="0"/>
              <a:buChar char="D"/>
            </a:pP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Cancer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may occur anywhere along digestive 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tract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  <a:spcAft>
                <a:spcPts val="1500"/>
              </a:spcAft>
              <a:buClr>
                <a:srgbClr val="FFFF00"/>
              </a:buClr>
              <a:buFont typeface="Calibri" pitchFamily="34" charset="0"/>
              <a:buChar char="D"/>
            </a:pP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Hernia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protrusion of organ through wall of cavity where it is normally contained</a:t>
            </a:r>
          </a:p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3523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Digestive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–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</a:t>
            </a:r>
            <a:r>
              <a:rPr lang="en-US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iseases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6.02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7772400" cy="45259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500"/>
              </a:spcAft>
              <a:buClr>
                <a:srgbClr val="FFFF00"/>
              </a:buClr>
              <a:buFont typeface="Calibri" pitchFamily="34" charset="0"/>
              <a:buChar char="D"/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Diverticu</a:t>
            </a:r>
            <a:r>
              <a:rPr lang="en-US" sz="40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losis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chronic disease in which many diverticula (small blind pouches) form in the lining and wall of the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colon</a:t>
            </a:r>
          </a:p>
          <a:p>
            <a:pPr>
              <a:spcBef>
                <a:spcPts val="0"/>
              </a:spcBef>
              <a:spcAft>
                <a:spcPts val="1500"/>
              </a:spcAft>
              <a:buClr>
                <a:srgbClr val="FFFF00"/>
              </a:buClr>
              <a:buFont typeface="Calibri" pitchFamily="34" charset="0"/>
              <a:buChar char="D"/>
            </a:pP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Diverticu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litis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inflammation of diverticula</a:t>
            </a:r>
          </a:p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8113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Digestive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–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</a:t>
            </a:r>
            <a:r>
              <a:rPr lang="en-US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iseases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65125"/>
          </a:xfrm>
        </p:spPr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6.02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533400" y="1447800"/>
            <a:ext cx="7772400" cy="45259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rgbClr val="FFFF00"/>
              </a:buClr>
              <a:buFont typeface="Calibri" pitchFamily="34" charset="0"/>
              <a:buChar char="D"/>
            </a:pP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Diarrhea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watery bowel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movements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rgbClr val="FFFF00"/>
              </a:buClr>
              <a:buFont typeface="Calibri" pitchFamily="34" charset="0"/>
              <a:buChar char="D"/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Constipation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difficulty in expelling fecal material; incomplete or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infrequent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bowel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movements- severe constipation leads to a </a:t>
            </a:r>
            <a:r>
              <a:rPr lang="en-US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FECAL IMPACTION</a:t>
            </a:r>
          </a:p>
          <a:p>
            <a:pPr lvl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rgbClr val="FFFF00"/>
              </a:buClr>
              <a:buFont typeface="Calibri" pitchFamily="34" charset="0"/>
              <a:buChar char="D"/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Hemorrhoids</a:t>
            </a:r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enlarged veins in anal </a:t>
            </a:r>
            <a:r>
              <a:rPr lang="en-US" sz="3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area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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Care Point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500"/>
              </a:spcAft>
              <a:buClr>
                <a:srgbClr val="FFFF00"/>
              </a:buClr>
              <a:buFont typeface="Calibri" pitchFamily="34" charset="0"/>
              <a:buChar char="D"/>
            </a:pP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3523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Digestive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–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FECAL IMPACTION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6.02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00"/>
          <a:stretch/>
        </p:blipFill>
        <p:spPr bwMode="auto">
          <a:xfrm>
            <a:off x="2410968" y="1822704"/>
            <a:ext cx="3810000" cy="34442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48358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240"/>
            <a:ext cx="9144000" cy="157178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381000" y="472594"/>
            <a:ext cx="4749800" cy="931862"/>
            <a:chOff x="1831975" y="696036"/>
            <a:chExt cx="5029927" cy="1438680"/>
          </a:xfrm>
        </p:grpSpPr>
        <p:pic>
          <p:nvPicPr>
            <p:cNvPr id="106498" name="Picture 2" descr="C:\Documents and Settings\amoore\Local Settings\Temporary Internet Files\Content.IE5\8FT7EIVD\MC900291856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0445" y="696036"/>
              <a:ext cx="931457" cy="931457"/>
            </a:xfrm>
            <a:prstGeom prst="rect">
              <a:avLst/>
            </a:prstGeom>
            <a:noFill/>
            <a:effectLst>
              <a:glow rad="647700">
                <a:schemeClr val="tx1">
                  <a:alpha val="35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1975" y="724325"/>
              <a:ext cx="3978275" cy="14103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6.02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Nursing Fundamentals 7243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2060"/>
                </a:solidFill>
              </a:rPr>
              <a:pPr/>
              <a:t>18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5850" y="1828800"/>
            <a:ext cx="7162800" cy="4524315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C00000"/>
                </a:solidFill>
                <a:sym typeface="Wingdings"/>
              </a:rPr>
              <a:t>  </a:t>
            </a:r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  <a:sym typeface="Wingdings"/>
              </a:rPr>
              <a:t>Be extra careful when inserting a </a:t>
            </a:r>
            <a:r>
              <a:rPr lang="en-US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  <a:sym typeface="Wingdings"/>
              </a:rPr>
              <a:t>thermometer</a:t>
            </a:r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  <a:sym typeface="Wingdings"/>
              </a:rPr>
              <a:t>, </a:t>
            </a:r>
            <a:r>
              <a:rPr lang="en-US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  <a:sym typeface="Wingdings"/>
              </a:rPr>
              <a:t>enema tip</a:t>
            </a:r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  <a:sym typeface="Wingdings"/>
              </a:rPr>
              <a:t>, or when </a:t>
            </a:r>
            <a:r>
              <a:rPr lang="en-US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  <a:sym typeface="Wingdings"/>
              </a:rPr>
              <a:t>cleaning the rectal area </a:t>
            </a:r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  <a:sym typeface="Wingdings"/>
              </a:rPr>
              <a:t>of a resident with </a:t>
            </a:r>
            <a:r>
              <a:rPr lang="en-US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  <a:sym typeface="Wingdings"/>
              </a:rPr>
              <a:t>hemorrhoids</a:t>
            </a:r>
            <a: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  <a:sym typeface="Wingdings"/>
              </a:rPr>
              <a:t>!</a:t>
            </a:r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  <a:sym typeface="Wingdings"/>
              </a:rPr>
              <a:t> </a:t>
            </a:r>
            <a:endParaRPr lang="en-US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158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Hemorrhoids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6.02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76400"/>
            <a:ext cx="2295525" cy="2390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581400"/>
            <a:ext cx="2014538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752600"/>
            <a:ext cx="3248025" cy="3248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59658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2060"/>
                </a:solidFill>
              </a:rPr>
              <a:t>6.02</a:t>
            </a:r>
          </a:p>
        </p:txBody>
      </p:sp>
      <p:sp>
        <p:nvSpPr>
          <p:cNvPr id="4102" name="Rectangle 3"/>
          <p:cNvSpPr>
            <a:spLocks noChangeArrowheads="1"/>
          </p:cNvSpPr>
          <p:nvPr/>
        </p:nvSpPr>
        <p:spPr bwMode="auto">
          <a:xfrm>
            <a:off x="0" y="466725"/>
            <a:ext cx="9144000" cy="647700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FFFFFF"/>
                </a:solidFill>
              </a:rPr>
              <a:t>6.02 Introduction</a:t>
            </a:r>
            <a:endParaRPr lang="en-US" sz="3600" dirty="0" smtClean="0">
              <a:solidFill>
                <a:srgbClr val="FFFFF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Nursing Fundamentals 7243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2060"/>
                </a:solidFill>
              </a:rPr>
              <a:pPr/>
              <a:t>2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4568" y="1447800"/>
            <a:ext cx="7010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Elimination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 process of expelling solid wastes made up of the waste products of food that are not absorbed into the cells of the body.  </a:t>
            </a:r>
          </a:p>
          <a:p>
            <a:r>
              <a:rPr lang="en-US" sz="3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Urination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 passage urine from the bladder to the outside of the body.  Urine is made up of water and waste products filtered from the blood by the kidneys.  </a:t>
            </a:r>
            <a:endParaRPr lang="en-US" sz="3200" b="1" dirty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6735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Digestive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– Changes Due to Aging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6.02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533400" y="2812469"/>
            <a:ext cx="7848600" cy="2984017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Loss of teeth and decreased number of taste buds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Decrease in amount of digestive enzymes and saliva </a:t>
            </a:r>
            <a:r>
              <a:rPr lang="en-US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production</a:t>
            </a:r>
            <a:endParaRPr lang="en-US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Difficulty chewing and swallowing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Altered taste and smell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Decreased appetite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2000"/>
              </a:spcAft>
              <a:buNone/>
            </a:pPr>
            <a:endParaRPr lang="en-US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2000"/>
              </a:spcAft>
            </a:pPr>
            <a:endParaRPr lang="en-US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2000"/>
              </a:spcAft>
            </a:pP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Group 543"/>
          <p:cNvGrpSpPr>
            <a:grpSpLocks/>
          </p:cNvGrpSpPr>
          <p:nvPr/>
        </p:nvGrpSpPr>
        <p:grpSpPr bwMode="auto">
          <a:xfrm>
            <a:off x="6440635" y="4709569"/>
            <a:ext cx="912277" cy="974065"/>
            <a:chOff x="3902" y="1140"/>
            <a:chExt cx="1669" cy="2525"/>
          </a:xfrm>
        </p:grpSpPr>
        <p:grpSp>
          <p:nvGrpSpPr>
            <p:cNvPr id="9" name="Group 289"/>
            <p:cNvGrpSpPr>
              <a:grpSpLocks/>
            </p:cNvGrpSpPr>
            <p:nvPr/>
          </p:nvGrpSpPr>
          <p:grpSpPr bwMode="auto">
            <a:xfrm flipH="1">
              <a:off x="3902" y="1216"/>
              <a:ext cx="1669" cy="1909"/>
              <a:chOff x="3783" y="1075"/>
              <a:chExt cx="1742" cy="1993"/>
            </a:xfrm>
          </p:grpSpPr>
          <p:sp>
            <p:nvSpPr>
              <p:cNvPr id="261" name="Freeform 89"/>
              <p:cNvSpPr>
                <a:spLocks/>
              </p:cNvSpPr>
              <p:nvPr/>
            </p:nvSpPr>
            <p:spPr bwMode="auto">
              <a:xfrm>
                <a:off x="4570" y="1774"/>
                <a:ext cx="626" cy="483"/>
              </a:xfrm>
              <a:custGeom>
                <a:avLst/>
                <a:gdLst>
                  <a:gd name="T0" fmla="*/ 555 w 626"/>
                  <a:gd name="T1" fmla="*/ 30 h 483"/>
                  <a:gd name="T2" fmla="*/ 505 w 626"/>
                  <a:gd name="T3" fmla="*/ 13 h 483"/>
                  <a:gd name="T4" fmla="*/ 470 w 626"/>
                  <a:gd name="T5" fmla="*/ 4 h 483"/>
                  <a:gd name="T6" fmla="*/ 335 w 626"/>
                  <a:gd name="T7" fmla="*/ 0 h 483"/>
                  <a:gd name="T8" fmla="*/ 306 w 626"/>
                  <a:gd name="T9" fmla="*/ 6 h 483"/>
                  <a:gd name="T10" fmla="*/ 280 w 626"/>
                  <a:gd name="T11" fmla="*/ 10 h 483"/>
                  <a:gd name="T12" fmla="*/ 205 w 626"/>
                  <a:gd name="T13" fmla="*/ 20 h 483"/>
                  <a:gd name="T14" fmla="*/ 180 w 626"/>
                  <a:gd name="T15" fmla="*/ 25 h 483"/>
                  <a:gd name="T16" fmla="*/ 154 w 626"/>
                  <a:gd name="T17" fmla="*/ 31 h 483"/>
                  <a:gd name="T18" fmla="*/ 125 w 626"/>
                  <a:gd name="T19" fmla="*/ 40 h 483"/>
                  <a:gd name="T20" fmla="*/ 93 w 626"/>
                  <a:gd name="T21" fmla="*/ 52 h 483"/>
                  <a:gd name="T22" fmla="*/ 64 w 626"/>
                  <a:gd name="T23" fmla="*/ 66 h 483"/>
                  <a:gd name="T24" fmla="*/ 47 w 626"/>
                  <a:gd name="T25" fmla="*/ 77 h 483"/>
                  <a:gd name="T26" fmla="*/ 35 w 626"/>
                  <a:gd name="T27" fmla="*/ 87 h 483"/>
                  <a:gd name="T28" fmla="*/ 24 w 626"/>
                  <a:gd name="T29" fmla="*/ 97 h 483"/>
                  <a:gd name="T30" fmla="*/ 18 w 626"/>
                  <a:gd name="T31" fmla="*/ 105 h 483"/>
                  <a:gd name="T32" fmla="*/ 7 w 626"/>
                  <a:gd name="T33" fmla="*/ 123 h 483"/>
                  <a:gd name="T34" fmla="*/ 0 w 626"/>
                  <a:gd name="T35" fmla="*/ 145 h 483"/>
                  <a:gd name="T36" fmla="*/ 27 w 626"/>
                  <a:gd name="T37" fmla="*/ 304 h 483"/>
                  <a:gd name="T38" fmla="*/ 54 w 626"/>
                  <a:gd name="T39" fmla="*/ 364 h 483"/>
                  <a:gd name="T40" fmla="*/ 76 w 626"/>
                  <a:gd name="T41" fmla="*/ 407 h 483"/>
                  <a:gd name="T42" fmla="*/ 93 w 626"/>
                  <a:gd name="T43" fmla="*/ 436 h 483"/>
                  <a:gd name="T44" fmla="*/ 114 w 626"/>
                  <a:gd name="T45" fmla="*/ 467 h 483"/>
                  <a:gd name="T46" fmla="*/ 128 w 626"/>
                  <a:gd name="T47" fmla="*/ 480 h 483"/>
                  <a:gd name="T48" fmla="*/ 136 w 626"/>
                  <a:gd name="T49" fmla="*/ 468 h 483"/>
                  <a:gd name="T50" fmla="*/ 142 w 626"/>
                  <a:gd name="T51" fmla="*/ 452 h 483"/>
                  <a:gd name="T52" fmla="*/ 150 w 626"/>
                  <a:gd name="T53" fmla="*/ 427 h 483"/>
                  <a:gd name="T54" fmla="*/ 154 w 626"/>
                  <a:gd name="T55" fmla="*/ 418 h 483"/>
                  <a:gd name="T56" fmla="*/ 165 w 626"/>
                  <a:gd name="T57" fmla="*/ 403 h 483"/>
                  <a:gd name="T58" fmla="*/ 177 w 626"/>
                  <a:gd name="T59" fmla="*/ 392 h 483"/>
                  <a:gd name="T60" fmla="*/ 187 w 626"/>
                  <a:gd name="T61" fmla="*/ 386 h 483"/>
                  <a:gd name="T62" fmla="*/ 198 w 626"/>
                  <a:gd name="T63" fmla="*/ 381 h 483"/>
                  <a:gd name="T64" fmla="*/ 221 w 626"/>
                  <a:gd name="T65" fmla="*/ 373 h 483"/>
                  <a:gd name="T66" fmla="*/ 257 w 626"/>
                  <a:gd name="T67" fmla="*/ 364 h 483"/>
                  <a:gd name="T68" fmla="*/ 280 w 626"/>
                  <a:gd name="T69" fmla="*/ 356 h 483"/>
                  <a:gd name="T70" fmla="*/ 287 w 626"/>
                  <a:gd name="T71" fmla="*/ 352 h 483"/>
                  <a:gd name="T72" fmla="*/ 297 w 626"/>
                  <a:gd name="T73" fmla="*/ 344 h 483"/>
                  <a:gd name="T74" fmla="*/ 314 w 626"/>
                  <a:gd name="T75" fmla="*/ 323 h 483"/>
                  <a:gd name="T76" fmla="*/ 323 w 626"/>
                  <a:gd name="T77" fmla="*/ 313 h 483"/>
                  <a:gd name="T78" fmla="*/ 332 w 626"/>
                  <a:gd name="T79" fmla="*/ 306 h 483"/>
                  <a:gd name="T80" fmla="*/ 343 w 626"/>
                  <a:gd name="T81" fmla="*/ 301 h 483"/>
                  <a:gd name="T82" fmla="*/ 359 w 626"/>
                  <a:gd name="T83" fmla="*/ 294 h 483"/>
                  <a:gd name="T84" fmla="*/ 381 w 626"/>
                  <a:gd name="T85" fmla="*/ 288 h 483"/>
                  <a:gd name="T86" fmla="*/ 404 w 626"/>
                  <a:gd name="T87" fmla="*/ 284 h 483"/>
                  <a:gd name="T88" fmla="*/ 501 w 626"/>
                  <a:gd name="T89" fmla="*/ 281 h 483"/>
                  <a:gd name="T90" fmla="*/ 522 w 626"/>
                  <a:gd name="T91" fmla="*/ 277 h 483"/>
                  <a:gd name="T92" fmla="*/ 542 w 626"/>
                  <a:gd name="T93" fmla="*/ 273 h 483"/>
                  <a:gd name="T94" fmla="*/ 560 w 626"/>
                  <a:gd name="T95" fmla="*/ 267 h 483"/>
                  <a:gd name="T96" fmla="*/ 578 w 626"/>
                  <a:gd name="T97" fmla="*/ 259 h 483"/>
                  <a:gd name="T98" fmla="*/ 593 w 626"/>
                  <a:gd name="T99" fmla="*/ 250 h 483"/>
                  <a:gd name="T100" fmla="*/ 606 w 626"/>
                  <a:gd name="T101" fmla="*/ 238 h 483"/>
                  <a:gd name="T102" fmla="*/ 615 w 626"/>
                  <a:gd name="T103" fmla="*/ 227 h 483"/>
                  <a:gd name="T104" fmla="*/ 622 w 626"/>
                  <a:gd name="T105" fmla="*/ 214 h 483"/>
                  <a:gd name="T106" fmla="*/ 626 w 626"/>
                  <a:gd name="T107" fmla="*/ 120 h 483"/>
                  <a:gd name="T108" fmla="*/ 620 w 626"/>
                  <a:gd name="T109" fmla="*/ 101 h 483"/>
                  <a:gd name="T110" fmla="*/ 612 w 626"/>
                  <a:gd name="T111" fmla="*/ 81 h 483"/>
                  <a:gd name="T112" fmla="*/ 594 w 626"/>
                  <a:gd name="T113" fmla="*/ 44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26" h="483">
                    <a:moveTo>
                      <a:pt x="594" y="44"/>
                    </a:moveTo>
                    <a:lnTo>
                      <a:pt x="555" y="30"/>
                    </a:lnTo>
                    <a:lnTo>
                      <a:pt x="522" y="18"/>
                    </a:lnTo>
                    <a:lnTo>
                      <a:pt x="505" y="13"/>
                    </a:lnTo>
                    <a:lnTo>
                      <a:pt x="488" y="9"/>
                    </a:lnTo>
                    <a:lnTo>
                      <a:pt x="470" y="4"/>
                    </a:lnTo>
                    <a:lnTo>
                      <a:pt x="448" y="0"/>
                    </a:lnTo>
                    <a:lnTo>
                      <a:pt x="335" y="0"/>
                    </a:lnTo>
                    <a:lnTo>
                      <a:pt x="320" y="3"/>
                    </a:lnTo>
                    <a:lnTo>
                      <a:pt x="306" y="6"/>
                    </a:lnTo>
                    <a:lnTo>
                      <a:pt x="293" y="8"/>
                    </a:lnTo>
                    <a:lnTo>
                      <a:pt x="280" y="10"/>
                    </a:lnTo>
                    <a:lnTo>
                      <a:pt x="229" y="17"/>
                    </a:lnTo>
                    <a:lnTo>
                      <a:pt x="205" y="20"/>
                    </a:lnTo>
                    <a:lnTo>
                      <a:pt x="192" y="23"/>
                    </a:lnTo>
                    <a:lnTo>
                      <a:pt x="180" y="25"/>
                    </a:lnTo>
                    <a:lnTo>
                      <a:pt x="167" y="28"/>
                    </a:lnTo>
                    <a:lnTo>
                      <a:pt x="154" y="31"/>
                    </a:lnTo>
                    <a:lnTo>
                      <a:pt x="140" y="35"/>
                    </a:lnTo>
                    <a:lnTo>
                      <a:pt x="125" y="40"/>
                    </a:lnTo>
                    <a:lnTo>
                      <a:pt x="103" y="48"/>
                    </a:lnTo>
                    <a:lnTo>
                      <a:pt x="93" y="52"/>
                    </a:lnTo>
                    <a:lnTo>
                      <a:pt x="83" y="57"/>
                    </a:lnTo>
                    <a:lnTo>
                      <a:pt x="64" y="66"/>
                    </a:lnTo>
                    <a:lnTo>
                      <a:pt x="55" y="71"/>
                    </a:lnTo>
                    <a:lnTo>
                      <a:pt x="47" y="77"/>
                    </a:lnTo>
                    <a:lnTo>
                      <a:pt x="39" y="83"/>
                    </a:lnTo>
                    <a:lnTo>
                      <a:pt x="35" y="87"/>
                    </a:lnTo>
                    <a:lnTo>
                      <a:pt x="31" y="90"/>
                    </a:lnTo>
                    <a:lnTo>
                      <a:pt x="24" y="97"/>
                    </a:lnTo>
                    <a:lnTo>
                      <a:pt x="21" y="101"/>
                    </a:lnTo>
                    <a:lnTo>
                      <a:pt x="18" y="105"/>
                    </a:lnTo>
                    <a:lnTo>
                      <a:pt x="12" y="114"/>
                    </a:lnTo>
                    <a:lnTo>
                      <a:pt x="7" y="123"/>
                    </a:lnTo>
                    <a:lnTo>
                      <a:pt x="3" y="134"/>
                    </a:lnTo>
                    <a:lnTo>
                      <a:pt x="0" y="145"/>
                    </a:lnTo>
                    <a:lnTo>
                      <a:pt x="0" y="233"/>
                    </a:lnTo>
                    <a:lnTo>
                      <a:pt x="27" y="304"/>
                    </a:lnTo>
                    <a:lnTo>
                      <a:pt x="41" y="335"/>
                    </a:lnTo>
                    <a:lnTo>
                      <a:pt x="54" y="364"/>
                    </a:lnTo>
                    <a:lnTo>
                      <a:pt x="68" y="393"/>
                    </a:lnTo>
                    <a:lnTo>
                      <a:pt x="76" y="407"/>
                    </a:lnTo>
                    <a:lnTo>
                      <a:pt x="84" y="421"/>
                    </a:lnTo>
                    <a:lnTo>
                      <a:pt x="93" y="436"/>
                    </a:lnTo>
                    <a:lnTo>
                      <a:pt x="103" y="451"/>
                    </a:lnTo>
                    <a:lnTo>
                      <a:pt x="114" y="467"/>
                    </a:lnTo>
                    <a:lnTo>
                      <a:pt x="125" y="483"/>
                    </a:lnTo>
                    <a:lnTo>
                      <a:pt x="128" y="480"/>
                    </a:lnTo>
                    <a:lnTo>
                      <a:pt x="131" y="476"/>
                    </a:lnTo>
                    <a:lnTo>
                      <a:pt x="136" y="468"/>
                    </a:lnTo>
                    <a:lnTo>
                      <a:pt x="140" y="461"/>
                    </a:lnTo>
                    <a:lnTo>
                      <a:pt x="142" y="452"/>
                    </a:lnTo>
                    <a:lnTo>
                      <a:pt x="147" y="435"/>
                    </a:lnTo>
                    <a:lnTo>
                      <a:pt x="150" y="427"/>
                    </a:lnTo>
                    <a:lnTo>
                      <a:pt x="152" y="422"/>
                    </a:lnTo>
                    <a:lnTo>
                      <a:pt x="154" y="418"/>
                    </a:lnTo>
                    <a:lnTo>
                      <a:pt x="159" y="410"/>
                    </a:lnTo>
                    <a:lnTo>
                      <a:pt x="165" y="403"/>
                    </a:lnTo>
                    <a:lnTo>
                      <a:pt x="171" y="397"/>
                    </a:lnTo>
                    <a:lnTo>
                      <a:pt x="177" y="392"/>
                    </a:lnTo>
                    <a:lnTo>
                      <a:pt x="184" y="388"/>
                    </a:lnTo>
                    <a:lnTo>
                      <a:pt x="187" y="386"/>
                    </a:lnTo>
                    <a:lnTo>
                      <a:pt x="191" y="384"/>
                    </a:lnTo>
                    <a:lnTo>
                      <a:pt x="198" y="381"/>
                    </a:lnTo>
                    <a:lnTo>
                      <a:pt x="206" y="378"/>
                    </a:lnTo>
                    <a:lnTo>
                      <a:pt x="221" y="373"/>
                    </a:lnTo>
                    <a:lnTo>
                      <a:pt x="238" y="368"/>
                    </a:lnTo>
                    <a:lnTo>
                      <a:pt x="257" y="364"/>
                    </a:lnTo>
                    <a:lnTo>
                      <a:pt x="275" y="358"/>
                    </a:lnTo>
                    <a:lnTo>
                      <a:pt x="280" y="356"/>
                    </a:lnTo>
                    <a:lnTo>
                      <a:pt x="284" y="354"/>
                    </a:lnTo>
                    <a:lnTo>
                      <a:pt x="287" y="352"/>
                    </a:lnTo>
                    <a:lnTo>
                      <a:pt x="291" y="350"/>
                    </a:lnTo>
                    <a:lnTo>
                      <a:pt x="297" y="344"/>
                    </a:lnTo>
                    <a:lnTo>
                      <a:pt x="303" y="337"/>
                    </a:lnTo>
                    <a:lnTo>
                      <a:pt x="314" y="323"/>
                    </a:lnTo>
                    <a:lnTo>
                      <a:pt x="320" y="316"/>
                    </a:lnTo>
                    <a:lnTo>
                      <a:pt x="323" y="313"/>
                    </a:lnTo>
                    <a:lnTo>
                      <a:pt x="327" y="310"/>
                    </a:lnTo>
                    <a:lnTo>
                      <a:pt x="332" y="306"/>
                    </a:lnTo>
                    <a:lnTo>
                      <a:pt x="338" y="303"/>
                    </a:lnTo>
                    <a:lnTo>
                      <a:pt x="343" y="301"/>
                    </a:lnTo>
                    <a:lnTo>
                      <a:pt x="348" y="298"/>
                    </a:lnTo>
                    <a:lnTo>
                      <a:pt x="359" y="294"/>
                    </a:lnTo>
                    <a:lnTo>
                      <a:pt x="370" y="292"/>
                    </a:lnTo>
                    <a:lnTo>
                      <a:pt x="381" y="288"/>
                    </a:lnTo>
                    <a:lnTo>
                      <a:pt x="392" y="286"/>
                    </a:lnTo>
                    <a:lnTo>
                      <a:pt x="404" y="284"/>
                    </a:lnTo>
                    <a:lnTo>
                      <a:pt x="416" y="281"/>
                    </a:lnTo>
                    <a:lnTo>
                      <a:pt x="501" y="281"/>
                    </a:lnTo>
                    <a:lnTo>
                      <a:pt x="512" y="279"/>
                    </a:lnTo>
                    <a:lnTo>
                      <a:pt x="522" y="277"/>
                    </a:lnTo>
                    <a:lnTo>
                      <a:pt x="532" y="275"/>
                    </a:lnTo>
                    <a:lnTo>
                      <a:pt x="542" y="273"/>
                    </a:lnTo>
                    <a:lnTo>
                      <a:pt x="551" y="270"/>
                    </a:lnTo>
                    <a:lnTo>
                      <a:pt x="560" y="267"/>
                    </a:lnTo>
                    <a:lnTo>
                      <a:pt x="568" y="263"/>
                    </a:lnTo>
                    <a:lnTo>
                      <a:pt x="578" y="259"/>
                    </a:lnTo>
                    <a:lnTo>
                      <a:pt x="585" y="255"/>
                    </a:lnTo>
                    <a:lnTo>
                      <a:pt x="593" y="250"/>
                    </a:lnTo>
                    <a:lnTo>
                      <a:pt x="600" y="244"/>
                    </a:lnTo>
                    <a:lnTo>
                      <a:pt x="606" y="238"/>
                    </a:lnTo>
                    <a:lnTo>
                      <a:pt x="612" y="231"/>
                    </a:lnTo>
                    <a:lnTo>
                      <a:pt x="615" y="227"/>
                    </a:lnTo>
                    <a:lnTo>
                      <a:pt x="617" y="223"/>
                    </a:lnTo>
                    <a:lnTo>
                      <a:pt x="622" y="214"/>
                    </a:lnTo>
                    <a:lnTo>
                      <a:pt x="626" y="205"/>
                    </a:lnTo>
                    <a:lnTo>
                      <a:pt x="626" y="120"/>
                    </a:lnTo>
                    <a:lnTo>
                      <a:pt x="624" y="110"/>
                    </a:lnTo>
                    <a:lnTo>
                      <a:pt x="620" y="101"/>
                    </a:lnTo>
                    <a:lnTo>
                      <a:pt x="617" y="91"/>
                    </a:lnTo>
                    <a:lnTo>
                      <a:pt x="612" y="81"/>
                    </a:lnTo>
                    <a:lnTo>
                      <a:pt x="603" y="62"/>
                    </a:lnTo>
                    <a:lnTo>
                      <a:pt x="594" y="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" name="Freeform 90"/>
              <p:cNvSpPr>
                <a:spLocks/>
              </p:cNvSpPr>
              <p:nvPr/>
            </p:nvSpPr>
            <p:spPr bwMode="auto">
              <a:xfrm>
                <a:off x="5016" y="1767"/>
                <a:ext cx="150" cy="59"/>
              </a:xfrm>
              <a:custGeom>
                <a:avLst/>
                <a:gdLst>
                  <a:gd name="T0" fmla="*/ 145 w 150"/>
                  <a:gd name="T1" fmla="*/ 59 h 59"/>
                  <a:gd name="T2" fmla="*/ 73 w 150"/>
                  <a:gd name="T3" fmla="*/ 33 h 59"/>
                  <a:gd name="T4" fmla="*/ 56 w 150"/>
                  <a:gd name="T5" fmla="*/ 28 h 59"/>
                  <a:gd name="T6" fmla="*/ 40 w 150"/>
                  <a:gd name="T7" fmla="*/ 23 h 59"/>
                  <a:gd name="T8" fmla="*/ 0 w 150"/>
                  <a:gd name="T9" fmla="*/ 15 h 59"/>
                  <a:gd name="T10" fmla="*/ 4 w 150"/>
                  <a:gd name="T11" fmla="*/ 0 h 59"/>
                  <a:gd name="T12" fmla="*/ 44 w 150"/>
                  <a:gd name="T13" fmla="*/ 8 h 59"/>
                  <a:gd name="T14" fmla="*/ 61 w 150"/>
                  <a:gd name="T15" fmla="*/ 13 h 59"/>
                  <a:gd name="T16" fmla="*/ 78 w 150"/>
                  <a:gd name="T17" fmla="*/ 18 h 59"/>
                  <a:gd name="T18" fmla="*/ 150 w 150"/>
                  <a:gd name="T19" fmla="*/ 44 h 59"/>
                  <a:gd name="T20" fmla="*/ 145 w 150"/>
                  <a:gd name="T21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0" h="59">
                    <a:moveTo>
                      <a:pt x="145" y="59"/>
                    </a:moveTo>
                    <a:lnTo>
                      <a:pt x="73" y="33"/>
                    </a:lnTo>
                    <a:lnTo>
                      <a:pt x="56" y="28"/>
                    </a:lnTo>
                    <a:lnTo>
                      <a:pt x="40" y="23"/>
                    </a:lnTo>
                    <a:lnTo>
                      <a:pt x="0" y="15"/>
                    </a:lnTo>
                    <a:lnTo>
                      <a:pt x="4" y="0"/>
                    </a:lnTo>
                    <a:lnTo>
                      <a:pt x="44" y="8"/>
                    </a:lnTo>
                    <a:lnTo>
                      <a:pt x="61" y="13"/>
                    </a:lnTo>
                    <a:lnTo>
                      <a:pt x="78" y="18"/>
                    </a:lnTo>
                    <a:lnTo>
                      <a:pt x="150" y="44"/>
                    </a:lnTo>
                    <a:lnTo>
                      <a:pt x="145" y="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" name="Rectangle 91"/>
              <p:cNvSpPr>
                <a:spLocks noChangeArrowheads="1"/>
              </p:cNvSpPr>
              <p:nvPr/>
            </p:nvSpPr>
            <p:spPr bwMode="auto">
              <a:xfrm>
                <a:off x="4905" y="1766"/>
                <a:ext cx="113" cy="1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" name="Freeform 92"/>
              <p:cNvSpPr>
                <a:spLocks/>
              </p:cNvSpPr>
              <p:nvPr/>
            </p:nvSpPr>
            <p:spPr bwMode="auto">
              <a:xfrm>
                <a:off x="5016" y="1766"/>
                <a:ext cx="4" cy="16"/>
              </a:xfrm>
              <a:custGeom>
                <a:avLst/>
                <a:gdLst>
                  <a:gd name="T0" fmla="*/ 4 w 4"/>
                  <a:gd name="T1" fmla="*/ 1 h 16"/>
                  <a:gd name="T2" fmla="*/ 0 w 4"/>
                  <a:gd name="T3" fmla="*/ 0 h 16"/>
                  <a:gd name="T4" fmla="*/ 2 w 4"/>
                  <a:gd name="T5" fmla="*/ 0 h 16"/>
                  <a:gd name="T6" fmla="*/ 2 w 4"/>
                  <a:gd name="T7" fmla="*/ 16 h 16"/>
                  <a:gd name="T8" fmla="*/ 0 w 4"/>
                  <a:gd name="T9" fmla="*/ 16 h 16"/>
                  <a:gd name="T10" fmla="*/ 4 w 4"/>
                  <a:gd name="T11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6">
                    <a:moveTo>
                      <a:pt x="4" y="1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16"/>
                    </a:lnTo>
                    <a:lnTo>
                      <a:pt x="0" y="16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" name="Freeform 93"/>
              <p:cNvSpPr>
                <a:spLocks/>
              </p:cNvSpPr>
              <p:nvPr/>
            </p:nvSpPr>
            <p:spPr bwMode="auto">
              <a:xfrm>
                <a:off x="4692" y="1767"/>
                <a:ext cx="215" cy="55"/>
              </a:xfrm>
              <a:custGeom>
                <a:avLst/>
                <a:gdLst>
                  <a:gd name="T0" fmla="*/ 215 w 215"/>
                  <a:gd name="T1" fmla="*/ 15 h 55"/>
                  <a:gd name="T2" fmla="*/ 159 w 215"/>
                  <a:gd name="T3" fmla="*/ 25 h 55"/>
                  <a:gd name="T4" fmla="*/ 108 w 215"/>
                  <a:gd name="T5" fmla="*/ 32 h 55"/>
                  <a:gd name="T6" fmla="*/ 60 w 215"/>
                  <a:gd name="T7" fmla="*/ 40 h 55"/>
                  <a:gd name="T8" fmla="*/ 34 w 215"/>
                  <a:gd name="T9" fmla="*/ 46 h 55"/>
                  <a:gd name="T10" fmla="*/ 5 w 215"/>
                  <a:gd name="T11" fmla="*/ 55 h 55"/>
                  <a:gd name="T12" fmla="*/ 0 w 215"/>
                  <a:gd name="T13" fmla="*/ 40 h 55"/>
                  <a:gd name="T14" fmla="*/ 29 w 215"/>
                  <a:gd name="T15" fmla="*/ 31 h 55"/>
                  <a:gd name="T16" fmla="*/ 56 w 215"/>
                  <a:gd name="T17" fmla="*/ 25 h 55"/>
                  <a:gd name="T18" fmla="*/ 105 w 215"/>
                  <a:gd name="T19" fmla="*/ 17 h 55"/>
                  <a:gd name="T20" fmla="*/ 156 w 215"/>
                  <a:gd name="T21" fmla="*/ 10 h 55"/>
                  <a:gd name="T22" fmla="*/ 211 w 215"/>
                  <a:gd name="T23" fmla="*/ 0 h 55"/>
                  <a:gd name="T24" fmla="*/ 215 w 215"/>
                  <a:gd name="T25" fmla="*/ 1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5" h="55">
                    <a:moveTo>
                      <a:pt x="215" y="15"/>
                    </a:moveTo>
                    <a:lnTo>
                      <a:pt x="159" y="25"/>
                    </a:lnTo>
                    <a:lnTo>
                      <a:pt x="108" y="32"/>
                    </a:lnTo>
                    <a:lnTo>
                      <a:pt x="60" y="40"/>
                    </a:lnTo>
                    <a:lnTo>
                      <a:pt x="34" y="46"/>
                    </a:lnTo>
                    <a:lnTo>
                      <a:pt x="5" y="55"/>
                    </a:lnTo>
                    <a:lnTo>
                      <a:pt x="0" y="40"/>
                    </a:lnTo>
                    <a:lnTo>
                      <a:pt x="29" y="31"/>
                    </a:lnTo>
                    <a:lnTo>
                      <a:pt x="56" y="25"/>
                    </a:lnTo>
                    <a:lnTo>
                      <a:pt x="105" y="17"/>
                    </a:lnTo>
                    <a:lnTo>
                      <a:pt x="156" y="10"/>
                    </a:lnTo>
                    <a:lnTo>
                      <a:pt x="211" y="0"/>
                    </a:lnTo>
                    <a:lnTo>
                      <a:pt x="215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" name="Freeform 94"/>
              <p:cNvSpPr>
                <a:spLocks/>
              </p:cNvSpPr>
              <p:nvPr/>
            </p:nvSpPr>
            <p:spPr bwMode="auto">
              <a:xfrm>
                <a:off x="4903" y="1766"/>
                <a:ext cx="6" cy="16"/>
              </a:xfrm>
              <a:custGeom>
                <a:avLst/>
                <a:gdLst>
                  <a:gd name="T0" fmla="*/ 2 w 6"/>
                  <a:gd name="T1" fmla="*/ 0 h 16"/>
                  <a:gd name="T2" fmla="*/ 6 w 6"/>
                  <a:gd name="T3" fmla="*/ 0 h 16"/>
                  <a:gd name="T4" fmla="*/ 0 w 6"/>
                  <a:gd name="T5" fmla="*/ 1 h 16"/>
                  <a:gd name="T6" fmla="*/ 4 w 6"/>
                  <a:gd name="T7" fmla="*/ 16 h 16"/>
                  <a:gd name="T8" fmla="*/ 2 w 6"/>
                  <a:gd name="T9" fmla="*/ 16 h 16"/>
                  <a:gd name="T10" fmla="*/ 2 w 6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6">
                    <a:moveTo>
                      <a:pt x="2" y="0"/>
                    </a:moveTo>
                    <a:lnTo>
                      <a:pt x="6" y="0"/>
                    </a:lnTo>
                    <a:lnTo>
                      <a:pt x="0" y="1"/>
                    </a:lnTo>
                    <a:lnTo>
                      <a:pt x="4" y="16"/>
                    </a:lnTo>
                    <a:lnTo>
                      <a:pt x="2" y="1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" name="Freeform 95"/>
              <p:cNvSpPr>
                <a:spLocks/>
              </p:cNvSpPr>
              <p:nvPr/>
            </p:nvSpPr>
            <p:spPr bwMode="auto">
              <a:xfrm>
                <a:off x="4562" y="1807"/>
                <a:ext cx="136" cy="115"/>
              </a:xfrm>
              <a:custGeom>
                <a:avLst/>
                <a:gdLst>
                  <a:gd name="T0" fmla="*/ 136 w 136"/>
                  <a:gd name="T1" fmla="*/ 14 h 115"/>
                  <a:gd name="T2" fmla="*/ 95 w 136"/>
                  <a:gd name="T3" fmla="*/ 31 h 115"/>
                  <a:gd name="T4" fmla="*/ 59 w 136"/>
                  <a:gd name="T5" fmla="*/ 51 h 115"/>
                  <a:gd name="T6" fmla="*/ 52 w 136"/>
                  <a:gd name="T7" fmla="*/ 56 h 115"/>
                  <a:gd name="T8" fmla="*/ 45 w 136"/>
                  <a:gd name="T9" fmla="*/ 63 h 115"/>
                  <a:gd name="T10" fmla="*/ 31 w 136"/>
                  <a:gd name="T11" fmla="*/ 77 h 115"/>
                  <a:gd name="T12" fmla="*/ 22 w 136"/>
                  <a:gd name="T13" fmla="*/ 94 h 115"/>
                  <a:gd name="T14" fmla="*/ 15 w 136"/>
                  <a:gd name="T15" fmla="*/ 115 h 115"/>
                  <a:gd name="T16" fmla="*/ 0 w 136"/>
                  <a:gd name="T17" fmla="*/ 110 h 115"/>
                  <a:gd name="T18" fmla="*/ 7 w 136"/>
                  <a:gd name="T19" fmla="*/ 87 h 115"/>
                  <a:gd name="T20" fmla="*/ 18 w 136"/>
                  <a:gd name="T21" fmla="*/ 68 h 115"/>
                  <a:gd name="T22" fmla="*/ 32 w 136"/>
                  <a:gd name="T23" fmla="*/ 52 h 115"/>
                  <a:gd name="T24" fmla="*/ 42 w 136"/>
                  <a:gd name="T25" fmla="*/ 44 h 115"/>
                  <a:gd name="T26" fmla="*/ 50 w 136"/>
                  <a:gd name="T27" fmla="*/ 38 h 115"/>
                  <a:gd name="T28" fmla="*/ 87 w 136"/>
                  <a:gd name="T29" fmla="*/ 17 h 115"/>
                  <a:gd name="T30" fmla="*/ 129 w 136"/>
                  <a:gd name="T31" fmla="*/ 0 h 115"/>
                  <a:gd name="T32" fmla="*/ 136 w 136"/>
                  <a:gd name="T33" fmla="*/ 14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6" h="115">
                    <a:moveTo>
                      <a:pt x="136" y="14"/>
                    </a:moveTo>
                    <a:lnTo>
                      <a:pt x="95" y="31"/>
                    </a:lnTo>
                    <a:lnTo>
                      <a:pt x="59" y="51"/>
                    </a:lnTo>
                    <a:lnTo>
                      <a:pt x="52" y="56"/>
                    </a:lnTo>
                    <a:lnTo>
                      <a:pt x="45" y="63"/>
                    </a:lnTo>
                    <a:lnTo>
                      <a:pt x="31" y="77"/>
                    </a:lnTo>
                    <a:lnTo>
                      <a:pt x="22" y="94"/>
                    </a:lnTo>
                    <a:lnTo>
                      <a:pt x="15" y="115"/>
                    </a:lnTo>
                    <a:lnTo>
                      <a:pt x="0" y="110"/>
                    </a:lnTo>
                    <a:lnTo>
                      <a:pt x="7" y="87"/>
                    </a:lnTo>
                    <a:lnTo>
                      <a:pt x="18" y="68"/>
                    </a:lnTo>
                    <a:lnTo>
                      <a:pt x="32" y="52"/>
                    </a:lnTo>
                    <a:lnTo>
                      <a:pt x="42" y="44"/>
                    </a:lnTo>
                    <a:lnTo>
                      <a:pt x="50" y="38"/>
                    </a:lnTo>
                    <a:lnTo>
                      <a:pt x="87" y="17"/>
                    </a:lnTo>
                    <a:lnTo>
                      <a:pt x="129" y="0"/>
                    </a:lnTo>
                    <a:lnTo>
                      <a:pt x="136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" name="Freeform 96"/>
              <p:cNvSpPr>
                <a:spLocks/>
              </p:cNvSpPr>
              <p:nvPr/>
            </p:nvSpPr>
            <p:spPr bwMode="auto">
              <a:xfrm>
                <a:off x="4691" y="1807"/>
                <a:ext cx="7" cy="15"/>
              </a:xfrm>
              <a:custGeom>
                <a:avLst/>
                <a:gdLst>
                  <a:gd name="T0" fmla="*/ 1 w 7"/>
                  <a:gd name="T1" fmla="*/ 0 h 15"/>
                  <a:gd name="T2" fmla="*/ 0 w 7"/>
                  <a:gd name="T3" fmla="*/ 0 h 15"/>
                  <a:gd name="T4" fmla="*/ 7 w 7"/>
                  <a:gd name="T5" fmla="*/ 14 h 15"/>
                  <a:gd name="T6" fmla="*/ 6 w 7"/>
                  <a:gd name="T7" fmla="*/ 15 h 15"/>
                  <a:gd name="T8" fmla="*/ 1 w 7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5">
                    <a:moveTo>
                      <a:pt x="1" y="0"/>
                    </a:moveTo>
                    <a:lnTo>
                      <a:pt x="0" y="0"/>
                    </a:lnTo>
                    <a:lnTo>
                      <a:pt x="7" y="14"/>
                    </a:lnTo>
                    <a:lnTo>
                      <a:pt x="6" y="1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" name="Rectangle 97"/>
              <p:cNvSpPr>
                <a:spLocks noChangeArrowheads="1"/>
              </p:cNvSpPr>
              <p:nvPr/>
            </p:nvSpPr>
            <p:spPr bwMode="auto">
              <a:xfrm>
                <a:off x="4562" y="1919"/>
                <a:ext cx="16" cy="8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" name="Freeform 98"/>
              <p:cNvSpPr>
                <a:spLocks/>
              </p:cNvSpPr>
              <p:nvPr/>
            </p:nvSpPr>
            <p:spPr bwMode="auto">
              <a:xfrm>
                <a:off x="4562" y="1917"/>
                <a:ext cx="16" cy="5"/>
              </a:xfrm>
              <a:custGeom>
                <a:avLst/>
                <a:gdLst>
                  <a:gd name="T0" fmla="*/ 0 w 16"/>
                  <a:gd name="T1" fmla="*/ 0 h 5"/>
                  <a:gd name="T2" fmla="*/ 0 w 16"/>
                  <a:gd name="T3" fmla="*/ 2 h 5"/>
                  <a:gd name="T4" fmla="*/ 16 w 16"/>
                  <a:gd name="T5" fmla="*/ 2 h 5"/>
                  <a:gd name="T6" fmla="*/ 15 w 16"/>
                  <a:gd name="T7" fmla="*/ 5 h 5"/>
                  <a:gd name="T8" fmla="*/ 0 w 16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5">
                    <a:moveTo>
                      <a:pt x="0" y="0"/>
                    </a:moveTo>
                    <a:lnTo>
                      <a:pt x="0" y="2"/>
                    </a:lnTo>
                    <a:lnTo>
                      <a:pt x="16" y="2"/>
                    </a:lnTo>
                    <a:lnTo>
                      <a:pt x="1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" name="Freeform 99"/>
              <p:cNvSpPr>
                <a:spLocks/>
              </p:cNvSpPr>
              <p:nvPr/>
            </p:nvSpPr>
            <p:spPr bwMode="auto">
              <a:xfrm>
                <a:off x="4562" y="2004"/>
                <a:ext cx="139" cy="258"/>
              </a:xfrm>
              <a:custGeom>
                <a:avLst/>
                <a:gdLst>
                  <a:gd name="T0" fmla="*/ 15 w 139"/>
                  <a:gd name="T1" fmla="*/ 0 h 258"/>
                  <a:gd name="T2" fmla="*/ 43 w 139"/>
                  <a:gd name="T3" fmla="*/ 71 h 258"/>
                  <a:gd name="T4" fmla="*/ 69 w 139"/>
                  <a:gd name="T5" fmla="*/ 130 h 258"/>
                  <a:gd name="T6" fmla="*/ 99 w 139"/>
                  <a:gd name="T7" fmla="*/ 187 h 258"/>
                  <a:gd name="T8" fmla="*/ 117 w 139"/>
                  <a:gd name="T9" fmla="*/ 217 h 258"/>
                  <a:gd name="T10" fmla="*/ 139 w 139"/>
                  <a:gd name="T11" fmla="*/ 249 h 258"/>
                  <a:gd name="T12" fmla="*/ 126 w 139"/>
                  <a:gd name="T13" fmla="*/ 258 h 258"/>
                  <a:gd name="T14" fmla="*/ 104 w 139"/>
                  <a:gd name="T15" fmla="*/ 227 h 258"/>
                  <a:gd name="T16" fmla="*/ 85 w 139"/>
                  <a:gd name="T17" fmla="*/ 195 h 258"/>
                  <a:gd name="T18" fmla="*/ 55 w 139"/>
                  <a:gd name="T19" fmla="*/ 138 h 258"/>
                  <a:gd name="T20" fmla="*/ 27 w 139"/>
                  <a:gd name="T21" fmla="*/ 77 h 258"/>
                  <a:gd name="T22" fmla="*/ 0 w 139"/>
                  <a:gd name="T23" fmla="*/ 6 h 258"/>
                  <a:gd name="T24" fmla="*/ 15 w 139"/>
                  <a:gd name="T25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258">
                    <a:moveTo>
                      <a:pt x="15" y="0"/>
                    </a:moveTo>
                    <a:lnTo>
                      <a:pt x="43" y="71"/>
                    </a:lnTo>
                    <a:lnTo>
                      <a:pt x="69" y="130"/>
                    </a:lnTo>
                    <a:lnTo>
                      <a:pt x="99" y="187"/>
                    </a:lnTo>
                    <a:lnTo>
                      <a:pt x="117" y="217"/>
                    </a:lnTo>
                    <a:lnTo>
                      <a:pt x="139" y="249"/>
                    </a:lnTo>
                    <a:lnTo>
                      <a:pt x="126" y="258"/>
                    </a:lnTo>
                    <a:lnTo>
                      <a:pt x="104" y="227"/>
                    </a:lnTo>
                    <a:lnTo>
                      <a:pt x="85" y="195"/>
                    </a:lnTo>
                    <a:lnTo>
                      <a:pt x="55" y="138"/>
                    </a:lnTo>
                    <a:lnTo>
                      <a:pt x="27" y="77"/>
                    </a:lnTo>
                    <a:lnTo>
                      <a:pt x="0" y="6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" name="Freeform 100"/>
              <p:cNvSpPr>
                <a:spLocks/>
              </p:cNvSpPr>
              <p:nvPr/>
            </p:nvSpPr>
            <p:spPr bwMode="auto">
              <a:xfrm>
                <a:off x="4562" y="2004"/>
                <a:ext cx="16" cy="6"/>
              </a:xfrm>
              <a:custGeom>
                <a:avLst/>
                <a:gdLst>
                  <a:gd name="T0" fmla="*/ 0 w 16"/>
                  <a:gd name="T1" fmla="*/ 3 h 6"/>
                  <a:gd name="T2" fmla="*/ 0 w 16"/>
                  <a:gd name="T3" fmla="*/ 6 h 6"/>
                  <a:gd name="T4" fmla="*/ 15 w 16"/>
                  <a:gd name="T5" fmla="*/ 0 h 6"/>
                  <a:gd name="T6" fmla="*/ 16 w 16"/>
                  <a:gd name="T7" fmla="*/ 3 h 6"/>
                  <a:gd name="T8" fmla="*/ 0 w 16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6">
                    <a:moveTo>
                      <a:pt x="0" y="3"/>
                    </a:moveTo>
                    <a:lnTo>
                      <a:pt x="0" y="6"/>
                    </a:lnTo>
                    <a:lnTo>
                      <a:pt x="15" y="0"/>
                    </a:lnTo>
                    <a:lnTo>
                      <a:pt x="16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" name="Freeform 101"/>
              <p:cNvSpPr>
                <a:spLocks/>
              </p:cNvSpPr>
              <p:nvPr/>
            </p:nvSpPr>
            <p:spPr bwMode="auto">
              <a:xfrm>
                <a:off x="4688" y="2189"/>
                <a:ext cx="43" cy="73"/>
              </a:xfrm>
              <a:custGeom>
                <a:avLst/>
                <a:gdLst>
                  <a:gd name="T0" fmla="*/ 0 w 43"/>
                  <a:gd name="T1" fmla="*/ 64 h 73"/>
                  <a:gd name="T2" fmla="*/ 11 w 43"/>
                  <a:gd name="T3" fmla="*/ 49 h 73"/>
                  <a:gd name="T4" fmla="*/ 15 w 43"/>
                  <a:gd name="T5" fmla="*/ 35 h 73"/>
                  <a:gd name="T6" fmla="*/ 20 w 43"/>
                  <a:gd name="T7" fmla="*/ 18 h 73"/>
                  <a:gd name="T8" fmla="*/ 29 w 43"/>
                  <a:gd name="T9" fmla="*/ 0 h 73"/>
                  <a:gd name="T10" fmla="*/ 43 w 43"/>
                  <a:gd name="T11" fmla="*/ 7 h 73"/>
                  <a:gd name="T12" fmla="*/ 36 w 43"/>
                  <a:gd name="T13" fmla="*/ 23 h 73"/>
                  <a:gd name="T14" fmla="*/ 31 w 43"/>
                  <a:gd name="T15" fmla="*/ 41 h 73"/>
                  <a:gd name="T16" fmla="*/ 26 w 43"/>
                  <a:gd name="T17" fmla="*/ 57 h 73"/>
                  <a:gd name="T18" fmla="*/ 13 w 43"/>
                  <a:gd name="T19" fmla="*/ 73 h 73"/>
                  <a:gd name="T20" fmla="*/ 0 w 43"/>
                  <a:gd name="T21" fmla="*/ 64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3" h="73">
                    <a:moveTo>
                      <a:pt x="0" y="64"/>
                    </a:moveTo>
                    <a:lnTo>
                      <a:pt x="11" y="49"/>
                    </a:lnTo>
                    <a:lnTo>
                      <a:pt x="15" y="35"/>
                    </a:lnTo>
                    <a:lnTo>
                      <a:pt x="20" y="18"/>
                    </a:lnTo>
                    <a:lnTo>
                      <a:pt x="29" y="0"/>
                    </a:lnTo>
                    <a:lnTo>
                      <a:pt x="43" y="7"/>
                    </a:lnTo>
                    <a:lnTo>
                      <a:pt x="36" y="23"/>
                    </a:lnTo>
                    <a:lnTo>
                      <a:pt x="31" y="41"/>
                    </a:lnTo>
                    <a:lnTo>
                      <a:pt x="26" y="57"/>
                    </a:lnTo>
                    <a:lnTo>
                      <a:pt x="13" y="73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" name="Freeform 102"/>
              <p:cNvSpPr>
                <a:spLocks/>
              </p:cNvSpPr>
              <p:nvPr/>
            </p:nvSpPr>
            <p:spPr bwMode="auto">
              <a:xfrm>
                <a:off x="4688" y="2253"/>
                <a:ext cx="13" cy="18"/>
              </a:xfrm>
              <a:custGeom>
                <a:avLst/>
                <a:gdLst>
                  <a:gd name="T0" fmla="*/ 0 w 13"/>
                  <a:gd name="T1" fmla="*/ 9 h 18"/>
                  <a:gd name="T2" fmla="*/ 6 w 13"/>
                  <a:gd name="T3" fmla="*/ 18 h 18"/>
                  <a:gd name="T4" fmla="*/ 13 w 13"/>
                  <a:gd name="T5" fmla="*/ 9 h 18"/>
                  <a:gd name="T6" fmla="*/ 0 w 13"/>
                  <a:gd name="T7" fmla="*/ 0 h 18"/>
                  <a:gd name="T8" fmla="*/ 13 w 13"/>
                  <a:gd name="T9" fmla="*/ 0 h 18"/>
                  <a:gd name="T10" fmla="*/ 0 w 13"/>
                  <a:gd name="T11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8">
                    <a:moveTo>
                      <a:pt x="0" y="9"/>
                    </a:moveTo>
                    <a:lnTo>
                      <a:pt x="6" y="18"/>
                    </a:lnTo>
                    <a:lnTo>
                      <a:pt x="13" y="9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" name="Freeform 103"/>
              <p:cNvSpPr>
                <a:spLocks/>
              </p:cNvSpPr>
              <p:nvPr/>
            </p:nvSpPr>
            <p:spPr bwMode="auto">
              <a:xfrm>
                <a:off x="4717" y="2125"/>
                <a:ext cx="130" cy="72"/>
              </a:xfrm>
              <a:custGeom>
                <a:avLst/>
                <a:gdLst>
                  <a:gd name="T0" fmla="*/ 0 w 130"/>
                  <a:gd name="T1" fmla="*/ 63 h 72"/>
                  <a:gd name="T2" fmla="*/ 5 w 130"/>
                  <a:gd name="T3" fmla="*/ 55 h 72"/>
                  <a:gd name="T4" fmla="*/ 12 w 130"/>
                  <a:gd name="T5" fmla="*/ 46 h 72"/>
                  <a:gd name="T6" fmla="*/ 25 w 130"/>
                  <a:gd name="T7" fmla="*/ 35 h 72"/>
                  <a:gd name="T8" fmla="*/ 39 w 130"/>
                  <a:gd name="T9" fmla="*/ 26 h 72"/>
                  <a:gd name="T10" fmla="*/ 55 w 130"/>
                  <a:gd name="T11" fmla="*/ 20 h 72"/>
                  <a:gd name="T12" fmla="*/ 71 w 130"/>
                  <a:gd name="T13" fmla="*/ 15 h 72"/>
                  <a:gd name="T14" fmla="*/ 88 w 130"/>
                  <a:gd name="T15" fmla="*/ 10 h 72"/>
                  <a:gd name="T16" fmla="*/ 125 w 130"/>
                  <a:gd name="T17" fmla="*/ 0 h 72"/>
                  <a:gd name="T18" fmla="*/ 130 w 130"/>
                  <a:gd name="T19" fmla="*/ 15 h 72"/>
                  <a:gd name="T20" fmla="*/ 93 w 130"/>
                  <a:gd name="T21" fmla="*/ 25 h 72"/>
                  <a:gd name="T22" fmla="*/ 76 w 130"/>
                  <a:gd name="T23" fmla="*/ 30 h 72"/>
                  <a:gd name="T24" fmla="*/ 60 w 130"/>
                  <a:gd name="T25" fmla="*/ 35 h 72"/>
                  <a:gd name="T26" fmla="*/ 47 w 130"/>
                  <a:gd name="T27" fmla="*/ 40 h 72"/>
                  <a:gd name="T28" fmla="*/ 34 w 130"/>
                  <a:gd name="T29" fmla="*/ 48 h 72"/>
                  <a:gd name="T30" fmla="*/ 23 w 130"/>
                  <a:gd name="T31" fmla="*/ 58 h 72"/>
                  <a:gd name="T32" fmla="*/ 18 w 130"/>
                  <a:gd name="T33" fmla="*/ 64 h 72"/>
                  <a:gd name="T34" fmla="*/ 13 w 130"/>
                  <a:gd name="T35" fmla="*/ 72 h 72"/>
                  <a:gd name="T36" fmla="*/ 0 w 130"/>
                  <a:gd name="T37" fmla="*/ 63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0" h="72">
                    <a:moveTo>
                      <a:pt x="0" y="63"/>
                    </a:moveTo>
                    <a:lnTo>
                      <a:pt x="5" y="55"/>
                    </a:lnTo>
                    <a:lnTo>
                      <a:pt x="12" y="46"/>
                    </a:lnTo>
                    <a:lnTo>
                      <a:pt x="25" y="35"/>
                    </a:lnTo>
                    <a:lnTo>
                      <a:pt x="39" y="26"/>
                    </a:lnTo>
                    <a:lnTo>
                      <a:pt x="55" y="20"/>
                    </a:lnTo>
                    <a:lnTo>
                      <a:pt x="71" y="15"/>
                    </a:lnTo>
                    <a:lnTo>
                      <a:pt x="88" y="10"/>
                    </a:lnTo>
                    <a:lnTo>
                      <a:pt x="125" y="0"/>
                    </a:lnTo>
                    <a:lnTo>
                      <a:pt x="130" y="15"/>
                    </a:lnTo>
                    <a:lnTo>
                      <a:pt x="93" y="25"/>
                    </a:lnTo>
                    <a:lnTo>
                      <a:pt x="76" y="30"/>
                    </a:lnTo>
                    <a:lnTo>
                      <a:pt x="60" y="35"/>
                    </a:lnTo>
                    <a:lnTo>
                      <a:pt x="47" y="40"/>
                    </a:lnTo>
                    <a:lnTo>
                      <a:pt x="34" y="48"/>
                    </a:lnTo>
                    <a:lnTo>
                      <a:pt x="23" y="58"/>
                    </a:lnTo>
                    <a:lnTo>
                      <a:pt x="18" y="64"/>
                    </a:lnTo>
                    <a:lnTo>
                      <a:pt x="13" y="72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" name="Freeform 104"/>
              <p:cNvSpPr>
                <a:spLocks/>
              </p:cNvSpPr>
              <p:nvPr/>
            </p:nvSpPr>
            <p:spPr bwMode="auto">
              <a:xfrm>
                <a:off x="4717" y="2188"/>
                <a:ext cx="14" cy="9"/>
              </a:xfrm>
              <a:custGeom>
                <a:avLst/>
                <a:gdLst>
                  <a:gd name="T0" fmla="*/ 0 w 14"/>
                  <a:gd name="T1" fmla="*/ 1 h 9"/>
                  <a:gd name="T2" fmla="*/ 0 w 14"/>
                  <a:gd name="T3" fmla="*/ 0 h 9"/>
                  <a:gd name="T4" fmla="*/ 13 w 14"/>
                  <a:gd name="T5" fmla="*/ 9 h 9"/>
                  <a:gd name="T6" fmla="*/ 14 w 14"/>
                  <a:gd name="T7" fmla="*/ 8 h 9"/>
                  <a:gd name="T8" fmla="*/ 0 w 14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9">
                    <a:moveTo>
                      <a:pt x="0" y="1"/>
                    </a:moveTo>
                    <a:lnTo>
                      <a:pt x="0" y="0"/>
                    </a:lnTo>
                    <a:lnTo>
                      <a:pt x="13" y="9"/>
                    </a:lnTo>
                    <a:lnTo>
                      <a:pt x="14" y="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" name="Freeform 105"/>
              <p:cNvSpPr>
                <a:spLocks/>
              </p:cNvSpPr>
              <p:nvPr/>
            </p:nvSpPr>
            <p:spPr bwMode="auto">
              <a:xfrm>
                <a:off x="4842" y="2078"/>
                <a:ext cx="60" cy="62"/>
              </a:xfrm>
              <a:custGeom>
                <a:avLst/>
                <a:gdLst>
                  <a:gd name="T0" fmla="*/ 0 w 60"/>
                  <a:gd name="T1" fmla="*/ 47 h 62"/>
                  <a:gd name="T2" fmla="*/ 8 w 60"/>
                  <a:gd name="T3" fmla="*/ 43 h 62"/>
                  <a:gd name="T4" fmla="*/ 14 w 60"/>
                  <a:gd name="T5" fmla="*/ 39 h 62"/>
                  <a:gd name="T6" fmla="*/ 25 w 60"/>
                  <a:gd name="T7" fmla="*/ 28 h 62"/>
                  <a:gd name="T8" fmla="*/ 36 w 60"/>
                  <a:gd name="T9" fmla="*/ 13 h 62"/>
                  <a:gd name="T10" fmla="*/ 49 w 60"/>
                  <a:gd name="T11" fmla="*/ 0 h 62"/>
                  <a:gd name="T12" fmla="*/ 60 w 60"/>
                  <a:gd name="T13" fmla="*/ 12 h 62"/>
                  <a:gd name="T14" fmla="*/ 47 w 60"/>
                  <a:gd name="T15" fmla="*/ 25 h 62"/>
                  <a:gd name="T16" fmla="*/ 37 w 60"/>
                  <a:gd name="T17" fmla="*/ 39 h 62"/>
                  <a:gd name="T18" fmla="*/ 24 w 60"/>
                  <a:gd name="T19" fmla="*/ 51 h 62"/>
                  <a:gd name="T20" fmla="*/ 16 w 60"/>
                  <a:gd name="T21" fmla="*/ 57 h 62"/>
                  <a:gd name="T22" fmla="*/ 6 w 60"/>
                  <a:gd name="T23" fmla="*/ 62 h 62"/>
                  <a:gd name="T24" fmla="*/ 0 w 60"/>
                  <a:gd name="T25" fmla="*/ 47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0" h="62">
                    <a:moveTo>
                      <a:pt x="0" y="47"/>
                    </a:moveTo>
                    <a:lnTo>
                      <a:pt x="8" y="43"/>
                    </a:lnTo>
                    <a:lnTo>
                      <a:pt x="14" y="39"/>
                    </a:lnTo>
                    <a:lnTo>
                      <a:pt x="25" y="28"/>
                    </a:lnTo>
                    <a:lnTo>
                      <a:pt x="36" y="13"/>
                    </a:lnTo>
                    <a:lnTo>
                      <a:pt x="49" y="0"/>
                    </a:lnTo>
                    <a:lnTo>
                      <a:pt x="60" y="12"/>
                    </a:lnTo>
                    <a:lnTo>
                      <a:pt x="47" y="25"/>
                    </a:lnTo>
                    <a:lnTo>
                      <a:pt x="37" y="39"/>
                    </a:lnTo>
                    <a:lnTo>
                      <a:pt x="24" y="51"/>
                    </a:lnTo>
                    <a:lnTo>
                      <a:pt x="16" y="57"/>
                    </a:lnTo>
                    <a:lnTo>
                      <a:pt x="6" y="62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" name="Freeform 106"/>
              <p:cNvSpPr>
                <a:spLocks/>
              </p:cNvSpPr>
              <p:nvPr/>
            </p:nvSpPr>
            <p:spPr bwMode="auto">
              <a:xfrm>
                <a:off x="4842" y="2125"/>
                <a:ext cx="6" cy="15"/>
              </a:xfrm>
              <a:custGeom>
                <a:avLst/>
                <a:gdLst>
                  <a:gd name="T0" fmla="*/ 5 w 6"/>
                  <a:gd name="T1" fmla="*/ 15 h 15"/>
                  <a:gd name="T2" fmla="*/ 6 w 6"/>
                  <a:gd name="T3" fmla="*/ 15 h 15"/>
                  <a:gd name="T4" fmla="*/ 0 w 6"/>
                  <a:gd name="T5" fmla="*/ 0 h 15"/>
                  <a:gd name="T6" fmla="*/ 5 w 6"/>
                  <a:gd name="T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5">
                    <a:moveTo>
                      <a:pt x="5" y="15"/>
                    </a:moveTo>
                    <a:lnTo>
                      <a:pt x="6" y="15"/>
                    </a:lnTo>
                    <a:lnTo>
                      <a:pt x="0" y="0"/>
                    </a:ln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" name="Freeform 107"/>
              <p:cNvSpPr>
                <a:spLocks/>
              </p:cNvSpPr>
              <p:nvPr/>
            </p:nvSpPr>
            <p:spPr bwMode="auto">
              <a:xfrm>
                <a:off x="4893" y="2047"/>
                <a:ext cx="94" cy="44"/>
              </a:xfrm>
              <a:custGeom>
                <a:avLst/>
                <a:gdLst>
                  <a:gd name="T0" fmla="*/ 0 w 94"/>
                  <a:gd name="T1" fmla="*/ 30 h 44"/>
                  <a:gd name="T2" fmla="*/ 22 w 94"/>
                  <a:gd name="T3" fmla="*/ 18 h 44"/>
                  <a:gd name="T4" fmla="*/ 46 w 94"/>
                  <a:gd name="T5" fmla="*/ 10 h 44"/>
                  <a:gd name="T6" fmla="*/ 68 w 94"/>
                  <a:gd name="T7" fmla="*/ 5 h 44"/>
                  <a:gd name="T8" fmla="*/ 92 w 94"/>
                  <a:gd name="T9" fmla="*/ 0 h 44"/>
                  <a:gd name="T10" fmla="*/ 94 w 94"/>
                  <a:gd name="T11" fmla="*/ 17 h 44"/>
                  <a:gd name="T12" fmla="*/ 70 w 94"/>
                  <a:gd name="T13" fmla="*/ 22 h 44"/>
                  <a:gd name="T14" fmla="*/ 48 w 94"/>
                  <a:gd name="T15" fmla="*/ 27 h 44"/>
                  <a:gd name="T16" fmla="*/ 28 w 94"/>
                  <a:gd name="T17" fmla="*/ 33 h 44"/>
                  <a:gd name="T18" fmla="*/ 8 w 94"/>
                  <a:gd name="T19" fmla="*/ 44 h 44"/>
                  <a:gd name="T20" fmla="*/ 0 w 94"/>
                  <a:gd name="T21" fmla="*/ 3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4" h="44">
                    <a:moveTo>
                      <a:pt x="0" y="30"/>
                    </a:moveTo>
                    <a:lnTo>
                      <a:pt x="22" y="18"/>
                    </a:lnTo>
                    <a:lnTo>
                      <a:pt x="46" y="10"/>
                    </a:lnTo>
                    <a:lnTo>
                      <a:pt x="68" y="5"/>
                    </a:lnTo>
                    <a:lnTo>
                      <a:pt x="92" y="0"/>
                    </a:lnTo>
                    <a:lnTo>
                      <a:pt x="94" y="17"/>
                    </a:lnTo>
                    <a:lnTo>
                      <a:pt x="70" y="22"/>
                    </a:lnTo>
                    <a:lnTo>
                      <a:pt x="48" y="27"/>
                    </a:lnTo>
                    <a:lnTo>
                      <a:pt x="28" y="33"/>
                    </a:lnTo>
                    <a:lnTo>
                      <a:pt x="8" y="44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" name="Freeform 108"/>
              <p:cNvSpPr>
                <a:spLocks/>
              </p:cNvSpPr>
              <p:nvPr/>
            </p:nvSpPr>
            <p:spPr bwMode="auto">
              <a:xfrm>
                <a:off x="4891" y="2077"/>
                <a:ext cx="11" cy="14"/>
              </a:xfrm>
              <a:custGeom>
                <a:avLst/>
                <a:gdLst>
                  <a:gd name="T0" fmla="*/ 0 w 11"/>
                  <a:gd name="T1" fmla="*/ 1 h 14"/>
                  <a:gd name="T2" fmla="*/ 2 w 11"/>
                  <a:gd name="T3" fmla="*/ 0 h 14"/>
                  <a:gd name="T4" fmla="*/ 10 w 11"/>
                  <a:gd name="T5" fmla="*/ 14 h 14"/>
                  <a:gd name="T6" fmla="*/ 11 w 11"/>
                  <a:gd name="T7" fmla="*/ 13 h 14"/>
                  <a:gd name="T8" fmla="*/ 0 w 11"/>
                  <a:gd name="T9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4">
                    <a:moveTo>
                      <a:pt x="0" y="1"/>
                    </a:moveTo>
                    <a:lnTo>
                      <a:pt x="2" y="0"/>
                    </a:lnTo>
                    <a:lnTo>
                      <a:pt x="10" y="14"/>
                    </a:lnTo>
                    <a:lnTo>
                      <a:pt x="11" y="1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" name="Rectangle 109"/>
              <p:cNvSpPr>
                <a:spLocks noChangeArrowheads="1"/>
              </p:cNvSpPr>
              <p:nvPr/>
            </p:nvSpPr>
            <p:spPr bwMode="auto">
              <a:xfrm>
                <a:off x="4986" y="2047"/>
                <a:ext cx="85" cy="1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" name="Freeform 110"/>
              <p:cNvSpPr>
                <a:spLocks/>
              </p:cNvSpPr>
              <p:nvPr/>
            </p:nvSpPr>
            <p:spPr bwMode="auto">
              <a:xfrm>
                <a:off x="4985" y="2047"/>
                <a:ext cx="2" cy="17"/>
              </a:xfrm>
              <a:custGeom>
                <a:avLst/>
                <a:gdLst>
                  <a:gd name="T0" fmla="*/ 0 w 2"/>
                  <a:gd name="T1" fmla="*/ 0 h 17"/>
                  <a:gd name="T2" fmla="*/ 1 w 2"/>
                  <a:gd name="T3" fmla="*/ 0 h 17"/>
                  <a:gd name="T4" fmla="*/ 1 w 2"/>
                  <a:gd name="T5" fmla="*/ 17 h 17"/>
                  <a:gd name="T6" fmla="*/ 2 w 2"/>
                  <a:gd name="T7" fmla="*/ 17 h 17"/>
                  <a:gd name="T8" fmla="*/ 0 w 2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7">
                    <a:moveTo>
                      <a:pt x="0" y="0"/>
                    </a:moveTo>
                    <a:lnTo>
                      <a:pt x="1" y="0"/>
                    </a:lnTo>
                    <a:lnTo>
                      <a:pt x="1" y="17"/>
                    </a:lnTo>
                    <a:lnTo>
                      <a:pt x="2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" name="Freeform 111"/>
              <p:cNvSpPr>
                <a:spLocks/>
              </p:cNvSpPr>
              <p:nvPr/>
            </p:nvSpPr>
            <p:spPr bwMode="auto">
              <a:xfrm>
                <a:off x="5070" y="1975"/>
                <a:ext cx="133" cy="89"/>
              </a:xfrm>
              <a:custGeom>
                <a:avLst/>
                <a:gdLst>
                  <a:gd name="T0" fmla="*/ 0 w 133"/>
                  <a:gd name="T1" fmla="*/ 72 h 89"/>
                  <a:gd name="T2" fmla="*/ 40 w 133"/>
                  <a:gd name="T3" fmla="*/ 64 h 89"/>
                  <a:gd name="T4" fmla="*/ 57 w 133"/>
                  <a:gd name="T5" fmla="*/ 59 h 89"/>
                  <a:gd name="T6" fmla="*/ 73 w 133"/>
                  <a:gd name="T7" fmla="*/ 51 h 89"/>
                  <a:gd name="T8" fmla="*/ 87 w 133"/>
                  <a:gd name="T9" fmla="*/ 43 h 89"/>
                  <a:gd name="T10" fmla="*/ 100 w 133"/>
                  <a:gd name="T11" fmla="*/ 31 h 89"/>
                  <a:gd name="T12" fmla="*/ 106 w 133"/>
                  <a:gd name="T13" fmla="*/ 25 h 89"/>
                  <a:gd name="T14" fmla="*/ 110 w 133"/>
                  <a:gd name="T15" fmla="*/ 18 h 89"/>
                  <a:gd name="T16" fmla="*/ 119 w 133"/>
                  <a:gd name="T17" fmla="*/ 0 h 89"/>
                  <a:gd name="T18" fmla="*/ 133 w 133"/>
                  <a:gd name="T19" fmla="*/ 8 h 89"/>
                  <a:gd name="T20" fmla="*/ 123 w 133"/>
                  <a:gd name="T21" fmla="*/ 27 h 89"/>
                  <a:gd name="T22" fmla="*/ 118 w 133"/>
                  <a:gd name="T23" fmla="*/ 35 h 89"/>
                  <a:gd name="T24" fmla="*/ 111 w 133"/>
                  <a:gd name="T25" fmla="*/ 43 h 89"/>
                  <a:gd name="T26" fmla="*/ 98 w 133"/>
                  <a:gd name="T27" fmla="*/ 55 h 89"/>
                  <a:gd name="T28" fmla="*/ 82 w 133"/>
                  <a:gd name="T29" fmla="*/ 65 h 89"/>
                  <a:gd name="T30" fmla="*/ 63 w 133"/>
                  <a:gd name="T31" fmla="*/ 74 h 89"/>
                  <a:gd name="T32" fmla="*/ 42 w 133"/>
                  <a:gd name="T33" fmla="*/ 80 h 89"/>
                  <a:gd name="T34" fmla="*/ 2 w 133"/>
                  <a:gd name="T35" fmla="*/ 89 h 89"/>
                  <a:gd name="T36" fmla="*/ 0 w 133"/>
                  <a:gd name="T37" fmla="*/ 72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3" h="89">
                    <a:moveTo>
                      <a:pt x="0" y="72"/>
                    </a:moveTo>
                    <a:lnTo>
                      <a:pt x="40" y="64"/>
                    </a:lnTo>
                    <a:lnTo>
                      <a:pt x="57" y="59"/>
                    </a:lnTo>
                    <a:lnTo>
                      <a:pt x="73" y="51"/>
                    </a:lnTo>
                    <a:lnTo>
                      <a:pt x="87" y="43"/>
                    </a:lnTo>
                    <a:lnTo>
                      <a:pt x="100" y="31"/>
                    </a:lnTo>
                    <a:lnTo>
                      <a:pt x="106" y="25"/>
                    </a:lnTo>
                    <a:lnTo>
                      <a:pt x="110" y="18"/>
                    </a:lnTo>
                    <a:lnTo>
                      <a:pt x="119" y="0"/>
                    </a:lnTo>
                    <a:lnTo>
                      <a:pt x="133" y="8"/>
                    </a:lnTo>
                    <a:lnTo>
                      <a:pt x="123" y="27"/>
                    </a:lnTo>
                    <a:lnTo>
                      <a:pt x="118" y="35"/>
                    </a:lnTo>
                    <a:lnTo>
                      <a:pt x="111" y="43"/>
                    </a:lnTo>
                    <a:lnTo>
                      <a:pt x="98" y="55"/>
                    </a:lnTo>
                    <a:lnTo>
                      <a:pt x="82" y="65"/>
                    </a:lnTo>
                    <a:lnTo>
                      <a:pt x="63" y="74"/>
                    </a:lnTo>
                    <a:lnTo>
                      <a:pt x="42" y="80"/>
                    </a:lnTo>
                    <a:lnTo>
                      <a:pt x="2" y="89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" name="Freeform 112"/>
              <p:cNvSpPr>
                <a:spLocks/>
              </p:cNvSpPr>
              <p:nvPr/>
            </p:nvSpPr>
            <p:spPr bwMode="auto">
              <a:xfrm>
                <a:off x="5070" y="2047"/>
                <a:ext cx="2" cy="17"/>
              </a:xfrm>
              <a:custGeom>
                <a:avLst/>
                <a:gdLst>
                  <a:gd name="T0" fmla="*/ 1 w 2"/>
                  <a:gd name="T1" fmla="*/ 17 h 17"/>
                  <a:gd name="T2" fmla="*/ 2 w 2"/>
                  <a:gd name="T3" fmla="*/ 17 h 17"/>
                  <a:gd name="T4" fmla="*/ 0 w 2"/>
                  <a:gd name="T5" fmla="*/ 0 h 17"/>
                  <a:gd name="T6" fmla="*/ 1 w 2"/>
                  <a:gd name="T7" fmla="*/ 0 h 17"/>
                  <a:gd name="T8" fmla="*/ 1 w 2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7">
                    <a:moveTo>
                      <a:pt x="1" y="17"/>
                    </a:moveTo>
                    <a:lnTo>
                      <a:pt x="2" y="17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" name="Rectangle 113"/>
              <p:cNvSpPr>
                <a:spLocks noChangeArrowheads="1"/>
              </p:cNvSpPr>
              <p:nvPr/>
            </p:nvSpPr>
            <p:spPr bwMode="auto">
              <a:xfrm>
                <a:off x="5188" y="1894"/>
                <a:ext cx="16" cy="8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" name="Freeform 114"/>
              <p:cNvSpPr>
                <a:spLocks/>
              </p:cNvSpPr>
              <p:nvPr/>
            </p:nvSpPr>
            <p:spPr bwMode="auto">
              <a:xfrm>
                <a:off x="5188" y="1975"/>
                <a:ext cx="16" cy="8"/>
              </a:xfrm>
              <a:custGeom>
                <a:avLst/>
                <a:gdLst>
                  <a:gd name="T0" fmla="*/ 15 w 16"/>
                  <a:gd name="T1" fmla="*/ 8 h 8"/>
                  <a:gd name="T2" fmla="*/ 16 w 16"/>
                  <a:gd name="T3" fmla="*/ 7 h 8"/>
                  <a:gd name="T4" fmla="*/ 16 w 16"/>
                  <a:gd name="T5" fmla="*/ 4 h 8"/>
                  <a:gd name="T6" fmla="*/ 0 w 16"/>
                  <a:gd name="T7" fmla="*/ 4 h 8"/>
                  <a:gd name="T8" fmla="*/ 1 w 16"/>
                  <a:gd name="T9" fmla="*/ 0 h 8"/>
                  <a:gd name="T10" fmla="*/ 15 w 16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8">
                    <a:moveTo>
                      <a:pt x="15" y="8"/>
                    </a:moveTo>
                    <a:lnTo>
                      <a:pt x="16" y="7"/>
                    </a:lnTo>
                    <a:lnTo>
                      <a:pt x="16" y="4"/>
                    </a:lnTo>
                    <a:lnTo>
                      <a:pt x="0" y="4"/>
                    </a:lnTo>
                    <a:lnTo>
                      <a:pt x="1" y="0"/>
                    </a:lnTo>
                    <a:lnTo>
                      <a:pt x="15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" name="Freeform 115"/>
              <p:cNvSpPr>
                <a:spLocks/>
              </p:cNvSpPr>
              <p:nvPr/>
            </p:nvSpPr>
            <p:spPr bwMode="auto">
              <a:xfrm>
                <a:off x="5157" y="1814"/>
                <a:ext cx="46" cy="83"/>
              </a:xfrm>
              <a:custGeom>
                <a:avLst/>
                <a:gdLst>
                  <a:gd name="T0" fmla="*/ 31 w 46"/>
                  <a:gd name="T1" fmla="*/ 83 h 83"/>
                  <a:gd name="T2" fmla="*/ 25 w 46"/>
                  <a:gd name="T3" fmla="*/ 64 h 83"/>
                  <a:gd name="T4" fmla="*/ 18 w 46"/>
                  <a:gd name="T5" fmla="*/ 45 h 83"/>
                  <a:gd name="T6" fmla="*/ 0 w 46"/>
                  <a:gd name="T7" fmla="*/ 8 h 83"/>
                  <a:gd name="T8" fmla="*/ 14 w 46"/>
                  <a:gd name="T9" fmla="*/ 0 h 83"/>
                  <a:gd name="T10" fmla="*/ 32 w 46"/>
                  <a:gd name="T11" fmla="*/ 38 h 83"/>
                  <a:gd name="T12" fmla="*/ 40 w 46"/>
                  <a:gd name="T13" fmla="*/ 59 h 83"/>
                  <a:gd name="T14" fmla="*/ 46 w 46"/>
                  <a:gd name="T15" fmla="*/ 78 h 83"/>
                  <a:gd name="T16" fmla="*/ 31 w 46"/>
                  <a:gd name="T17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83">
                    <a:moveTo>
                      <a:pt x="31" y="83"/>
                    </a:moveTo>
                    <a:lnTo>
                      <a:pt x="25" y="64"/>
                    </a:lnTo>
                    <a:lnTo>
                      <a:pt x="18" y="45"/>
                    </a:lnTo>
                    <a:lnTo>
                      <a:pt x="0" y="8"/>
                    </a:lnTo>
                    <a:lnTo>
                      <a:pt x="14" y="0"/>
                    </a:lnTo>
                    <a:lnTo>
                      <a:pt x="32" y="38"/>
                    </a:lnTo>
                    <a:lnTo>
                      <a:pt x="40" y="59"/>
                    </a:lnTo>
                    <a:lnTo>
                      <a:pt x="46" y="78"/>
                    </a:lnTo>
                    <a:lnTo>
                      <a:pt x="31" y="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" name="Freeform 116"/>
              <p:cNvSpPr>
                <a:spLocks/>
              </p:cNvSpPr>
              <p:nvPr/>
            </p:nvSpPr>
            <p:spPr bwMode="auto">
              <a:xfrm>
                <a:off x="5188" y="1892"/>
                <a:ext cx="16" cy="5"/>
              </a:xfrm>
              <a:custGeom>
                <a:avLst/>
                <a:gdLst>
                  <a:gd name="T0" fmla="*/ 16 w 16"/>
                  <a:gd name="T1" fmla="*/ 2 h 5"/>
                  <a:gd name="T2" fmla="*/ 16 w 16"/>
                  <a:gd name="T3" fmla="*/ 3 h 5"/>
                  <a:gd name="T4" fmla="*/ 15 w 16"/>
                  <a:gd name="T5" fmla="*/ 0 h 5"/>
                  <a:gd name="T6" fmla="*/ 0 w 16"/>
                  <a:gd name="T7" fmla="*/ 5 h 5"/>
                  <a:gd name="T8" fmla="*/ 0 w 16"/>
                  <a:gd name="T9" fmla="*/ 2 h 5"/>
                  <a:gd name="T10" fmla="*/ 16 w 16"/>
                  <a:gd name="T1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5">
                    <a:moveTo>
                      <a:pt x="16" y="2"/>
                    </a:moveTo>
                    <a:lnTo>
                      <a:pt x="16" y="3"/>
                    </a:lnTo>
                    <a:lnTo>
                      <a:pt x="15" y="0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" name="Freeform 117"/>
              <p:cNvSpPr>
                <a:spLocks/>
              </p:cNvSpPr>
              <p:nvPr/>
            </p:nvSpPr>
            <p:spPr bwMode="auto">
              <a:xfrm>
                <a:off x="5157" y="1811"/>
                <a:ext cx="14" cy="15"/>
              </a:xfrm>
              <a:custGeom>
                <a:avLst/>
                <a:gdLst>
                  <a:gd name="T0" fmla="*/ 14 w 14"/>
                  <a:gd name="T1" fmla="*/ 3 h 15"/>
                  <a:gd name="T2" fmla="*/ 13 w 14"/>
                  <a:gd name="T3" fmla="*/ 2 h 15"/>
                  <a:gd name="T4" fmla="*/ 9 w 14"/>
                  <a:gd name="T5" fmla="*/ 0 h 15"/>
                  <a:gd name="T6" fmla="*/ 4 w 14"/>
                  <a:gd name="T7" fmla="*/ 15 h 15"/>
                  <a:gd name="T8" fmla="*/ 0 w 14"/>
                  <a:gd name="T9" fmla="*/ 11 h 15"/>
                  <a:gd name="T10" fmla="*/ 14 w 14"/>
                  <a:gd name="T11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5">
                    <a:moveTo>
                      <a:pt x="14" y="3"/>
                    </a:moveTo>
                    <a:lnTo>
                      <a:pt x="13" y="2"/>
                    </a:lnTo>
                    <a:lnTo>
                      <a:pt x="9" y="0"/>
                    </a:lnTo>
                    <a:lnTo>
                      <a:pt x="4" y="15"/>
                    </a:lnTo>
                    <a:lnTo>
                      <a:pt x="0" y="11"/>
                    </a:lnTo>
                    <a:lnTo>
                      <a:pt x="14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" name="Freeform 118"/>
              <p:cNvSpPr>
                <a:spLocks/>
              </p:cNvSpPr>
              <p:nvPr/>
            </p:nvSpPr>
            <p:spPr bwMode="auto">
              <a:xfrm>
                <a:off x="3791" y="1927"/>
                <a:ext cx="1304" cy="1133"/>
              </a:xfrm>
              <a:custGeom>
                <a:avLst/>
                <a:gdLst>
                  <a:gd name="T0" fmla="*/ 851 w 1304"/>
                  <a:gd name="T1" fmla="*/ 877 h 1133"/>
                  <a:gd name="T2" fmla="*/ 807 w 1304"/>
                  <a:gd name="T3" fmla="*/ 886 h 1133"/>
                  <a:gd name="T4" fmla="*/ 771 w 1304"/>
                  <a:gd name="T5" fmla="*/ 909 h 1133"/>
                  <a:gd name="T6" fmla="*/ 753 w 1304"/>
                  <a:gd name="T7" fmla="*/ 937 h 1133"/>
                  <a:gd name="T8" fmla="*/ 735 w 1304"/>
                  <a:gd name="T9" fmla="*/ 1002 h 1133"/>
                  <a:gd name="T10" fmla="*/ 714 w 1304"/>
                  <a:gd name="T11" fmla="*/ 1079 h 1133"/>
                  <a:gd name="T12" fmla="*/ 691 w 1304"/>
                  <a:gd name="T13" fmla="*/ 1113 h 1133"/>
                  <a:gd name="T14" fmla="*/ 664 w 1304"/>
                  <a:gd name="T15" fmla="*/ 1130 h 1133"/>
                  <a:gd name="T16" fmla="*/ 624 w 1304"/>
                  <a:gd name="T17" fmla="*/ 1132 h 1133"/>
                  <a:gd name="T18" fmla="*/ 584 w 1304"/>
                  <a:gd name="T19" fmla="*/ 1121 h 1133"/>
                  <a:gd name="T20" fmla="*/ 538 w 1304"/>
                  <a:gd name="T21" fmla="*/ 1095 h 1133"/>
                  <a:gd name="T22" fmla="*/ 464 w 1304"/>
                  <a:gd name="T23" fmla="*/ 1034 h 1133"/>
                  <a:gd name="T24" fmla="*/ 419 w 1304"/>
                  <a:gd name="T25" fmla="*/ 1007 h 1133"/>
                  <a:gd name="T26" fmla="*/ 209 w 1304"/>
                  <a:gd name="T27" fmla="*/ 895 h 1133"/>
                  <a:gd name="T28" fmla="*/ 136 w 1304"/>
                  <a:gd name="T29" fmla="*/ 842 h 1133"/>
                  <a:gd name="T30" fmla="*/ 76 w 1304"/>
                  <a:gd name="T31" fmla="*/ 780 h 1133"/>
                  <a:gd name="T32" fmla="*/ 35 w 1304"/>
                  <a:gd name="T33" fmla="*/ 717 h 1133"/>
                  <a:gd name="T34" fmla="*/ 9 w 1304"/>
                  <a:gd name="T35" fmla="*/ 646 h 1133"/>
                  <a:gd name="T36" fmla="*/ 0 w 1304"/>
                  <a:gd name="T37" fmla="*/ 573 h 1133"/>
                  <a:gd name="T38" fmla="*/ 7 w 1304"/>
                  <a:gd name="T39" fmla="*/ 493 h 1133"/>
                  <a:gd name="T40" fmla="*/ 27 w 1304"/>
                  <a:gd name="T41" fmla="*/ 414 h 1133"/>
                  <a:gd name="T42" fmla="*/ 75 w 1304"/>
                  <a:gd name="T43" fmla="*/ 297 h 1133"/>
                  <a:gd name="T44" fmla="*/ 140 w 1304"/>
                  <a:gd name="T45" fmla="*/ 186 h 1133"/>
                  <a:gd name="T46" fmla="*/ 203 w 1304"/>
                  <a:gd name="T47" fmla="*/ 107 h 1133"/>
                  <a:gd name="T48" fmla="*/ 262 w 1304"/>
                  <a:gd name="T49" fmla="*/ 53 h 1133"/>
                  <a:gd name="T50" fmla="*/ 308 w 1304"/>
                  <a:gd name="T51" fmla="*/ 25 h 1133"/>
                  <a:gd name="T52" fmla="*/ 353 w 1304"/>
                  <a:gd name="T53" fmla="*/ 7 h 1133"/>
                  <a:gd name="T54" fmla="*/ 400 w 1304"/>
                  <a:gd name="T55" fmla="*/ 0 h 1133"/>
                  <a:gd name="T56" fmla="*/ 431 w 1304"/>
                  <a:gd name="T57" fmla="*/ 8 h 1133"/>
                  <a:gd name="T58" fmla="*/ 473 w 1304"/>
                  <a:gd name="T59" fmla="*/ 41 h 1133"/>
                  <a:gd name="T60" fmla="*/ 547 w 1304"/>
                  <a:gd name="T61" fmla="*/ 125 h 1133"/>
                  <a:gd name="T62" fmla="*/ 585 w 1304"/>
                  <a:gd name="T63" fmla="*/ 157 h 1133"/>
                  <a:gd name="T64" fmla="*/ 632 w 1304"/>
                  <a:gd name="T65" fmla="*/ 192 h 1133"/>
                  <a:gd name="T66" fmla="*/ 668 w 1304"/>
                  <a:gd name="T67" fmla="*/ 243 h 1133"/>
                  <a:gd name="T68" fmla="*/ 696 w 1304"/>
                  <a:gd name="T69" fmla="*/ 321 h 1133"/>
                  <a:gd name="T70" fmla="*/ 720 w 1304"/>
                  <a:gd name="T71" fmla="*/ 375 h 1133"/>
                  <a:gd name="T72" fmla="*/ 750 w 1304"/>
                  <a:gd name="T73" fmla="*/ 410 h 1133"/>
                  <a:gd name="T74" fmla="*/ 793 w 1304"/>
                  <a:gd name="T75" fmla="*/ 428 h 1133"/>
                  <a:gd name="T76" fmla="*/ 858 w 1304"/>
                  <a:gd name="T77" fmla="*/ 433 h 1133"/>
                  <a:gd name="T78" fmla="*/ 1005 w 1304"/>
                  <a:gd name="T79" fmla="*/ 420 h 1133"/>
                  <a:gd name="T80" fmla="*/ 1115 w 1304"/>
                  <a:gd name="T81" fmla="*/ 420 h 1133"/>
                  <a:gd name="T82" fmla="*/ 1162 w 1304"/>
                  <a:gd name="T83" fmla="*/ 431 h 1133"/>
                  <a:gd name="T84" fmla="*/ 1201 w 1304"/>
                  <a:gd name="T85" fmla="*/ 460 h 1133"/>
                  <a:gd name="T86" fmla="*/ 1236 w 1304"/>
                  <a:gd name="T87" fmla="*/ 505 h 1133"/>
                  <a:gd name="T88" fmla="*/ 1269 w 1304"/>
                  <a:gd name="T89" fmla="*/ 566 h 1133"/>
                  <a:gd name="T90" fmla="*/ 1296 w 1304"/>
                  <a:gd name="T91" fmla="*/ 670 h 1133"/>
                  <a:gd name="T92" fmla="*/ 1304 w 1304"/>
                  <a:gd name="T93" fmla="*/ 776 h 1133"/>
                  <a:gd name="T94" fmla="*/ 1291 w 1304"/>
                  <a:gd name="T95" fmla="*/ 804 h 1133"/>
                  <a:gd name="T96" fmla="*/ 1247 w 1304"/>
                  <a:gd name="T97" fmla="*/ 838 h 1133"/>
                  <a:gd name="T98" fmla="*/ 1152 w 1304"/>
                  <a:gd name="T99" fmla="*/ 882 h 1133"/>
                  <a:gd name="T100" fmla="*/ 1065 w 1304"/>
                  <a:gd name="T101" fmla="*/ 908 h 1133"/>
                  <a:gd name="T102" fmla="*/ 1026 w 1304"/>
                  <a:gd name="T103" fmla="*/ 909 h 1133"/>
                  <a:gd name="T104" fmla="*/ 950 w 1304"/>
                  <a:gd name="T105" fmla="*/ 888 h 1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04" h="1133">
                    <a:moveTo>
                      <a:pt x="892" y="877"/>
                    </a:moveTo>
                    <a:lnTo>
                      <a:pt x="884" y="877"/>
                    </a:lnTo>
                    <a:lnTo>
                      <a:pt x="870" y="876"/>
                    </a:lnTo>
                    <a:lnTo>
                      <a:pt x="861" y="876"/>
                    </a:lnTo>
                    <a:lnTo>
                      <a:pt x="851" y="877"/>
                    </a:lnTo>
                    <a:lnTo>
                      <a:pt x="841" y="878"/>
                    </a:lnTo>
                    <a:lnTo>
                      <a:pt x="830" y="879"/>
                    </a:lnTo>
                    <a:lnTo>
                      <a:pt x="819" y="882"/>
                    </a:lnTo>
                    <a:lnTo>
                      <a:pt x="813" y="884"/>
                    </a:lnTo>
                    <a:lnTo>
                      <a:pt x="807" y="886"/>
                    </a:lnTo>
                    <a:lnTo>
                      <a:pt x="796" y="890"/>
                    </a:lnTo>
                    <a:lnTo>
                      <a:pt x="791" y="893"/>
                    </a:lnTo>
                    <a:lnTo>
                      <a:pt x="786" y="897"/>
                    </a:lnTo>
                    <a:lnTo>
                      <a:pt x="776" y="904"/>
                    </a:lnTo>
                    <a:lnTo>
                      <a:pt x="771" y="909"/>
                    </a:lnTo>
                    <a:lnTo>
                      <a:pt x="767" y="913"/>
                    </a:lnTo>
                    <a:lnTo>
                      <a:pt x="763" y="919"/>
                    </a:lnTo>
                    <a:lnTo>
                      <a:pt x="760" y="924"/>
                    </a:lnTo>
                    <a:lnTo>
                      <a:pt x="756" y="931"/>
                    </a:lnTo>
                    <a:lnTo>
                      <a:pt x="753" y="937"/>
                    </a:lnTo>
                    <a:lnTo>
                      <a:pt x="751" y="945"/>
                    </a:lnTo>
                    <a:lnTo>
                      <a:pt x="748" y="953"/>
                    </a:lnTo>
                    <a:lnTo>
                      <a:pt x="743" y="970"/>
                    </a:lnTo>
                    <a:lnTo>
                      <a:pt x="739" y="986"/>
                    </a:lnTo>
                    <a:lnTo>
                      <a:pt x="735" y="1002"/>
                    </a:lnTo>
                    <a:lnTo>
                      <a:pt x="728" y="1035"/>
                    </a:lnTo>
                    <a:lnTo>
                      <a:pt x="724" y="1050"/>
                    </a:lnTo>
                    <a:lnTo>
                      <a:pt x="719" y="1065"/>
                    </a:lnTo>
                    <a:lnTo>
                      <a:pt x="717" y="1072"/>
                    </a:lnTo>
                    <a:lnTo>
                      <a:pt x="714" y="1079"/>
                    </a:lnTo>
                    <a:lnTo>
                      <a:pt x="711" y="1086"/>
                    </a:lnTo>
                    <a:lnTo>
                      <a:pt x="708" y="1092"/>
                    </a:lnTo>
                    <a:lnTo>
                      <a:pt x="701" y="1103"/>
                    </a:lnTo>
                    <a:lnTo>
                      <a:pt x="696" y="1108"/>
                    </a:lnTo>
                    <a:lnTo>
                      <a:pt x="691" y="1113"/>
                    </a:lnTo>
                    <a:lnTo>
                      <a:pt x="687" y="1117"/>
                    </a:lnTo>
                    <a:lnTo>
                      <a:pt x="682" y="1121"/>
                    </a:lnTo>
                    <a:lnTo>
                      <a:pt x="676" y="1124"/>
                    </a:lnTo>
                    <a:lnTo>
                      <a:pt x="670" y="1128"/>
                    </a:lnTo>
                    <a:lnTo>
                      <a:pt x="664" y="1130"/>
                    </a:lnTo>
                    <a:lnTo>
                      <a:pt x="657" y="1132"/>
                    </a:lnTo>
                    <a:lnTo>
                      <a:pt x="650" y="1133"/>
                    </a:lnTo>
                    <a:lnTo>
                      <a:pt x="642" y="1133"/>
                    </a:lnTo>
                    <a:lnTo>
                      <a:pt x="633" y="1133"/>
                    </a:lnTo>
                    <a:lnTo>
                      <a:pt x="624" y="1132"/>
                    </a:lnTo>
                    <a:lnTo>
                      <a:pt x="615" y="1131"/>
                    </a:lnTo>
                    <a:lnTo>
                      <a:pt x="607" y="1129"/>
                    </a:lnTo>
                    <a:lnTo>
                      <a:pt x="600" y="1127"/>
                    </a:lnTo>
                    <a:lnTo>
                      <a:pt x="592" y="1124"/>
                    </a:lnTo>
                    <a:lnTo>
                      <a:pt x="584" y="1121"/>
                    </a:lnTo>
                    <a:lnTo>
                      <a:pt x="577" y="1118"/>
                    </a:lnTo>
                    <a:lnTo>
                      <a:pt x="570" y="1115"/>
                    </a:lnTo>
                    <a:lnTo>
                      <a:pt x="563" y="1112"/>
                    </a:lnTo>
                    <a:lnTo>
                      <a:pt x="551" y="1104"/>
                    </a:lnTo>
                    <a:lnTo>
                      <a:pt x="538" y="1095"/>
                    </a:lnTo>
                    <a:lnTo>
                      <a:pt x="526" y="1085"/>
                    </a:lnTo>
                    <a:lnTo>
                      <a:pt x="503" y="1065"/>
                    </a:lnTo>
                    <a:lnTo>
                      <a:pt x="490" y="1055"/>
                    </a:lnTo>
                    <a:lnTo>
                      <a:pt x="477" y="1044"/>
                    </a:lnTo>
                    <a:lnTo>
                      <a:pt x="464" y="1034"/>
                    </a:lnTo>
                    <a:lnTo>
                      <a:pt x="450" y="1024"/>
                    </a:lnTo>
                    <a:lnTo>
                      <a:pt x="442" y="1020"/>
                    </a:lnTo>
                    <a:lnTo>
                      <a:pt x="435" y="1015"/>
                    </a:lnTo>
                    <a:lnTo>
                      <a:pt x="427" y="1011"/>
                    </a:lnTo>
                    <a:lnTo>
                      <a:pt x="419" y="1007"/>
                    </a:lnTo>
                    <a:lnTo>
                      <a:pt x="339" y="969"/>
                    </a:lnTo>
                    <a:lnTo>
                      <a:pt x="301" y="948"/>
                    </a:lnTo>
                    <a:lnTo>
                      <a:pt x="263" y="927"/>
                    </a:lnTo>
                    <a:lnTo>
                      <a:pt x="227" y="906"/>
                    </a:lnTo>
                    <a:lnTo>
                      <a:pt x="209" y="895"/>
                    </a:lnTo>
                    <a:lnTo>
                      <a:pt x="193" y="884"/>
                    </a:lnTo>
                    <a:lnTo>
                      <a:pt x="176" y="872"/>
                    </a:lnTo>
                    <a:lnTo>
                      <a:pt x="160" y="860"/>
                    </a:lnTo>
                    <a:lnTo>
                      <a:pt x="144" y="848"/>
                    </a:lnTo>
                    <a:lnTo>
                      <a:pt x="136" y="842"/>
                    </a:lnTo>
                    <a:lnTo>
                      <a:pt x="129" y="835"/>
                    </a:lnTo>
                    <a:lnTo>
                      <a:pt x="115" y="822"/>
                    </a:lnTo>
                    <a:lnTo>
                      <a:pt x="101" y="809"/>
                    </a:lnTo>
                    <a:lnTo>
                      <a:pt x="89" y="794"/>
                    </a:lnTo>
                    <a:lnTo>
                      <a:pt x="76" y="780"/>
                    </a:lnTo>
                    <a:lnTo>
                      <a:pt x="71" y="772"/>
                    </a:lnTo>
                    <a:lnTo>
                      <a:pt x="65" y="765"/>
                    </a:lnTo>
                    <a:lnTo>
                      <a:pt x="55" y="750"/>
                    </a:lnTo>
                    <a:lnTo>
                      <a:pt x="44" y="734"/>
                    </a:lnTo>
                    <a:lnTo>
                      <a:pt x="35" y="717"/>
                    </a:lnTo>
                    <a:lnTo>
                      <a:pt x="27" y="700"/>
                    </a:lnTo>
                    <a:lnTo>
                      <a:pt x="20" y="683"/>
                    </a:lnTo>
                    <a:lnTo>
                      <a:pt x="17" y="674"/>
                    </a:lnTo>
                    <a:lnTo>
                      <a:pt x="14" y="665"/>
                    </a:lnTo>
                    <a:lnTo>
                      <a:pt x="9" y="646"/>
                    </a:lnTo>
                    <a:lnTo>
                      <a:pt x="5" y="625"/>
                    </a:lnTo>
                    <a:lnTo>
                      <a:pt x="4" y="615"/>
                    </a:lnTo>
                    <a:lnTo>
                      <a:pt x="2" y="605"/>
                    </a:lnTo>
                    <a:lnTo>
                      <a:pt x="1" y="584"/>
                    </a:lnTo>
                    <a:lnTo>
                      <a:pt x="0" y="573"/>
                    </a:lnTo>
                    <a:lnTo>
                      <a:pt x="0" y="562"/>
                    </a:lnTo>
                    <a:lnTo>
                      <a:pt x="1" y="543"/>
                    </a:lnTo>
                    <a:lnTo>
                      <a:pt x="2" y="524"/>
                    </a:lnTo>
                    <a:lnTo>
                      <a:pt x="5" y="503"/>
                    </a:lnTo>
                    <a:lnTo>
                      <a:pt x="7" y="493"/>
                    </a:lnTo>
                    <a:lnTo>
                      <a:pt x="9" y="482"/>
                    </a:lnTo>
                    <a:lnTo>
                      <a:pt x="11" y="471"/>
                    </a:lnTo>
                    <a:lnTo>
                      <a:pt x="14" y="459"/>
                    </a:lnTo>
                    <a:lnTo>
                      <a:pt x="20" y="437"/>
                    </a:lnTo>
                    <a:lnTo>
                      <a:pt x="27" y="414"/>
                    </a:lnTo>
                    <a:lnTo>
                      <a:pt x="34" y="391"/>
                    </a:lnTo>
                    <a:lnTo>
                      <a:pt x="43" y="368"/>
                    </a:lnTo>
                    <a:lnTo>
                      <a:pt x="54" y="345"/>
                    </a:lnTo>
                    <a:lnTo>
                      <a:pt x="64" y="322"/>
                    </a:lnTo>
                    <a:lnTo>
                      <a:pt x="75" y="297"/>
                    </a:lnTo>
                    <a:lnTo>
                      <a:pt x="87" y="274"/>
                    </a:lnTo>
                    <a:lnTo>
                      <a:pt x="99" y="252"/>
                    </a:lnTo>
                    <a:lnTo>
                      <a:pt x="112" y="229"/>
                    </a:lnTo>
                    <a:lnTo>
                      <a:pt x="126" y="207"/>
                    </a:lnTo>
                    <a:lnTo>
                      <a:pt x="140" y="186"/>
                    </a:lnTo>
                    <a:lnTo>
                      <a:pt x="156" y="165"/>
                    </a:lnTo>
                    <a:lnTo>
                      <a:pt x="171" y="145"/>
                    </a:lnTo>
                    <a:lnTo>
                      <a:pt x="187" y="125"/>
                    </a:lnTo>
                    <a:lnTo>
                      <a:pt x="195" y="116"/>
                    </a:lnTo>
                    <a:lnTo>
                      <a:pt x="203" y="107"/>
                    </a:lnTo>
                    <a:lnTo>
                      <a:pt x="220" y="90"/>
                    </a:lnTo>
                    <a:lnTo>
                      <a:pt x="228" y="82"/>
                    </a:lnTo>
                    <a:lnTo>
                      <a:pt x="237" y="75"/>
                    </a:lnTo>
                    <a:lnTo>
                      <a:pt x="254" y="60"/>
                    </a:lnTo>
                    <a:lnTo>
                      <a:pt x="262" y="53"/>
                    </a:lnTo>
                    <a:lnTo>
                      <a:pt x="272" y="47"/>
                    </a:lnTo>
                    <a:lnTo>
                      <a:pt x="281" y="41"/>
                    </a:lnTo>
                    <a:lnTo>
                      <a:pt x="290" y="35"/>
                    </a:lnTo>
                    <a:lnTo>
                      <a:pt x="299" y="30"/>
                    </a:lnTo>
                    <a:lnTo>
                      <a:pt x="308" y="25"/>
                    </a:lnTo>
                    <a:lnTo>
                      <a:pt x="317" y="20"/>
                    </a:lnTo>
                    <a:lnTo>
                      <a:pt x="326" y="16"/>
                    </a:lnTo>
                    <a:lnTo>
                      <a:pt x="335" y="12"/>
                    </a:lnTo>
                    <a:lnTo>
                      <a:pt x="344" y="9"/>
                    </a:lnTo>
                    <a:lnTo>
                      <a:pt x="353" y="7"/>
                    </a:lnTo>
                    <a:lnTo>
                      <a:pt x="362" y="4"/>
                    </a:lnTo>
                    <a:lnTo>
                      <a:pt x="372" y="2"/>
                    </a:lnTo>
                    <a:lnTo>
                      <a:pt x="382" y="1"/>
                    </a:lnTo>
                    <a:lnTo>
                      <a:pt x="391" y="0"/>
                    </a:lnTo>
                    <a:lnTo>
                      <a:pt x="400" y="0"/>
                    </a:lnTo>
                    <a:lnTo>
                      <a:pt x="406" y="0"/>
                    </a:lnTo>
                    <a:lnTo>
                      <a:pt x="413" y="2"/>
                    </a:lnTo>
                    <a:lnTo>
                      <a:pt x="419" y="3"/>
                    </a:lnTo>
                    <a:lnTo>
                      <a:pt x="425" y="6"/>
                    </a:lnTo>
                    <a:lnTo>
                      <a:pt x="431" y="8"/>
                    </a:lnTo>
                    <a:lnTo>
                      <a:pt x="437" y="12"/>
                    </a:lnTo>
                    <a:lnTo>
                      <a:pt x="449" y="20"/>
                    </a:lnTo>
                    <a:lnTo>
                      <a:pt x="455" y="25"/>
                    </a:lnTo>
                    <a:lnTo>
                      <a:pt x="461" y="30"/>
                    </a:lnTo>
                    <a:lnTo>
                      <a:pt x="473" y="41"/>
                    </a:lnTo>
                    <a:lnTo>
                      <a:pt x="485" y="54"/>
                    </a:lnTo>
                    <a:lnTo>
                      <a:pt x="497" y="67"/>
                    </a:lnTo>
                    <a:lnTo>
                      <a:pt x="519" y="93"/>
                    </a:lnTo>
                    <a:lnTo>
                      <a:pt x="541" y="119"/>
                    </a:lnTo>
                    <a:lnTo>
                      <a:pt x="547" y="125"/>
                    </a:lnTo>
                    <a:lnTo>
                      <a:pt x="552" y="130"/>
                    </a:lnTo>
                    <a:lnTo>
                      <a:pt x="563" y="142"/>
                    </a:lnTo>
                    <a:lnTo>
                      <a:pt x="574" y="150"/>
                    </a:lnTo>
                    <a:lnTo>
                      <a:pt x="580" y="154"/>
                    </a:lnTo>
                    <a:lnTo>
                      <a:pt x="585" y="157"/>
                    </a:lnTo>
                    <a:lnTo>
                      <a:pt x="600" y="165"/>
                    </a:lnTo>
                    <a:lnTo>
                      <a:pt x="606" y="169"/>
                    </a:lnTo>
                    <a:lnTo>
                      <a:pt x="612" y="173"/>
                    </a:lnTo>
                    <a:lnTo>
                      <a:pt x="623" y="182"/>
                    </a:lnTo>
                    <a:lnTo>
                      <a:pt x="632" y="192"/>
                    </a:lnTo>
                    <a:lnTo>
                      <a:pt x="641" y="202"/>
                    </a:lnTo>
                    <a:lnTo>
                      <a:pt x="649" y="212"/>
                    </a:lnTo>
                    <a:lnTo>
                      <a:pt x="656" y="222"/>
                    </a:lnTo>
                    <a:lnTo>
                      <a:pt x="662" y="233"/>
                    </a:lnTo>
                    <a:lnTo>
                      <a:pt x="668" y="243"/>
                    </a:lnTo>
                    <a:lnTo>
                      <a:pt x="673" y="254"/>
                    </a:lnTo>
                    <a:lnTo>
                      <a:pt x="677" y="265"/>
                    </a:lnTo>
                    <a:lnTo>
                      <a:pt x="682" y="276"/>
                    </a:lnTo>
                    <a:lnTo>
                      <a:pt x="689" y="299"/>
                    </a:lnTo>
                    <a:lnTo>
                      <a:pt x="696" y="321"/>
                    </a:lnTo>
                    <a:lnTo>
                      <a:pt x="704" y="342"/>
                    </a:lnTo>
                    <a:lnTo>
                      <a:pt x="708" y="352"/>
                    </a:lnTo>
                    <a:lnTo>
                      <a:pt x="713" y="362"/>
                    </a:lnTo>
                    <a:lnTo>
                      <a:pt x="717" y="371"/>
                    </a:lnTo>
                    <a:lnTo>
                      <a:pt x="720" y="375"/>
                    </a:lnTo>
                    <a:lnTo>
                      <a:pt x="722" y="380"/>
                    </a:lnTo>
                    <a:lnTo>
                      <a:pt x="728" y="388"/>
                    </a:lnTo>
                    <a:lnTo>
                      <a:pt x="735" y="396"/>
                    </a:lnTo>
                    <a:lnTo>
                      <a:pt x="742" y="403"/>
                    </a:lnTo>
                    <a:lnTo>
                      <a:pt x="750" y="410"/>
                    </a:lnTo>
                    <a:lnTo>
                      <a:pt x="759" y="415"/>
                    </a:lnTo>
                    <a:lnTo>
                      <a:pt x="764" y="418"/>
                    </a:lnTo>
                    <a:lnTo>
                      <a:pt x="769" y="421"/>
                    </a:lnTo>
                    <a:lnTo>
                      <a:pt x="781" y="425"/>
                    </a:lnTo>
                    <a:lnTo>
                      <a:pt x="793" y="428"/>
                    </a:lnTo>
                    <a:lnTo>
                      <a:pt x="800" y="430"/>
                    </a:lnTo>
                    <a:lnTo>
                      <a:pt x="807" y="431"/>
                    </a:lnTo>
                    <a:lnTo>
                      <a:pt x="823" y="433"/>
                    </a:lnTo>
                    <a:lnTo>
                      <a:pt x="839" y="433"/>
                    </a:lnTo>
                    <a:lnTo>
                      <a:pt x="858" y="433"/>
                    </a:lnTo>
                    <a:lnTo>
                      <a:pt x="879" y="431"/>
                    </a:lnTo>
                    <a:lnTo>
                      <a:pt x="902" y="429"/>
                    </a:lnTo>
                    <a:lnTo>
                      <a:pt x="953" y="425"/>
                    </a:lnTo>
                    <a:lnTo>
                      <a:pt x="979" y="422"/>
                    </a:lnTo>
                    <a:lnTo>
                      <a:pt x="1005" y="420"/>
                    </a:lnTo>
                    <a:lnTo>
                      <a:pt x="1032" y="419"/>
                    </a:lnTo>
                    <a:lnTo>
                      <a:pt x="1057" y="418"/>
                    </a:lnTo>
                    <a:lnTo>
                      <a:pt x="1081" y="418"/>
                    </a:lnTo>
                    <a:lnTo>
                      <a:pt x="1104" y="419"/>
                    </a:lnTo>
                    <a:lnTo>
                      <a:pt x="1115" y="420"/>
                    </a:lnTo>
                    <a:lnTo>
                      <a:pt x="1125" y="421"/>
                    </a:lnTo>
                    <a:lnTo>
                      <a:pt x="1135" y="423"/>
                    </a:lnTo>
                    <a:lnTo>
                      <a:pt x="1145" y="425"/>
                    </a:lnTo>
                    <a:lnTo>
                      <a:pt x="1154" y="428"/>
                    </a:lnTo>
                    <a:lnTo>
                      <a:pt x="1162" y="431"/>
                    </a:lnTo>
                    <a:lnTo>
                      <a:pt x="1169" y="434"/>
                    </a:lnTo>
                    <a:lnTo>
                      <a:pt x="1175" y="438"/>
                    </a:lnTo>
                    <a:lnTo>
                      <a:pt x="1184" y="445"/>
                    </a:lnTo>
                    <a:lnTo>
                      <a:pt x="1193" y="452"/>
                    </a:lnTo>
                    <a:lnTo>
                      <a:pt x="1201" y="460"/>
                    </a:lnTo>
                    <a:lnTo>
                      <a:pt x="1209" y="469"/>
                    </a:lnTo>
                    <a:lnTo>
                      <a:pt x="1216" y="478"/>
                    </a:lnTo>
                    <a:lnTo>
                      <a:pt x="1223" y="486"/>
                    </a:lnTo>
                    <a:lnTo>
                      <a:pt x="1230" y="496"/>
                    </a:lnTo>
                    <a:lnTo>
                      <a:pt x="1236" y="505"/>
                    </a:lnTo>
                    <a:lnTo>
                      <a:pt x="1242" y="514"/>
                    </a:lnTo>
                    <a:lnTo>
                      <a:pt x="1249" y="524"/>
                    </a:lnTo>
                    <a:lnTo>
                      <a:pt x="1255" y="534"/>
                    </a:lnTo>
                    <a:lnTo>
                      <a:pt x="1260" y="545"/>
                    </a:lnTo>
                    <a:lnTo>
                      <a:pt x="1269" y="566"/>
                    </a:lnTo>
                    <a:lnTo>
                      <a:pt x="1277" y="588"/>
                    </a:lnTo>
                    <a:lnTo>
                      <a:pt x="1284" y="611"/>
                    </a:lnTo>
                    <a:lnTo>
                      <a:pt x="1289" y="635"/>
                    </a:lnTo>
                    <a:lnTo>
                      <a:pt x="1294" y="658"/>
                    </a:lnTo>
                    <a:lnTo>
                      <a:pt x="1296" y="670"/>
                    </a:lnTo>
                    <a:lnTo>
                      <a:pt x="1298" y="682"/>
                    </a:lnTo>
                    <a:lnTo>
                      <a:pt x="1301" y="706"/>
                    </a:lnTo>
                    <a:lnTo>
                      <a:pt x="1303" y="729"/>
                    </a:lnTo>
                    <a:lnTo>
                      <a:pt x="1304" y="753"/>
                    </a:lnTo>
                    <a:lnTo>
                      <a:pt x="1304" y="776"/>
                    </a:lnTo>
                    <a:lnTo>
                      <a:pt x="1304" y="781"/>
                    </a:lnTo>
                    <a:lnTo>
                      <a:pt x="1302" y="787"/>
                    </a:lnTo>
                    <a:lnTo>
                      <a:pt x="1299" y="792"/>
                    </a:lnTo>
                    <a:lnTo>
                      <a:pt x="1295" y="798"/>
                    </a:lnTo>
                    <a:lnTo>
                      <a:pt x="1291" y="804"/>
                    </a:lnTo>
                    <a:lnTo>
                      <a:pt x="1285" y="810"/>
                    </a:lnTo>
                    <a:lnTo>
                      <a:pt x="1279" y="815"/>
                    </a:lnTo>
                    <a:lnTo>
                      <a:pt x="1272" y="821"/>
                    </a:lnTo>
                    <a:lnTo>
                      <a:pt x="1256" y="832"/>
                    </a:lnTo>
                    <a:lnTo>
                      <a:pt x="1247" y="838"/>
                    </a:lnTo>
                    <a:lnTo>
                      <a:pt x="1236" y="843"/>
                    </a:lnTo>
                    <a:lnTo>
                      <a:pt x="1217" y="854"/>
                    </a:lnTo>
                    <a:lnTo>
                      <a:pt x="1195" y="864"/>
                    </a:lnTo>
                    <a:lnTo>
                      <a:pt x="1174" y="874"/>
                    </a:lnTo>
                    <a:lnTo>
                      <a:pt x="1152" y="882"/>
                    </a:lnTo>
                    <a:lnTo>
                      <a:pt x="1130" y="890"/>
                    </a:lnTo>
                    <a:lnTo>
                      <a:pt x="1109" y="897"/>
                    </a:lnTo>
                    <a:lnTo>
                      <a:pt x="1090" y="903"/>
                    </a:lnTo>
                    <a:lnTo>
                      <a:pt x="1073" y="907"/>
                    </a:lnTo>
                    <a:lnTo>
                      <a:pt x="1065" y="908"/>
                    </a:lnTo>
                    <a:lnTo>
                      <a:pt x="1058" y="909"/>
                    </a:lnTo>
                    <a:lnTo>
                      <a:pt x="1052" y="910"/>
                    </a:lnTo>
                    <a:lnTo>
                      <a:pt x="1046" y="910"/>
                    </a:lnTo>
                    <a:lnTo>
                      <a:pt x="1036" y="910"/>
                    </a:lnTo>
                    <a:lnTo>
                      <a:pt x="1026" y="909"/>
                    </a:lnTo>
                    <a:lnTo>
                      <a:pt x="1016" y="907"/>
                    </a:lnTo>
                    <a:lnTo>
                      <a:pt x="1007" y="905"/>
                    </a:lnTo>
                    <a:lnTo>
                      <a:pt x="988" y="900"/>
                    </a:lnTo>
                    <a:lnTo>
                      <a:pt x="969" y="894"/>
                    </a:lnTo>
                    <a:lnTo>
                      <a:pt x="950" y="888"/>
                    </a:lnTo>
                    <a:lnTo>
                      <a:pt x="932" y="882"/>
                    </a:lnTo>
                    <a:lnTo>
                      <a:pt x="912" y="879"/>
                    </a:lnTo>
                    <a:lnTo>
                      <a:pt x="902" y="877"/>
                    </a:lnTo>
                    <a:lnTo>
                      <a:pt x="892" y="87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" name="Freeform 119"/>
              <p:cNvSpPr>
                <a:spLocks/>
              </p:cNvSpPr>
              <p:nvPr/>
            </p:nvSpPr>
            <p:spPr bwMode="auto">
              <a:xfrm>
                <a:off x="4537" y="2795"/>
                <a:ext cx="146" cy="73"/>
              </a:xfrm>
              <a:custGeom>
                <a:avLst/>
                <a:gdLst>
                  <a:gd name="T0" fmla="*/ 146 w 146"/>
                  <a:gd name="T1" fmla="*/ 17 h 73"/>
                  <a:gd name="T2" fmla="*/ 124 w 146"/>
                  <a:gd name="T3" fmla="*/ 16 h 73"/>
                  <a:gd name="T4" fmla="*/ 106 w 146"/>
                  <a:gd name="T5" fmla="*/ 16 h 73"/>
                  <a:gd name="T6" fmla="*/ 86 w 146"/>
                  <a:gd name="T7" fmla="*/ 19 h 73"/>
                  <a:gd name="T8" fmla="*/ 64 w 146"/>
                  <a:gd name="T9" fmla="*/ 26 h 73"/>
                  <a:gd name="T10" fmla="*/ 54 w 146"/>
                  <a:gd name="T11" fmla="*/ 29 h 73"/>
                  <a:gd name="T12" fmla="*/ 43 w 146"/>
                  <a:gd name="T13" fmla="*/ 35 h 73"/>
                  <a:gd name="T14" fmla="*/ 35 w 146"/>
                  <a:gd name="T15" fmla="*/ 42 h 73"/>
                  <a:gd name="T16" fmla="*/ 27 w 146"/>
                  <a:gd name="T17" fmla="*/ 50 h 73"/>
                  <a:gd name="T18" fmla="*/ 14 w 146"/>
                  <a:gd name="T19" fmla="*/ 73 h 73"/>
                  <a:gd name="T20" fmla="*/ 0 w 146"/>
                  <a:gd name="T21" fmla="*/ 65 h 73"/>
                  <a:gd name="T22" fmla="*/ 14 w 146"/>
                  <a:gd name="T23" fmla="*/ 41 h 73"/>
                  <a:gd name="T24" fmla="*/ 24 w 146"/>
                  <a:gd name="T25" fmla="*/ 30 h 73"/>
                  <a:gd name="T26" fmla="*/ 34 w 146"/>
                  <a:gd name="T27" fmla="*/ 22 h 73"/>
                  <a:gd name="T28" fmla="*/ 46 w 146"/>
                  <a:gd name="T29" fmla="*/ 15 h 73"/>
                  <a:gd name="T30" fmla="*/ 58 w 146"/>
                  <a:gd name="T31" fmla="*/ 11 h 73"/>
                  <a:gd name="T32" fmla="*/ 82 w 146"/>
                  <a:gd name="T33" fmla="*/ 4 h 73"/>
                  <a:gd name="T34" fmla="*/ 104 w 146"/>
                  <a:gd name="T35" fmla="*/ 1 h 73"/>
                  <a:gd name="T36" fmla="*/ 124 w 146"/>
                  <a:gd name="T37" fmla="*/ 0 h 73"/>
                  <a:gd name="T38" fmla="*/ 146 w 146"/>
                  <a:gd name="T39" fmla="*/ 2 h 73"/>
                  <a:gd name="T40" fmla="*/ 146 w 146"/>
                  <a:gd name="T41" fmla="*/ 17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6" h="73">
                    <a:moveTo>
                      <a:pt x="146" y="17"/>
                    </a:moveTo>
                    <a:lnTo>
                      <a:pt x="124" y="16"/>
                    </a:lnTo>
                    <a:lnTo>
                      <a:pt x="106" y="16"/>
                    </a:lnTo>
                    <a:lnTo>
                      <a:pt x="86" y="19"/>
                    </a:lnTo>
                    <a:lnTo>
                      <a:pt x="64" y="26"/>
                    </a:lnTo>
                    <a:lnTo>
                      <a:pt x="54" y="29"/>
                    </a:lnTo>
                    <a:lnTo>
                      <a:pt x="43" y="35"/>
                    </a:lnTo>
                    <a:lnTo>
                      <a:pt x="35" y="42"/>
                    </a:lnTo>
                    <a:lnTo>
                      <a:pt x="27" y="50"/>
                    </a:lnTo>
                    <a:lnTo>
                      <a:pt x="14" y="73"/>
                    </a:lnTo>
                    <a:lnTo>
                      <a:pt x="0" y="65"/>
                    </a:lnTo>
                    <a:lnTo>
                      <a:pt x="14" y="41"/>
                    </a:lnTo>
                    <a:lnTo>
                      <a:pt x="24" y="30"/>
                    </a:lnTo>
                    <a:lnTo>
                      <a:pt x="34" y="22"/>
                    </a:lnTo>
                    <a:lnTo>
                      <a:pt x="46" y="15"/>
                    </a:lnTo>
                    <a:lnTo>
                      <a:pt x="58" y="11"/>
                    </a:lnTo>
                    <a:lnTo>
                      <a:pt x="82" y="4"/>
                    </a:lnTo>
                    <a:lnTo>
                      <a:pt x="104" y="1"/>
                    </a:lnTo>
                    <a:lnTo>
                      <a:pt x="124" y="0"/>
                    </a:lnTo>
                    <a:lnTo>
                      <a:pt x="146" y="2"/>
                    </a:lnTo>
                    <a:lnTo>
                      <a:pt x="146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" name="Freeform 120"/>
              <p:cNvSpPr>
                <a:spLocks/>
              </p:cNvSpPr>
              <p:nvPr/>
            </p:nvSpPr>
            <p:spPr bwMode="auto">
              <a:xfrm>
                <a:off x="4432" y="2862"/>
                <a:ext cx="119" cy="206"/>
              </a:xfrm>
              <a:custGeom>
                <a:avLst/>
                <a:gdLst>
                  <a:gd name="T0" fmla="*/ 119 w 119"/>
                  <a:gd name="T1" fmla="*/ 5 h 206"/>
                  <a:gd name="T2" fmla="*/ 109 w 119"/>
                  <a:gd name="T3" fmla="*/ 37 h 206"/>
                  <a:gd name="T4" fmla="*/ 102 w 119"/>
                  <a:gd name="T5" fmla="*/ 68 h 206"/>
                  <a:gd name="T6" fmla="*/ 95 w 119"/>
                  <a:gd name="T7" fmla="*/ 101 h 206"/>
                  <a:gd name="T8" fmla="*/ 90 w 119"/>
                  <a:gd name="T9" fmla="*/ 118 h 206"/>
                  <a:gd name="T10" fmla="*/ 85 w 119"/>
                  <a:gd name="T11" fmla="*/ 133 h 206"/>
                  <a:gd name="T12" fmla="*/ 74 w 119"/>
                  <a:gd name="T13" fmla="*/ 161 h 206"/>
                  <a:gd name="T14" fmla="*/ 66 w 119"/>
                  <a:gd name="T15" fmla="*/ 173 h 206"/>
                  <a:gd name="T16" fmla="*/ 55 w 119"/>
                  <a:gd name="T17" fmla="*/ 184 h 206"/>
                  <a:gd name="T18" fmla="*/ 45 w 119"/>
                  <a:gd name="T19" fmla="*/ 194 h 206"/>
                  <a:gd name="T20" fmla="*/ 32 w 119"/>
                  <a:gd name="T21" fmla="*/ 200 h 206"/>
                  <a:gd name="T22" fmla="*/ 18 w 119"/>
                  <a:gd name="T23" fmla="*/ 205 h 206"/>
                  <a:gd name="T24" fmla="*/ 2 w 119"/>
                  <a:gd name="T25" fmla="*/ 206 h 206"/>
                  <a:gd name="T26" fmla="*/ 0 w 119"/>
                  <a:gd name="T27" fmla="*/ 190 h 206"/>
                  <a:gd name="T28" fmla="*/ 14 w 119"/>
                  <a:gd name="T29" fmla="*/ 189 h 206"/>
                  <a:gd name="T30" fmla="*/ 25 w 119"/>
                  <a:gd name="T31" fmla="*/ 185 h 206"/>
                  <a:gd name="T32" fmla="*/ 36 w 119"/>
                  <a:gd name="T33" fmla="*/ 180 h 206"/>
                  <a:gd name="T34" fmla="*/ 44 w 119"/>
                  <a:gd name="T35" fmla="*/ 172 h 206"/>
                  <a:gd name="T36" fmla="*/ 52 w 119"/>
                  <a:gd name="T37" fmla="*/ 164 h 206"/>
                  <a:gd name="T38" fmla="*/ 60 w 119"/>
                  <a:gd name="T39" fmla="*/ 154 h 206"/>
                  <a:gd name="T40" fmla="*/ 70 w 119"/>
                  <a:gd name="T41" fmla="*/ 128 h 206"/>
                  <a:gd name="T42" fmla="*/ 75 w 119"/>
                  <a:gd name="T43" fmla="*/ 113 h 206"/>
                  <a:gd name="T44" fmla="*/ 79 w 119"/>
                  <a:gd name="T45" fmla="*/ 99 h 206"/>
                  <a:gd name="T46" fmla="*/ 86 w 119"/>
                  <a:gd name="T47" fmla="*/ 66 h 206"/>
                  <a:gd name="T48" fmla="*/ 94 w 119"/>
                  <a:gd name="T49" fmla="*/ 32 h 206"/>
                  <a:gd name="T50" fmla="*/ 104 w 119"/>
                  <a:gd name="T51" fmla="*/ 0 h 206"/>
                  <a:gd name="T52" fmla="*/ 119 w 119"/>
                  <a:gd name="T53" fmla="*/ 5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9" h="206">
                    <a:moveTo>
                      <a:pt x="119" y="5"/>
                    </a:moveTo>
                    <a:lnTo>
                      <a:pt x="109" y="37"/>
                    </a:lnTo>
                    <a:lnTo>
                      <a:pt x="102" y="68"/>
                    </a:lnTo>
                    <a:lnTo>
                      <a:pt x="95" y="101"/>
                    </a:lnTo>
                    <a:lnTo>
                      <a:pt x="90" y="118"/>
                    </a:lnTo>
                    <a:lnTo>
                      <a:pt x="85" y="133"/>
                    </a:lnTo>
                    <a:lnTo>
                      <a:pt x="74" y="161"/>
                    </a:lnTo>
                    <a:lnTo>
                      <a:pt x="66" y="173"/>
                    </a:lnTo>
                    <a:lnTo>
                      <a:pt x="55" y="184"/>
                    </a:lnTo>
                    <a:lnTo>
                      <a:pt x="45" y="194"/>
                    </a:lnTo>
                    <a:lnTo>
                      <a:pt x="32" y="200"/>
                    </a:lnTo>
                    <a:lnTo>
                      <a:pt x="18" y="205"/>
                    </a:lnTo>
                    <a:lnTo>
                      <a:pt x="2" y="206"/>
                    </a:lnTo>
                    <a:lnTo>
                      <a:pt x="0" y="190"/>
                    </a:lnTo>
                    <a:lnTo>
                      <a:pt x="14" y="189"/>
                    </a:lnTo>
                    <a:lnTo>
                      <a:pt x="25" y="185"/>
                    </a:lnTo>
                    <a:lnTo>
                      <a:pt x="36" y="180"/>
                    </a:lnTo>
                    <a:lnTo>
                      <a:pt x="44" y="172"/>
                    </a:lnTo>
                    <a:lnTo>
                      <a:pt x="52" y="164"/>
                    </a:lnTo>
                    <a:lnTo>
                      <a:pt x="60" y="154"/>
                    </a:lnTo>
                    <a:lnTo>
                      <a:pt x="70" y="128"/>
                    </a:lnTo>
                    <a:lnTo>
                      <a:pt x="75" y="113"/>
                    </a:lnTo>
                    <a:lnTo>
                      <a:pt x="79" y="99"/>
                    </a:lnTo>
                    <a:lnTo>
                      <a:pt x="86" y="66"/>
                    </a:lnTo>
                    <a:lnTo>
                      <a:pt x="94" y="32"/>
                    </a:lnTo>
                    <a:lnTo>
                      <a:pt x="104" y="0"/>
                    </a:lnTo>
                    <a:lnTo>
                      <a:pt x="119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" name="Freeform 121"/>
              <p:cNvSpPr>
                <a:spLocks/>
              </p:cNvSpPr>
              <p:nvPr/>
            </p:nvSpPr>
            <p:spPr bwMode="auto">
              <a:xfrm>
                <a:off x="4536" y="2860"/>
                <a:ext cx="15" cy="8"/>
              </a:xfrm>
              <a:custGeom>
                <a:avLst/>
                <a:gdLst>
                  <a:gd name="T0" fmla="*/ 1 w 15"/>
                  <a:gd name="T1" fmla="*/ 0 h 8"/>
                  <a:gd name="T2" fmla="*/ 0 w 15"/>
                  <a:gd name="T3" fmla="*/ 1 h 8"/>
                  <a:gd name="T4" fmla="*/ 0 w 15"/>
                  <a:gd name="T5" fmla="*/ 2 h 8"/>
                  <a:gd name="T6" fmla="*/ 15 w 15"/>
                  <a:gd name="T7" fmla="*/ 7 h 8"/>
                  <a:gd name="T8" fmla="*/ 15 w 15"/>
                  <a:gd name="T9" fmla="*/ 8 h 8"/>
                  <a:gd name="T10" fmla="*/ 1 w 15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8">
                    <a:moveTo>
                      <a:pt x="1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15" y="7"/>
                    </a:lnTo>
                    <a:lnTo>
                      <a:pt x="15" y="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" name="Freeform 122"/>
              <p:cNvSpPr>
                <a:spLocks/>
              </p:cNvSpPr>
              <p:nvPr/>
            </p:nvSpPr>
            <p:spPr bwMode="auto">
              <a:xfrm>
                <a:off x="4206" y="2928"/>
                <a:ext cx="227" cy="140"/>
              </a:xfrm>
              <a:custGeom>
                <a:avLst/>
                <a:gdLst>
                  <a:gd name="T0" fmla="*/ 227 w 227"/>
                  <a:gd name="T1" fmla="*/ 140 h 140"/>
                  <a:gd name="T2" fmla="*/ 208 w 227"/>
                  <a:gd name="T3" fmla="*/ 139 h 140"/>
                  <a:gd name="T4" fmla="*/ 190 w 227"/>
                  <a:gd name="T5" fmla="*/ 136 h 140"/>
                  <a:gd name="T6" fmla="*/ 173 w 227"/>
                  <a:gd name="T7" fmla="*/ 132 h 140"/>
                  <a:gd name="T8" fmla="*/ 158 w 227"/>
                  <a:gd name="T9" fmla="*/ 124 h 140"/>
                  <a:gd name="T10" fmla="*/ 144 w 227"/>
                  <a:gd name="T11" fmla="*/ 117 h 140"/>
                  <a:gd name="T12" fmla="*/ 130 w 227"/>
                  <a:gd name="T13" fmla="*/ 109 h 140"/>
                  <a:gd name="T14" fmla="*/ 105 w 227"/>
                  <a:gd name="T15" fmla="*/ 90 h 140"/>
                  <a:gd name="T16" fmla="*/ 56 w 227"/>
                  <a:gd name="T17" fmla="*/ 49 h 140"/>
                  <a:gd name="T18" fmla="*/ 44 w 227"/>
                  <a:gd name="T19" fmla="*/ 40 h 140"/>
                  <a:gd name="T20" fmla="*/ 30 w 227"/>
                  <a:gd name="T21" fmla="*/ 30 h 140"/>
                  <a:gd name="T22" fmla="*/ 0 w 227"/>
                  <a:gd name="T23" fmla="*/ 13 h 140"/>
                  <a:gd name="T24" fmla="*/ 8 w 227"/>
                  <a:gd name="T25" fmla="*/ 0 h 140"/>
                  <a:gd name="T26" fmla="*/ 39 w 227"/>
                  <a:gd name="T27" fmla="*/ 17 h 140"/>
                  <a:gd name="T28" fmla="*/ 53 w 227"/>
                  <a:gd name="T29" fmla="*/ 27 h 140"/>
                  <a:gd name="T30" fmla="*/ 68 w 227"/>
                  <a:gd name="T31" fmla="*/ 37 h 140"/>
                  <a:gd name="T32" fmla="*/ 116 w 227"/>
                  <a:gd name="T33" fmla="*/ 78 h 140"/>
                  <a:gd name="T34" fmla="*/ 139 w 227"/>
                  <a:gd name="T35" fmla="*/ 96 h 140"/>
                  <a:gd name="T36" fmla="*/ 152 w 227"/>
                  <a:gd name="T37" fmla="*/ 104 h 140"/>
                  <a:gd name="T38" fmla="*/ 165 w 227"/>
                  <a:gd name="T39" fmla="*/ 110 h 140"/>
                  <a:gd name="T40" fmla="*/ 179 w 227"/>
                  <a:gd name="T41" fmla="*/ 116 h 140"/>
                  <a:gd name="T42" fmla="*/ 194 w 227"/>
                  <a:gd name="T43" fmla="*/ 120 h 140"/>
                  <a:gd name="T44" fmla="*/ 210 w 227"/>
                  <a:gd name="T45" fmla="*/ 123 h 140"/>
                  <a:gd name="T46" fmla="*/ 227 w 227"/>
                  <a:gd name="T47" fmla="*/ 124 h 140"/>
                  <a:gd name="T48" fmla="*/ 227 w 227"/>
                  <a:gd name="T49" fmla="*/ 14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27" h="140">
                    <a:moveTo>
                      <a:pt x="227" y="140"/>
                    </a:moveTo>
                    <a:lnTo>
                      <a:pt x="208" y="139"/>
                    </a:lnTo>
                    <a:lnTo>
                      <a:pt x="190" y="136"/>
                    </a:lnTo>
                    <a:lnTo>
                      <a:pt x="173" y="132"/>
                    </a:lnTo>
                    <a:lnTo>
                      <a:pt x="158" y="124"/>
                    </a:lnTo>
                    <a:lnTo>
                      <a:pt x="144" y="117"/>
                    </a:lnTo>
                    <a:lnTo>
                      <a:pt x="130" y="109"/>
                    </a:lnTo>
                    <a:lnTo>
                      <a:pt x="105" y="90"/>
                    </a:lnTo>
                    <a:lnTo>
                      <a:pt x="56" y="49"/>
                    </a:lnTo>
                    <a:lnTo>
                      <a:pt x="44" y="40"/>
                    </a:lnTo>
                    <a:lnTo>
                      <a:pt x="30" y="30"/>
                    </a:lnTo>
                    <a:lnTo>
                      <a:pt x="0" y="13"/>
                    </a:lnTo>
                    <a:lnTo>
                      <a:pt x="8" y="0"/>
                    </a:lnTo>
                    <a:lnTo>
                      <a:pt x="39" y="17"/>
                    </a:lnTo>
                    <a:lnTo>
                      <a:pt x="53" y="27"/>
                    </a:lnTo>
                    <a:lnTo>
                      <a:pt x="68" y="37"/>
                    </a:lnTo>
                    <a:lnTo>
                      <a:pt x="116" y="78"/>
                    </a:lnTo>
                    <a:lnTo>
                      <a:pt x="139" y="96"/>
                    </a:lnTo>
                    <a:lnTo>
                      <a:pt x="152" y="104"/>
                    </a:lnTo>
                    <a:lnTo>
                      <a:pt x="165" y="110"/>
                    </a:lnTo>
                    <a:lnTo>
                      <a:pt x="179" y="116"/>
                    </a:lnTo>
                    <a:lnTo>
                      <a:pt x="194" y="120"/>
                    </a:lnTo>
                    <a:lnTo>
                      <a:pt x="210" y="123"/>
                    </a:lnTo>
                    <a:lnTo>
                      <a:pt x="227" y="124"/>
                    </a:lnTo>
                    <a:lnTo>
                      <a:pt x="227" y="1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" name="Freeform 123"/>
              <p:cNvSpPr>
                <a:spLocks/>
              </p:cNvSpPr>
              <p:nvPr/>
            </p:nvSpPr>
            <p:spPr bwMode="auto">
              <a:xfrm>
                <a:off x="4432" y="3052"/>
                <a:ext cx="2" cy="16"/>
              </a:xfrm>
              <a:custGeom>
                <a:avLst/>
                <a:gdLst>
                  <a:gd name="T0" fmla="*/ 2 w 2"/>
                  <a:gd name="T1" fmla="*/ 16 h 16"/>
                  <a:gd name="T2" fmla="*/ 1 w 2"/>
                  <a:gd name="T3" fmla="*/ 16 h 16"/>
                  <a:gd name="T4" fmla="*/ 1 w 2"/>
                  <a:gd name="T5" fmla="*/ 0 h 16"/>
                  <a:gd name="T6" fmla="*/ 0 w 2"/>
                  <a:gd name="T7" fmla="*/ 0 h 16"/>
                  <a:gd name="T8" fmla="*/ 2 w 2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6">
                    <a:moveTo>
                      <a:pt x="2" y="16"/>
                    </a:moveTo>
                    <a:lnTo>
                      <a:pt x="1" y="16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2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" name="Freeform 124"/>
              <p:cNvSpPr>
                <a:spLocks/>
              </p:cNvSpPr>
              <p:nvPr/>
            </p:nvSpPr>
            <p:spPr bwMode="auto">
              <a:xfrm>
                <a:off x="3783" y="2489"/>
                <a:ext cx="431" cy="452"/>
              </a:xfrm>
              <a:custGeom>
                <a:avLst/>
                <a:gdLst>
                  <a:gd name="T0" fmla="*/ 423 w 431"/>
                  <a:gd name="T1" fmla="*/ 452 h 452"/>
                  <a:gd name="T2" fmla="*/ 343 w 431"/>
                  <a:gd name="T3" fmla="*/ 414 h 452"/>
                  <a:gd name="T4" fmla="*/ 267 w 431"/>
                  <a:gd name="T5" fmla="*/ 372 h 452"/>
                  <a:gd name="T6" fmla="*/ 230 w 431"/>
                  <a:gd name="T7" fmla="*/ 351 h 452"/>
                  <a:gd name="T8" fmla="*/ 195 w 431"/>
                  <a:gd name="T9" fmla="*/ 329 h 452"/>
                  <a:gd name="T10" fmla="*/ 162 w 431"/>
                  <a:gd name="T11" fmla="*/ 304 h 452"/>
                  <a:gd name="T12" fmla="*/ 131 w 431"/>
                  <a:gd name="T13" fmla="*/ 279 h 452"/>
                  <a:gd name="T14" fmla="*/ 103 w 431"/>
                  <a:gd name="T15" fmla="*/ 253 h 452"/>
                  <a:gd name="T16" fmla="*/ 78 w 431"/>
                  <a:gd name="T17" fmla="*/ 224 h 452"/>
                  <a:gd name="T18" fmla="*/ 56 w 431"/>
                  <a:gd name="T19" fmla="*/ 192 h 452"/>
                  <a:gd name="T20" fmla="*/ 36 w 431"/>
                  <a:gd name="T21" fmla="*/ 159 h 452"/>
                  <a:gd name="T22" fmla="*/ 28 w 431"/>
                  <a:gd name="T23" fmla="*/ 142 h 452"/>
                  <a:gd name="T24" fmla="*/ 20 w 431"/>
                  <a:gd name="T25" fmla="*/ 124 h 452"/>
                  <a:gd name="T26" fmla="*/ 9 w 431"/>
                  <a:gd name="T27" fmla="*/ 86 h 452"/>
                  <a:gd name="T28" fmla="*/ 2 w 431"/>
                  <a:gd name="T29" fmla="*/ 45 h 452"/>
                  <a:gd name="T30" fmla="*/ 1 w 431"/>
                  <a:gd name="T31" fmla="*/ 22 h 452"/>
                  <a:gd name="T32" fmla="*/ 0 w 431"/>
                  <a:gd name="T33" fmla="*/ 0 h 452"/>
                  <a:gd name="T34" fmla="*/ 15 w 431"/>
                  <a:gd name="T35" fmla="*/ 0 h 452"/>
                  <a:gd name="T36" fmla="*/ 16 w 431"/>
                  <a:gd name="T37" fmla="*/ 22 h 452"/>
                  <a:gd name="T38" fmla="*/ 17 w 431"/>
                  <a:gd name="T39" fmla="*/ 42 h 452"/>
                  <a:gd name="T40" fmla="*/ 24 w 431"/>
                  <a:gd name="T41" fmla="*/ 82 h 452"/>
                  <a:gd name="T42" fmla="*/ 35 w 431"/>
                  <a:gd name="T43" fmla="*/ 119 h 452"/>
                  <a:gd name="T44" fmla="*/ 42 w 431"/>
                  <a:gd name="T45" fmla="*/ 135 h 452"/>
                  <a:gd name="T46" fmla="*/ 50 w 431"/>
                  <a:gd name="T47" fmla="*/ 151 h 452"/>
                  <a:gd name="T48" fmla="*/ 69 w 431"/>
                  <a:gd name="T49" fmla="*/ 183 h 452"/>
                  <a:gd name="T50" fmla="*/ 90 w 431"/>
                  <a:gd name="T51" fmla="*/ 213 h 452"/>
                  <a:gd name="T52" fmla="*/ 114 w 431"/>
                  <a:gd name="T53" fmla="*/ 241 h 452"/>
                  <a:gd name="T54" fmla="*/ 142 w 431"/>
                  <a:gd name="T55" fmla="*/ 268 h 452"/>
                  <a:gd name="T56" fmla="*/ 173 w 431"/>
                  <a:gd name="T57" fmla="*/ 292 h 452"/>
                  <a:gd name="T58" fmla="*/ 204 w 431"/>
                  <a:gd name="T59" fmla="*/ 316 h 452"/>
                  <a:gd name="T60" fmla="*/ 239 w 431"/>
                  <a:gd name="T61" fmla="*/ 338 h 452"/>
                  <a:gd name="T62" fmla="*/ 276 w 431"/>
                  <a:gd name="T63" fmla="*/ 358 h 452"/>
                  <a:gd name="T64" fmla="*/ 351 w 431"/>
                  <a:gd name="T65" fmla="*/ 400 h 452"/>
                  <a:gd name="T66" fmla="*/ 431 w 431"/>
                  <a:gd name="T67" fmla="*/ 438 h 452"/>
                  <a:gd name="T68" fmla="*/ 423 w 431"/>
                  <a:gd name="T69" fmla="*/ 452 h 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31" h="452">
                    <a:moveTo>
                      <a:pt x="423" y="452"/>
                    </a:moveTo>
                    <a:lnTo>
                      <a:pt x="343" y="414"/>
                    </a:lnTo>
                    <a:lnTo>
                      <a:pt x="267" y="372"/>
                    </a:lnTo>
                    <a:lnTo>
                      <a:pt x="230" y="351"/>
                    </a:lnTo>
                    <a:lnTo>
                      <a:pt x="195" y="329"/>
                    </a:lnTo>
                    <a:lnTo>
                      <a:pt x="162" y="304"/>
                    </a:lnTo>
                    <a:lnTo>
                      <a:pt x="131" y="279"/>
                    </a:lnTo>
                    <a:lnTo>
                      <a:pt x="103" y="253"/>
                    </a:lnTo>
                    <a:lnTo>
                      <a:pt x="78" y="224"/>
                    </a:lnTo>
                    <a:lnTo>
                      <a:pt x="56" y="192"/>
                    </a:lnTo>
                    <a:lnTo>
                      <a:pt x="36" y="159"/>
                    </a:lnTo>
                    <a:lnTo>
                      <a:pt x="28" y="142"/>
                    </a:lnTo>
                    <a:lnTo>
                      <a:pt x="20" y="124"/>
                    </a:lnTo>
                    <a:lnTo>
                      <a:pt x="9" y="86"/>
                    </a:lnTo>
                    <a:lnTo>
                      <a:pt x="2" y="45"/>
                    </a:lnTo>
                    <a:lnTo>
                      <a:pt x="1" y="22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6" y="22"/>
                    </a:lnTo>
                    <a:lnTo>
                      <a:pt x="17" y="42"/>
                    </a:lnTo>
                    <a:lnTo>
                      <a:pt x="24" y="82"/>
                    </a:lnTo>
                    <a:lnTo>
                      <a:pt x="35" y="119"/>
                    </a:lnTo>
                    <a:lnTo>
                      <a:pt x="42" y="135"/>
                    </a:lnTo>
                    <a:lnTo>
                      <a:pt x="50" y="151"/>
                    </a:lnTo>
                    <a:lnTo>
                      <a:pt x="69" y="183"/>
                    </a:lnTo>
                    <a:lnTo>
                      <a:pt x="90" y="213"/>
                    </a:lnTo>
                    <a:lnTo>
                      <a:pt x="114" y="241"/>
                    </a:lnTo>
                    <a:lnTo>
                      <a:pt x="142" y="268"/>
                    </a:lnTo>
                    <a:lnTo>
                      <a:pt x="173" y="292"/>
                    </a:lnTo>
                    <a:lnTo>
                      <a:pt x="204" y="316"/>
                    </a:lnTo>
                    <a:lnTo>
                      <a:pt x="239" y="338"/>
                    </a:lnTo>
                    <a:lnTo>
                      <a:pt x="276" y="358"/>
                    </a:lnTo>
                    <a:lnTo>
                      <a:pt x="351" y="400"/>
                    </a:lnTo>
                    <a:lnTo>
                      <a:pt x="431" y="438"/>
                    </a:lnTo>
                    <a:lnTo>
                      <a:pt x="423" y="4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" name="Freeform 125"/>
              <p:cNvSpPr>
                <a:spLocks/>
              </p:cNvSpPr>
              <p:nvPr/>
            </p:nvSpPr>
            <p:spPr bwMode="auto">
              <a:xfrm>
                <a:off x="4206" y="2927"/>
                <a:ext cx="8" cy="14"/>
              </a:xfrm>
              <a:custGeom>
                <a:avLst/>
                <a:gdLst>
                  <a:gd name="T0" fmla="*/ 8 w 8"/>
                  <a:gd name="T1" fmla="*/ 1 h 14"/>
                  <a:gd name="T2" fmla="*/ 8 w 8"/>
                  <a:gd name="T3" fmla="*/ 0 h 14"/>
                  <a:gd name="T4" fmla="*/ 0 w 8"/>
                  <a:gd name="T5" fmla="*/ 14 h 14"/>
                  <a:gd name="T6" fmla="*/ 8 w 8"/>
                  <a:gd name="T7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4">
                    <a:moveTo>
                      <a:pt x="8" y="1"/>
                    </a:moveTo>
                    <a:lnTo>
                      <a:pt x="8" y="0"/>
                    </a:lnTo>
                    <a:lnTo>
                      <a:pt x="0" y="14"/>
                    </a:lnTo>
                    <a:lnTo>
                      <a:pt x="8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" name="Freeform 126"/>
              <p:cNvSpPr>
                <a:spLocks/>
              </p:cNvSpPr>
              <p:nvPr/>
            </p:nvSpPr>
            <p:spPr bwMode="auto">
              <a:xfrm>
                <a:off x="3783" y="1919"/>
                <a:ext cx="408" cy="571"/>
              </a:xfrm>
              <a:custGeom>
                <a:avLst/>
                <a:gdLst>
                  <a:gd name="T0" fmla="*/ 0 w 408"/>
                  <a:gd name="T1" fmla="*/ 569 h 571"/>
                  <a:gd name="T2" fmla="*/ 2 w 408"/>
                  <a:gd name="T3" fmla="*/ 531 h 571"/>
                  <a:gd name="T4" fmla="*/ 9 w 408"/>
                  <a:gd name="T5" fmla="*/ 488 h 571"/>
                  <a:gd name="T6" fmla="*/ 20 w 408"/>
                  <a:gd name="T7" fmla="*/ 443 h 571"/>
                  <a:gd name="T8" fmla="*/ 34 w 408"/>
                  <a:gd name="T9" fmla="*/ 397 h 571"/>
                  <a:gd name="T10" fmla="*/ 53 w 408"/>
                  <a:gd name="T11" fmla="*/ 350 h 571"/>
                  <a:gd name="T12" fmla="*/ 76 w 408"/>
                  <a:gd name="T13" fmla="*/ 301 h 571"/>
                  <a:gd name="T14" fmla="*/ 100 w 408"/>
                  <a:gd name="T15" fmla="*/ 255 h 571"/>
                  <a:gd name="T16" fmla="*/ 113 w 408"/>
                  <a:gd name="T17" fmla="*/ 233 h 571"/>
                  <a:gd name="T18" fmla="*/ 127 w 408"/>
                  <a:gd name="T19" fmla="*/ 211 h 571"/>
                  <a:gd name="T20" fmla="*/ 156 w 408"/>
                  <a:gd name="T21" fmla="*/ 169 h 571"/>
                  <a:gd name="T22" fmla="*/ 173 w 408"/>
                  <a:gd name="T23" fmla="*/ 148 h 571"/>
                  <a:gd name="T24" fmla="*/ 189 w 408"/>
                  <a:gd name="T25" fmla="*/ 127 h 571"/>
                  <a:gd name="T26" fmla="*/ 221 w 408"/>
                  <a:gd name="T27" fmla="*/ 92 h 571"/>
                  <a:gd name="T28" fmla="*/ 256 w 408"/>
                  <a:gd name="T29" fmla="*/ 62 h 571"/>
                  <a:gd name="T30" fmla="*/ 275 w 408"/>
                  <a:gd name="T31" fmla="*/ 49 h 571"/>
                  <a:gd name="T32" fmla="*/ 294 w 408"/>
                  <a:gd name="T33" fmla="*/ 36 h 571"/>
                  <a:gd name="T34" fmla="*/ 312 w 408"/>
                  <a:gd name="T35" fmla="*/ 26 h 571"/>
                  <a:gd name="T36" fmla="*/ 331 w 408"/>
                  <a:gd name="T37" fmla="*/ 17 h 571"/>
                  <a:gd name="T38" fmla="*/ 367 w 408"/>
                  <a:gd name="T39" fmla="*/ 5 h 571"/>
                  <a:gd name="T40" fmla="*/ 390 w 408"/>
                  <a:gd name="T41" fmla="*/ 1 h 571"/>
                  <a:gd name="T42" fmla="*/ 408 w 408"/>
                  <a:gd name="T43" fmla="*/ 0 h 571"/>
                  <a:gd name="T44" fmla="*/ 408 w 408"/>
                  <a:gd name="T45" fmla="*/ 16 h 571"/>
                  <a:gd name="T46" fmla="*/ 391 w 408"/>
                  <a:gd name="T47" fmla="*/ 17 h 571"/>
                  <a:gd name="T48" fmla="*/ 372 w 408"/>
                  <a:gd name="T49" fmla="*/ 20 h 571"/>
                  <a:gd name="T50" fmla="*/ 336 w 408"/>
                  <a:gd name="T51" fmla="*/ 32 h 571"/>
                  <a:gd name="T52" fmla="*/ 320 w 408"/>
                  <a:gd name="T53" fmla="*/ 40 h 571"/>
                  <a:gd name="T54" fmla="*/ 302 w 408"/>
                  <a:gd name="T55" fmla="*/ 50 h 571"/>
                  <a:gd name="T56" fmla="*/ 284 w 408"/>
                  <a:gd name="T57" fmla="*/ 62 h 571"/>
                  <a:gd name="T58" fmla="*/ 267 w 408"/>
                  <a:gd name="T59" fmla="*/ 74 h 571"/>
                  <a:gd name="T60" fmla="*/ 232 w 408"/>
                  <a:gd name="T61" fmla="*/ 104 h 571"/>
                  <a:gd name="T62" fmla="*/ 200 w 408"/>
                  <a:gd name="T63" fmla="*/ 139 h 571"/>
                  <a:gd name="T64" fmla="*/ 185 w 408"/>
                  <a:gd name="T65" fmla="*/ 159 h 571"/>
                  <a:gd name="T66" fmla="*/ 170 w 408"/>
                  <a:gd name="T67" fmla="*/ 178 h 571"/>
                  <a:gd name="T68" fmla="*/ 140 w 408"/>
                  <a:gd name="T69" fmla="*/ 220 h 571"/>
                  <a:gd name="T70" fmla="*/ 126 w 408"/>
                  <a:gd name="T71" fmla="*/ 242 h 571"/>
                  <a:gd name="T72" fmla="*/ 114 w 408"/>
                  <a:gd name="T73" fmla="*/ 263 h 571"/>
                  <a:gd name="T74" fmla="*/ 90 w 408"/>
                  <a:gd name="T75" fmla="*/ 310 h 571"/>
                  <a:gd name="T76" fmla="*/ 68 w 408"/>
                  <a:gd name="T77" fmla="*/ 357 h 571"/>
                  <a:gd name="T78" fmla="*/ 49 w 408"/>
                  <a:gd name="T79" fmla="*/ 402 h 571"/>
                  <a:gd name="T80" fmla="*/ 35 w 408"/>
                  <a:gd name="T81" fmla="*/ 448 h 571"/>
                  <a:gd name="T82" fmla="*/ 24 w 408"/>
                  <a:gd name="T83" fmla="*/ 492 h 571"/>
                  <a:gd name="T84" fmla="*/ 17 w 408"/>
                  <a:gd name="T85" fmla="*/ 534 h 571"/>
                  <a:gd name="T86" fmla="*/ 15 w 408"/>
                  <a:gd name="T87" fmla="*/ 571 h 571"/>
                  <a:gd name="T88" fmla="*/ 0 w 408"/>
                  <a:gd name="T89" fmla="*/ 569 h 5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08" h="571">
                    <a:moveTo>
                      <a:pt x="0" y="569"/>
                    </a:moveTo>
                    <a:lnTo>
                      <a:pt x="2" y="531"/>
                    </a:lnTo>
                    <a:lnTo>
                      <a:pt x="9" y="488"/>
                    </a:lnTo>
                    <a:lnTo>
                      <a:pt x="20" y="443"/>
                    </a:lnTo>
                    <a:lnTo>
                      <a:pt x="34" y="397"/>
                    </a:lnTo>
                    <a:lnTo>
                      <a:pt x="53" y="350"/>
                    </a:lnTo>
                    <a:lnTo>
                      <a:pt x="76" y="301"/>
                    </a:lnTo>
                    <a:lnTo>
                      <a:pt x="100" y="255"/>
                    </a:lnTo>
                    <a:lnTo>
                      <a:pt x="113" y="233"/>
                    </a:lnTo>
                    <a:lnTo>
                      <a:pt x="127" y="211"/>
                    </a:lnTo>
                    <a:lnTo>
                      <a:pt x="156" y="169"/>
                    </a:lnTo>
                    <a:lnTo>
                      <a:pt x="173" y="148"/>
                    </a:lnTo>
                    <a:lnTo>
                      <a:pt x="189" y="127"/>
                    </a:lnTo>
                    <a:lnTo>
                      <a:pt x="221" y="92"/>
                    </a:lnTo>
                    <a:lnTo>
                      <a:pt x="256" y="62"/>
                    </a:lnTo>
                    <a:lnTo>
                      <a:pt x="275" y="49"/>
                    </a:lnTo>
                    <a:lnTo>
                      <a:pt x="294" y="36"/>
                    </a:lnTo>
                    <a:lnTo>
                      <a:pt x="312" y="26"/>
                    </a:lnTo>
                    <a:lnTo>
                      <a:pt x="331" y="17"/>
                    </a:lnTo>
                    <a:lnTo>
                      <a:pt x="367" y="5"/>
                    </a:lnTo>
                    <a:lnTo>
                      <a:pt x="390" y="1"/>
                    </a:lnTo>
                    <a:lnTo>
                      <a:pt x="408" y="0"/>
                    </a:lnTo>
                    <a:lnTo>
                      <a:pt x="408" y="16"/>
                    </a:lnTo>
                    <a:lnTo>
                      <a:pt x="391" y="17"/>
                    </a:lnTo>
                    <a:lnTo>
                      <a:pt x="372" y="20"/>
                    </a:lnTo>
                    <a:lnTo>
                      <a:pt x="336" y="32"/>
                    </a:lnTo>
                    <a:lnTo>
                      <a:pt x="320" y="40"/>
                    </a:lnTo>
                    <a:lnTo>
                      <a:pt x="302" y="50"/>
                    </a:lnTo>
                    <a:lnTo>
                      <a:pt x="284" y="62"/>
                    </a:lnTo>
                    <a:lnTo>
                      <a:pt x="267" y="74"/>
                    </a:lnTo>
                    <a:lnTo>
                      <a:pt x="232" y="104"/>
                    </a:lnTo>
                    <a:lnTo>
                      <a:pt x="200" y="139"/>
                    </a:lnTo>
                    <a:lnTo>
                      <a:pt x="185" y="159"/>
                    </a:lnTo>
                    <a:lnTo>
                      <a:pt x="170" y="178"/>
                    </a:lnTo>
                    <a:lnTo>
                      <a:pt x="140" y="220"/>
                    </a:lnTo>
                    <a:lnTo>
                      <a:pt x="126" y="242"/>
                    </a:lnTo>
                    <a:lnTo>
                      <a:pt x="114" y="263"/>
                    </a:lnTo>
                    <a:lnTo>
                      <a:pt x="90" y="310"/>
                    </a:lnTo>
                    <a:lnTo>
                      <a:pt x="68" y="357"/>
                    </a:lnTo>
                    <a:lnTo>
                      <a:pt x="49" y="402"/>
                    </a:lnTo>
                    <a:lnTo>
                      <a:pt x="35" y="448"/>
                    </a:lnTo>
                    <a:lnTo>
                      <a:pt x="24" y="492"/>
                    </a:lnTo>
                    <a:lnTo>
                      <a:pt x="17" y="534"/>
                    </a:lnTo>
                    <a:lnTo>
                      <a:pt x="15" y="571"/>
                    </a:lnTo>
                    <a:lnTo>
                      <a:pt x="0" y="5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" name="Freeform 127"/>
              <p:cNvSpPr>
                <a:spLocks/>
              </p:cNvSpPr>
              <p:nvPr/>
            </p:nvSpPr>
            <p:spPr bwMode="auto">
              <a:xfrm>
                <a:off x="3783" y="2488"/>
                <a:ext cx="15" cy="2"/>
              </a:xfrm>
              <a:custGeom>
                <a:avLst/>
                <a:gdLst>
                  <a:gd name="T0" fmla="*/ 0 w 15"/>
                  <a:gd name="T1" fmla="*/ 1 h 2"/>
                  <a:gd name="T2" fmla="*/ 0 w 15"/>
                  <a:gd name="T3" fmla="*/ 0 h 2"/>
                  <a:gd name="T4" fmla="*/ 15 w 15"/>
                  <a:gd name="T5" fmla="*/ 2 h 2"/>
                  <a:gd name="T6" fmla="*/ 15 w 15"/>
                  <a:gd name="T7" fmla="*/ 1 h 2"/>
                  <a:gd name="T8" fmla="*/ 0 w 15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2">
                    <a:moveTo>
                      <a:pt x="0" y="1"/>
                    </a:moveTo>
                    <a:lnTo>
                      <a:pt x="0" y="0"/>
                    </a:lnTo>
                    <a:lnTo>
                      <a:pt x="15" y="2"/>
                    </a:lnTo>
                    <a:lnTo>
                      <a:pt x="15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" name="Freeform 128"/>
              <p:cNvSpPr>
                <a:spLocks/>
              </p:cNvSpPr>
              <p:nvPr/>
            </p:nvSpPr>
            <p:spPr bwMode="auto">
              <a:xfrm>
                <a:off x="4190" y="1919"/>
                <a:ext cx="190" cy="172"/>
              </a:xfrm>
              <a:custGeom>
                <a:avLst/>
                <a:gdLst>
                  <a:gd name="T0" fmla="*/ 2 w 190"/>
                  <a:gd name="T1" fmla="*/ 0 h 172"/>
                  <a:gd name="T2" fmla="*/ 14 w 190"/>
                  <a:gd name="T3" fmla="*/ 1 h 172"/>
                  <a:gd name="T4" fmla="*/ 29 w 190"/>
                  <a:gd name="T5" fmla="*/ 6 h 172"/>
                  <a:gd name="T6" fmla="*/ 42 w 190"/>
                  <a:gd name="T7" fmla="*/ 13 h 172"/>
                  <a:gd name="T8" fmla="*/ 55 w 190"/>
                  <a:gd name="T9" fmla="*/ 22 h 172"/>
                  <a:gd name="T10" fmla="*/ 78 w 190"/>
                  <a:gd name="T11" fmla="*/ 43 h 172"/>
                  <a:gd name="T12" fmla="*/ 103 w 190"/>
                  <a:gd name="T13" fmla="*/ 69 h 172"/>
                  <a:gd name="T14" fmla="*/ 148 w 190"/>
                  <a:gd name="T15" fmla="*/ 122 h 172"/>
                  <a:gd name="T16" fmla="*/ 169 w 190"/>
                  <a:gd name="T17" fmla="*/ 142 h 172"/>
                  <a:gd name="T18" fmla="*/ 190 w 190"/>
                  <a:gd name="T19" fmla="*/ 159 h 172"/>
                  <a:gd name="T20" fmla="*/ 181 w 190"/>
                  <a:gd name="T21" fmla="*/ 172 h 172"/>
                  <a:gd name="T22" fmla="*/ 158 w 190"/>
                  <a:gd name="T23" fmla="*/ 155 h 172"/>
                  <a:gd name="T24" fmla="*/ 136 w 190"/>
                  <a:gd name="T25" fmla="*/ 132 h 172"/>
                  <a:gd name="T26" fmla="*/ 91 w 190"/>
                  <a:gd name="T27" fmla="*/ 79 h 172"/>
                  <a:gd name="T28" fmla="*/ 67 w 190"/>
                  <a:gd name="T29" fmla="*/ 55 h 172"/>
                  <a:gd name="T30" fmla="*/ 44 w 190"/>
                  <a:gd name="T31" fmla="*/ 34 h 172"/>
                  <a:gd name="T32" fmla="*/ 34 w 190"/>
                  <a:gd name="T33" fmla="*/ 27 h 172"/>
                  <a:gd name="T34" fmla="*/ 23 w 190"/>
                  <a:gd name="T35" fmla="*/ 21 h 172"/>
                  <a:gd name="T36" fmla="*/ 12 w 190"/>
                  <a:gd name="T37" fmla="*/ 17 h 172"/>
                  <a:gd name="T38" fmla="*/ 0 w 190"/>
                  <a:gd name="T39" fmla="*/ 16 h 172"/>
                  <a:gd name="T40" fmla="*/ 2 w 190"/>
                  <a:gd name="T41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0" h="172">
                    <a:moveTo>
                      <a:pt x="2" y="0"/>
                    </a:moveTo>
                    <a:lnTo>
                      <a:pt x="14" y="1"/>
                    </a:lnTo>
                    <a:lnTo>
                      <a:pt x="29" y="6"/>
                    </a:lnTo>
                    <a:lnTo>
                      <a:pt x="42" y="13"/>
                    </a:lnTo>
                    <a:lnTo>
                      <a:pt x="55" y="22"/>
                    </a:lnTo>
                    <a:lnTo>
                      <a:pt x="78" y="43"/>
                    </a:lnTo>
                    <a:lnTo>
                      <a:pt x="103" y="69"/>
                    </a:lnTo>
                    <a:lnTo>
                      <a:pt x="148" y="122"/>
                    </a:lnTo>
                    <a:lnTo>
                      <a:pt x="169" y="142"/>
                    </a:lnTo>
                    <a:lnTo>
                      <a:pt x="190" y="159"/>
                    </a:lnTo>
                    <a:lnTo>
                      <a:pt x="181" y="172"/>
                    </a:lnTo>
                    <a:lnTo>
                      <a:pt x="158" y="155"/>
                    </a:lnTo>
                    <a:lnTo>
                      <a:pt x="136" y="132"/>
                    </a:lnTo>
                    <a:lnTo>
                      <a:pt x="91" y="79"/>
                    </a:lnTo>
                    <a:lnTo>
                      <a:pt x="67" y="55"/>
                    </a:lnTo>
                    <a:lnTo>
                      <a:pt x="44" y="34"/>
                    </a:lnTo>
                    <a:lnTo>
                      <a:pt x="34" y="27"/>
                    </a:lnTo>
                    <a:lnTo>
                      <a:pt x="23" y="21"/>
                    </a:lnTo>
                    <a:lnTo>
                      <a:pt x="12" y="17"/>
                    </a:lnTo>
                    <a:lnTo>
                      <a:pt x="0" y="1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" name="Freeform 129"/>
              <p:cNvSpPr>
                <a:spLocks/>
              </p:cNvSpPr>
              <p:nvPr/>
            </p:nvSpPr>
            <p:spPr bwMode="auto">
              <a:xfrm>
                <a:off x="4190" y="1919"/>
                <a:ext cx="2" cy="16"/>
              </a:xfrm>
              <a:custGeom>
                <a:avLst/>
                <a:gdLst>
                  <a:gd name="T0" fmla="*/ 1 w 2"/>
                  <a:gd name="T1" fmla="*/ 0 h 16"/>
                  <a:gd name="T2" fmla="*/ 2 w 2"/>
                  <a:gd name="T3" fmla="*/ 0 h 16"/>
                  <a:gd name="T4" fmla="*/ 0 w 2"/>
                  <a:gd name="T5" fmla="*/ 16 h 16"/>
                  <a:gd name="T6" fmla="*/ 1 w 2"/>
                  <a:gd name="T7" fmla="*/ 16 h 16"/>
                  <a:gd name="T8" fmla="*/ 1 w 2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6">
                    <a:moveTo>
                      <a:pt x="1" y="0"/>
                    </a:moveTo>
                    <a:lnTo>
                      <a:pt x="2" y="0"/>
                    </a:lnTo>
                    <a:lnTo>
                      <a:pt x="0" y="16"/>
                    </a:lnTo>
                    <a:lnTo>
                      <a:pt x="1" y="1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" name="Freeform 130"/>
              <p:cNvSpPr>
                <a:spLocks/>
              </p:cNvSpPr>
              <p:nvPr/>
            </p:nvSpPr>
            <p:spPr bwMode="auto">
              <a:xfrm>
                <a:off x="4371" y="2078"/>
                <a:ext cx="244" cy="290"/>
              </a:xfrm>
              <a:custGeom>
                <a:avLst/>
                <a:gdLst>
                  <a:gd name="T0" fmla="*/ 9 w 244"/>
                  <a:gd name="T1" fmla="*/ 0 h 290"/>
                  <a:gd name="T2" fmla="*/ 36 w 244"/>
                  <a:gd name="T3" fmla="*/ 16 h 290"/>
                  <a:gd name="T4" fmla="*/ 57 w 244"/>
                  <a:gd name="T5" fmla="*/ 35 h 290"/>
                  <a:gd name="T6" fmla="*/ 75 w 244"/>
                  <a:gd name="T7" fmla="*/ 57 h 290"/>
                  <a:gd name="T8" fmla="*/ 89 w 244"/>
                  <a:gd name="T9" fmla="*/ 77 h 290"/>
                  <a:gd name="T10" fmla="*/ 100 w 244"/>
                  <a:gd name="T11" fmla="*/ 100 h 290"/>
                  <a:gd name="T12" fmla="*/ 109 w 244"/>
                  <a:gd name="T13" fmla="*/ 123 h 290"/>
                  <a:gd name="T14" fmla="*/ 124 w 244"/>
                  <a:gd name="T15" fmla="*/ 168 h 290"/>
                  <a:gd name="T16" fmla="*/ 131 w 244"/>
                  <a:gd name="T17" fmla="*/ 188 h 290"/>
                  <a:gd name="T18" fmla="*/ 139 w 244"/>
                  <a:gd name="T19" fmla="*/ 207 h 290"/>
                  <a:gd name="T20" fmla="*/ 148 w 244"/>
                  <a:gd name="T21" fmla="*/ 225 h 290"/>
                  <a:gd name="T22" fmla="*/ 161 w 244"/>
                  <a:gd name="T23" fmla="*/ 240 h 290"/>
                  <a:gd name="T24" fmla="*/ 174 w 244"/>
                  <a:gd name="T25" fmla="*/ 252 h 290"/>
                  <a:gd name="T26" fmla="*/ 192 w 244"/>
                  <a:gd name="T27" fmla="*/ 262 h 290"/>
                  <a:gd name="T28" fmla="*/ 214 w 244"/>
                  <a:gd name="T29" fmla="*/ 269 h 290"/>
                  <a:gd name="T30" fmla="*/ 244 w 244"/>
                  <a:gd name="T31" fmla="*/ 274 h 290"/>
                  <a:gd name="T32" fmla="*/ 242 w 244"/>
                  <a:gd name="T33" fmla="*/ 290 h 290"/>
                  <a:gd name="T34" fmla="*/ 211 w 244"/>
                  <a:gd name="T35" fmla="*/ 285 h 290"/>
                  <a:gd name="T36" fmla="*/ 186 w 244"/>
                  <a:gd name="T37" fmla="*/ 277 h 290"/>
                  <a:gd name="T38" fmla="*/ 165 w 244"/>
                  <a:gd name="T39" fmla="*/ 265 h 290"/>
                  <a:gd name="T40" fmla="*/ 149 w 244"/>
                  <a:gd name="T41" fmla="*/ 250 h 290"/>
                  <a:gd name="T42" fmla="*/ 135 w 244"/>
                  <a:gd name="T43" fmla="*/ 234 h 290"/>
                  <a:gd name="T44" fmla="*/ 125 w 244"/>
                  <a:gd name="T45" fmla="*/ 215 h 290"/>
                  <a:gd name="T46" fmla="*/ 115 w 244"/>
                  <a:gd name="T47" fmla="*/ 194 h 290"/>
                  <a:gd name="T48" fmla="*/ 108 w 244"/>
                  <a:gd name="T49" fmla="*/ 173 h 290"/>
                  <a:gd name="T50" fmla="*/ 94 w 244"/>
                  <a:gd name="T51" fmla="*/ 128 h 290"/>
                  <a:gd name="T52" fmla="*/ 85 w 244"/>
                  <a:gd name="T53" fmla="*/ 106 h 290"/>
                  <a:gd name="T54" fmla="*/ 75 w 244"/>
                  <a:gd name="T55" fmla="*/ 85 h 290"/>
                  <a:gd name="T56" fmla="*/ 62 w 244"/>
                  <a:gd name="T57" fmla="*/ 66 h 290"/>
                  <a:gd name="T58" fmla="*/ 46 w 244"/>
                  <a:gd name="T59" fmla="*/ 47 h 290"/>
                  <a:gd name="T60" fmla="*/ 27 w 244"/>
                  <a:gd name="T61" fmla="*/ 29 h 290"/>
                  <a:gd name="T62" fmla="*/ 0 w 244"/>
                  <a:gd name="T63" fmla="*/ 13 h 290"/>
                  <a:gd name="T64" fmla="*/ 9 w 244"/>
                  <a:gd name="T65" fmla="*/ 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44" h="290">
                    <a:moveTo>
                      <a:pt x="9" y="0"/>
                    </a:moveTo>
                    <a:lnTo>
                      <a:pt x="36" y="16"/>
                    </a:lnTo>
                    <a:lnTo>
                      <a:pt x="57" y="35"/>
                    </a:lnTo>
                    <a:lnTo>
                      <a:pt x="75" y="57"/>
                    </a:lnTo>
                    <a:lnTo>
                      <a:pt x="89" y="77"/>
                    </a:lnTo>
                    <a:lnTo>
                      <a:pt x="100" y="100"/>
                    </a:lnTo>
                    <a:lnTo>
                      <a:pt x="109" y="123"/>
                    </a:lnTo>
                    <a:lnTo>
                      <a:pt x="124" y="168"/>
                    </a:lnTo>
                    <a:lnTo>
                      <a:pt x="131" y="188"/>
                    </a:lnTo>
                    <a:lnTo>
                      <a:pt x="139" y="207"/>
                    </a:lnTo>
                    <a:lnTo>
                      <a:pt x="148" y="225"/>
                    </a:lnTo>
                    <a:lnTo>
                      <a:pt x="161" y="240"/>
                    </a:lnTo>
                    <a:lnTo>
                      <a:pt x="174" y="252"/>
                    </a:lnTo>
                    <a:lnTo>
                      <a:pt x="192" y="262"/>
                    </a:lnTo>
                    <a:lnTo>
                      <a:pt x="214" y="269"/>
                    </a:lnTo>
                    <a:lnTo>
                      <a:pt x="244" y="274"/>
                    </a:lnTo>
                    <a:lnTo>
                      <a:pt x="242" y="290"/>
                    </a:lnTo>
                    <a:lnTo>
                      <a:pt x="211" y="285"/>
                    </a:lnTo>
                    <a:lnTo>
                      <a:pt x="186" y="277"/>
                    </a:lnTo>
                    <a:lnTo>
                      <a:pt x="165" y="265"/>
                    </a:lnTo>
                    <a:lnTo>
                      <a:pt x="149" y="250"/>
                    </a:lnTo>
                    <a:lnTo>
                      <a:pt x="135" y="234"/>
                    </a:lnTo>
                    <a:lnTo>
                      <a:pt x="125" y="215"/>
                    </a:lnTo>
                    <a:lnTo>
                      <a:pt x="115" y="194"/>
                    </a:lnTo>
                    <a:lnTo>
                      <a:pt x="108" y="173"/>
                    </a:lnTo>
                    <a:lnTo>
                      <a:pt x="94" y="128"/>
                    </a:lnTo>
                    <a:lnTo>
                      <a:pt x="85" y="106"/>
                    </a:lnTo>
                    <a:lnTo>
                      <a:pt x="75" y="85"/>
                    </a:lnTo>
                    <a:lnTo>
                      <a:pt x="62" y="66"/>
                    </a:lnTo>
                    <a:lnTo>
                      <a:pt x="46" y="47"/>
                    </a:lnTo>
                    <a:lnTo>
                      <a:pt x="27" y="29"/>
                    </a:lnTo>
                    <a:lnTo>
                      <a:pt x="0" y="1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" name="Freeform 131"/>
              <p:cNvSpPr>
                <a:spLocks/>
              </p:cNvSpPr>
              <p:nvPr/>
            </p:nvSpPr>
            <p:spPr bwMode="auto">
              <a:xfrm>
                <a:off x="4371" y="2078"/>
                <a:ext cx="9" cy="13"/>
              </a:xfrm>
              <a:custGeom>
                <a:avLst/>
                <a:gdLst>
                  <a:gd name="T0" fmla="*/ 0 w 9"/>
                  <a:gd name="T1" fmla="*/ 13 h 13"/>
                  <a:gd name="T2" fmla="*/ 9 w 9"/>
                  <a:gd name="T3" fmla="*/ 0 h 13"/>
                  <a:gd name="T4" fmla="*/ 0 w 9"/>
                  <a:gd name="T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3">
                    <a:moveTo>
                      <a:pt x="0" y="13"/>
                    </a:moveTo>
                    <a:lnTo>
                      <a:pt x="9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" name="Freeform 132"/>
              <p:cNvSpPr>
                <a:spLocks/>
              </p:cNvSpPr>
              <p:nvPr/>
            </p:nvSpPr>
            <p:spPr bwMode="auto">
              <a:xfrm>
                <a:off x="4614" y="2337"/>
                <a:ext cx="356" cy="35"/>
              </a:xfrm>
              <a:custGeom>
                <a:avLst/>
                <a:gdLst>
                  <a:gd name="T0" fmla="*/ 0 w 356"/>
                  <a:gd name="T1" fmla="*/ 15 h 35"/>
                  <a:gd name="T2" fmla="*/ 35 w 356"/>
                  <a:gd name="T3" fmla="*/ 14 h 35"/>
                  <a:gd name="T4" fmla="*/ 79 w 356"/>
                  <a:gd name="T5" fmla="*/ 11 h 35"/>
                  <a:gd name="T6" fmla="*/ 182 w 356"/>
                  <a:gd name="T7" fmla="*/ 2 h 35"/>
                  <a:gd name="T8" fmla="*/ 234 w 356"/>
                  <a:gd name="T9" fmla="*/ 0 h 35"/>
                  <a:gd name="T10" fmla="*/ 281 w 356"/>
                  <a:gd name="T11" fmla="*/ 1 h 35"/>
                  <a:gd name="T12" fmla="*/ 303 w 356"/>
                  <a:gd name="T13" fmla="*/ 3 h 35"/>
                  <a:gd name="T14" fmla="*/ 324 w 356"/>
                  <a:gd name="T15" fmla="*/ 8 h 35"/>
                  <a:gd name="T16" fmla="*/ 342 w 356"/>
                  <a:gd name="T17" fmla="*/ 14 h 35"/>
                  <a:gd name="T18" fmla="*/ 356 w 356"/>
                  <a:gd name="T19" fmla="*/ 21 h 35"/>
                  <a:gd name="T20" fmla="*/ 348 w 356"/>
                  <a:gd name="T21" fmla="*/ 35 h 35"/>
                  <a:gd name="T22" fmla="*/ 336 w 356"/>
                  <a:gd name="T23" fmla="*/ 29 h 35"/>
                  <a:gd name="T24" fmla="*/ 319 w 356"/>
                  <a:gd name="T25" fmla="*/ 23 h 35"/>
                  <a:gd name="T26" fmla="*/ 301 w 356"/>
                  <a:gd name="T27" fmla="*/ 19 h 35"/>
                  <a:gd name="T28" fmla="*/ 280 w 356"/>
                  <a:gd name="T29" fmla="*/ 17 h 35"/>
                  <a:gd name="T30" fmla="*/ 234 w 356"/>
                  <a:gd name="T31" fmla="*/ 16 h 35"/>
                  <a:gd name="T32" fmla="*/ 183 w 356"/>
                  <a:gd name="T33" fmla="*/ 18 h 35"/>
                  <a:gd name="T34" fmla="*/ 80 w 356"/>
                  <a:gd name="T35" fmla="*/ 27 h 35"/>
                  <a:gd name="T36" fmla="*/ 35 w 356"/>
                  <a:gd name="T37" fmla="*/ 30 h 35"/>
                  <a:gd name="T38" fmla="*/ 0 w 356"/>
                  <a:gd name="T39" fmla="*/ 31 h 35"/>
                  <a:gd name="T40" fmla="*/ 0 w 356"/>
                  <a:gd name="T41" fmla="*/ 1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56" h="35">
                    <a:moveTo>
                      <a:pt x="0" y="15"/>
                    </a:moveTo>
                    <a:lnTo>
                      <a:pt x="35" y="14"/>
                    </a:lnTo>
                    <a:lnTo>
                      <a:pt x="79" y="11"/>
                    </a:lnTo>
                    <a:lnTo>
                      <a:pt x="182" y="2"/>
                    </a:lnTo>
                    <a:lnTo>
                      <a:pt x="234" y="0"/>
                    </a:lnTo>
                    <a:lnTo>
                      <a:pt x="281" y="1"/>
                    </a:lnTo>
                    <a:lnTo>
                      <a:pt x="303" y="3"/>
                    </a:lnTo>
                    <a:lnTo>
                      <a:pt x="324" y="8"/>
                    </a:lnTo>
                    <a:lnTo>
                      <a:pt x="342" y="14"/>
                    </a:lnTo>
                    <a:lnTo>
                      <a:pt x="356" y="21"/>
                    </a:lnTo>
                    <a:lnTo>
                      <a:pt x="348" y="35"/>
                    </a:lnTo>
                    <a:lnTo>
                      <a:pt x="336" y="29"/>
                    </a:lnTo>
                    <a:lnTo>
                      <a:pt x="319" y="23"/>
                    </a:lnTo>
                    <a:lnTo>
                      <a:pt x="301" y="19"/>
                    </a:lnTo>
                    <a:lnTo>
                      <a:pt x="280" y="17"/>
                    </a:lnTo>
                    <a:lnTo>
                      <a:pt x="234" y="16"/>
                    </a:lnTo>
                    <a:lnTo>
                      <a:pt x="183" y="18"/>
                    </a:lnTo>
                    <a:lnTo>
                      <a:pt x="80" y="27"/>
                    </a:lnTo>
                    <a:lnTo>
                      <a:pt x="35" y="30"/>
                    </a:lnTo>
                    <a:lnTo>
                      <a:pt x="0" y="31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" name="Freeform 133"/>
              <p:cNvSpPr>
                <a:spLocks/>
              </p:cNvSpPr>
              <p:nvPr/>
            </p:nvSpPr>
            <p:spPr bwMode="auto">
              <a:xfrm>
                <a:off x="4613" y="2352"/>
                <a:ext cx="2" cy="16"/>
              </a:xfrm>
              <a:custGeom>
                <a:avLst/>
                <a:gdLst>
                  <a:gd name="T0" fmla="*/ 0 w 2"/>
                  <a:gd name="T1" fmla="*/ 16 h 16"/>
                  <a:gd name="T2" fmla="*/ 1 w 2"/>
                  <a:gd name="T3" fmla="*/ 16 h 16"/>
                  <a:gd name="T4" fmla="*/ 1 w 2"/>
                  <a:gd name="T5" fmla="*/ 0 h 16"/>
                  <a:gd name="T6" fmla="*/ 2 w 2"/>
                  <a:gd name="T7" fmla="*/ 0 h 16"/>
                  <a:gd name="T8" fmla="*/ 0 w 2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6">
                    <a:moveTo>
                      <a:pt x="0" y="16"/>
                    </a:moveTo>
                    <a:lnTo>
                      <a:pt x="1" y="16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" name="Freeform 134"/>
              <p:cNvSpPr>
                <a:spLocks/>
              </p:cNvSpPr>
              <p:nvPr/>
            </p:nvSpPr>
            <p:spPr bwMode="auto">
              <a:xfrm>
                <a:off x="4960" y="2359"/>
                <a:ext cx="143" cy="345"/>
              </a:xfrm>
              <a:custGeom>
                <a:avLst/>
                <a:gdLst>
                  <a:gd name="T0" fmla="*/ 11 w 143"/>
                  <a:gd name="T1" fmla="*/ 0 h 345"/>
                  <a:gd name="T2" fmla="*/ 29 w 143"/>
                  <a:gd name="T3" fmla="*/ 14 h 345"/>
                  <a:gd name="T4" fmla="*/ 46 w 143"/>
                  <a:gd name="T5" fmla="*/ 31 h 345"/>
                  <a:gd name="T6" fmla="*/ 60 w 143"/>
                  <a:gd name="T7" fmla="*/ 50 h 345"/>
                  <a:gd name="T8" fmla="*/ 73 w 143"/>
                  <a:gd name="T9" fmla="*/ 69 h 345"/>
                  <a:gd name="T10" fmla="*/ 87 w 143"/>
                  <a:gd name="T11" fmla="*/ 88 h 345"/>
                  <a:gd name="T12" fmla="*/ 97 w 143"/>
                  <a:gd name="T13" fmla="*/ 109 h 345"/>
                  <a:gd name="T14" fmla="*/ 107 w 143"/>
                  <a:gd name="T15" fmla="*/ 131 h 345"/>
                  <a:gd name="T16" fmla="*/ 115 w 143"/>
                  <a:gd name="T17" fmla="*/ 154 h 345"/>
                  <a:gd name="T18" fmla="*/ 128 w 143"/>
                  <a:gd name="T19" fmla="*/ 202 h 345"/>
                  <a:gd name="T20" fmla="*/ 137 w 143"/>
                  <a:gd name="T21" fmla="*/ 249 h 345"/>
                  <a:gd name="T22" fmla="*/ 142 w 143"/>
                  <a:gd name="T23" fmla="*/ 297 h 345"/>
                  <a:gd name="T24" fmla="*/ 143 w 143"/>
                  <a:gd name="T25" fmla="*/ 344 h 345"/>
                  <a:gd name="T26" fmla="*/ 127 w 143"/>
                  <a:gd name="T27" fmla="*/ 345 h 345"/>
                  <a:gd name="T28" fmla="*/ 126 w 143"/>
                  <a:gd name="T29" fmla="*/ 298 h 345"/>
                  <a:gd name="T30" fmla="*/ 121 w 143"/>
                  <a:gd name="T31" fmla="*/ 251 h 345"/>
                  <a:gd name="T32" fmla="*/ 112 w 143"/>
                  <a:gd name="T33" fmla="*/ 205 h 345"/>
                  <a:gd name="T34" fmla="*/ 100 w 143"/>
                  <a:gd name="T35" fmla="*/ 159 h 345"/>
                  <a:gd name="T36" fmla="*/ 92 w 143"/>
                  <a:gd name="T37" fmla="*/ 137 h 345"/>
                  <a:gd name="T38" fmla="*/ 83 w 143"/>
                  <a:gd name="T39" fmla="*/ 117 h 345"/>
                  <a:gd name="T40" fmla="*/ 72 w 143"/>
                  <a:gd name="T41" fmla="*/ 96 h 345"/>
                  <a:gd name="T42" fmla="*/ 60 w 143"/>
                  <a:gd name="T43" fmla="*/ 78 h 345"/>
                  <a:gd name="T44" fmla="*/ 47 w 143"/>
                  <a:gd name="T45" fmla="*/ 59 h 345"/>
                  <a:gd name="T46" fmla="*/ 34 w 143"/>
                  <a:gd name="T47" fmla="*/ 42 h 345"/>
                  <a:gd name="T48" fmla="*/ 19 w 143"/>
                  <a:gd name="T49" fmla="*/ 26 h 345"/>
                  <a:gd name="T50" fmla="*/ 0 w 143"/>
                  <a:gd name="T51" fmla="*/ 12 h 345"/>
                  <a:gd name="T52" fmla="*/ 11 w 143"/>
                  <a:gd name="T53" fmla="*/ 0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3" h="345">
                    <a:moveTo>
                      <a:pt x="11" y="0"/>
                    </a:moveTo>
                    <a:lnTo>
                      <a:pt x="29" y="14"/>
                    </a:lnTo>
                    <a:lnTo>
                      <a:pt x="46" y="31"/>
                    </a:lnTo>
                    <a:lnTo>
                      <a:pt x="60" y="50"/>
                    </a:lnTo>
                    <a:lnTo>
                      <a:pt x="73" y="69"/>
                    </a:lnTo>
                    <a:lnTo>
                      <a:pt x="87" y="88"/>
                    </a:lnTo>
                    <a:lnTo>
                      <a:pt x="97" y="109"/>
                    </a:lnTo>
                    <a:lnTo>
                      <a:pt x="107" y="131"/>
                    </a:lnTo>
                    <a:lnTo>
                      <a:pt x="115" y="154"/>
                    </a:lnTo>
                    <a:lnTo>
                      <a:pt x="128" y="202"/>
                    </a:lnTo>
                    <a:lnTo>
                      <a:pt x="137" y="249"/>
                    </a:lnTo>
                    <a:lnTo>
                      <a:pt x="142" y="297"/>
                    </a:lnTo>
                    <a:lnTo>
                      <a:pt x="143" y="344"/>
                    </a:lnTo>
                    <a:lnTo>
                      <a:pt x="127" y="345"/>
                    </a:lnTo>
                    <a:lnTo>
                      <a:pt x="126" y="298"/>
                    </a:lnTo>
                    <a:lnTo>
                      <a:pt x="121" y="251"/>
                    </a:lnTo>
                    <a:lnTo>
                      <a:pt x="112" y="205"/>
                    </a:lnTo>
                    <a:lnTo>
                      <a:pt x="100" y="159"/>
                    </a:lnTo>
                    <a:lnTo>
                      <a:pt x="92" y="137"/>
                    </a:lnTo>
                    <a:lnTo>
                      <a:pt x="83" y="117"/>
                    </a:lnTo>
                    <a:lnTo>
                      <a:pt x="72" y="96"/>
                    </a:lnTo>
                    <a:lnTo>
                      <a:pt x="60" y="78"/>
                    </a:lnTo>
                    <a:lnTo>
                      <a:pt x="47" y="59"/>
                    </a:lnTo>
                    <a:lnTo>
                      <a:pt x="34" y="42"/>
                    </a:lnTo>
                    <a:lnTo>
                      <a:pt x="19" y="26"/>
                    </a:lnTo>
                    <a:lnTo>
                      <a:pt x="0" y="12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" name="Freeform 135"/>
              <p:cNvSpPr>
                <a:spLocks/>
              </p:cNvSpPr>
              <p:nvPr/>
            </p:nvSpPr>
            <p:spPr bwMode="auto">
              <a:xfrm>
                <a:off x="4960" y="2358"/>
                <a:ext cx="11" cy="14"/>
              </a:xfrm>
              <a:custGeom>
                <a:avLst/>
                <a:gdLst>
                  <a:gd name="T0" fmla="*/ 10 w 11"/>
                  <a:gd name="T1" fmla="*/ 0 h 14"/>
                  <a:gd name="T2" fmla="*/ 11 w 11"/>
                  <a:gd name="T3" fmla="*/ 1 h 14"/>
                  <a:gd name="T4" fmla="*/ 0 w 11"/>
                  <a:gd name="T5" fmla="*/ 13 h 14"/>
                  <a:gd name="T6" fmla="*/ 2 w 11"/>
                  <a:gd name="T7" fmla="*/ 14 h 14"/>
                  <a:gd name="T8" fmla="*/ 10 w 11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4">
                    <a:moveTo>
                      <a:pt x="10" y="0"/>
                    </a:moveTo>
                    <a:lnTo>
                      <a:pt x="11" y="1"/>
                    </a:lnTo>
                    <a:lnTo>
                      <a:pt x="0" y="13"/>
                    </a:lnTo>
                    <a:lnTo>
                      <a:pt x="2" y="14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" name="Freeform 136"/>
              <p:cNvSpPr>
                <a:spLocks/>
              </p:cNvSpPr>
              <p:nvPr/>
            </p:nvSpPr>
            <p:spPr bwMode="auto">
              <a:xfrm>
                <a:off x="4835" y="2702"/>
                <a:ext cx="268" cy="143"/>
              </a:xfrm>
              <a:custGeom>
                <a:avLst/>
                <a:gdLst>
                  <a:gd name="T0" fmla="*/ 268 w 268"/>
                  <a:gd name="T1" fmla="*/ 2 h 143"/>
                  <a:gd name="T2" fmla="*/ 265 w 268"/>
                  <a:gd name="T3" fmla="*/ 14 h 143"/>
                  <a:gd name="T4" fmla="*/ 257 w 268"/>
                  <a:gd name="T5" fmla="*/ 28 h 143"/>
                  <a:gd name="T6" fmla="*/ 246 w 268"/>
                  <a:gd name="T7" fmla="*/ 40 h 143"/>
                  <a:gd name="T8" fmla="*/ 233 w 268"/>
                  <a:gd name="T9" fmla="*/ 52 h 143"/>
                  <a:gd name="T10" fmla="*/ 216 w 268"/>
                  <a:gd name="T11" fmla="*/ 64 h 143"/>
                  <a:gd name="T12" fmla="*/ 196 w 268"/>
                  <a:gd name="T13" fmla="*/ 75 h 143"/>
                  <a:gd name="T14" fmla="*/ 155 w 268"/>
                  <a:gd name="T15" fmla="*/ 96 h 143"/>
                  <a:gd name="T16" fmla="*/ 133 w 268"/>
                  <a:gd name="T17" fmla="*/ 105 h 143"/>
                  <a:gd name="T18" fmla="*/ 111 w 268"/>
                  <a:gd name="T19" fmla="*/ 115 h 143"/>
                  <a:gd name="T20" fmla="*/ 67 w 268"/>
                  <a:gd name="T21" fmla="*/ 130 h 143"/>
                  <a:gd name="T22" fmla="*/ 31 w 268"/>
                  <a:gd name="T23" fmla="*/ 140 h 143"/>
                  <a:gd name="T24" fmla="*/ 3 w 268"/>
                  <a:gd name="T25" fmla="*/ 143 h 143"/>
                  <a:gd name="T26" fmla="*/ 0 w 268"/>
                  <a:gd name="T27" fmla="*/ 128 h 143"/>
                  <a:gd name="T28" fmla="*/ 27 w 268"/>
                  <a:gd name="T29" fmla="*/ 125 h 143"/>
                  <a:gd name="T30" fmla="*/ 62 w 268"/>
                  <a:gd name="T31" fmla="*/ 115 h 143"/>
                  <a:gd name="T32" fmla="*/ 105 w 268"/>
                  <a:gd name="T33" fmla="*/ 100 h 143"/>
                  <a:gd name="T34" fmla="*/ 126 w 268"/>
                  <a:gd name="T35" fmla="*/ 91 h 143"/>
                  <a:gd name="T36" fmla="*/ 147 w 268"/>
                  <a:gd name="T37" fmla="*/ 82 h 143"/>
                  <a:gd name="T38" fmla="*/ 188 w 268"/>
                  <a:gd name="T39" fmla="*/ 61 h 143"/>
                  <a:gd name="T40" fmla="*/ 207 w 268"/>
                  <a:gd name="T41" fmla="*/ 51 h 143"/>
                  <a:gd name="T42" fmla="*/ 222 w 268"/>
                  <a:gd name="T43" fmla="*/ 40 h 143"/>
                  <a:gd name="T44" fmla="*/ 235 w 268"/>
                  <a:gd name="T45" fmla="*/ 28 h 143"/>
                  <a:gd name="T46" fmla="*/ 244 w 268"/>
                  <a:gd name="T47" fmla="*/ 18 h 143"/>
                  <a:gd name="T48" fmla="*/ 250 w 268"/>
                  <a:gd name="T49" fmla="*/ 8 h 143"/>
                  <a:gd name="T50" fmla="*/ 252 w 268"/>
                  <a:gd name="T51" fmla="*/ 0 h 143"/>
                  <a:gd name="T52" fmla="*/ 268 w 268"/>
                  <a:gd name="T53" fmla="*/ 2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68" h="143">
                    <a:moveTo>
                      <a:pt x="268" y="2"/>
                    </a:moveTo>
                    <a:lnTo>
                      <a:pt x="265" y="14"/>
                    </a:lnTo>
                    <a:lnTo>
                      <a:pt x="257" y="28"/>
                    </a:lnTo>
                    <a:lnTo>
                      <a:pt x="246" y="40"/>
                    </a:lnTo>
                    <a:lnTo>
                      <a:pt x="233" y="52"/>
                    </a:lnTo>
                    <a:lnTo>
                      <a:pt x="216" y="64"/>
                    </a:lnTo>
                    <a:lnTo>
                      <a:pt x="196" y="75"/>
                    </a:lnTo>
                    <a:lnTo>
                      <a:pt x="155" y="96"/>
                    </a:lnTo>
                    <a:lnTo>
                      <a:pt x="133" y="105"/>
                    </a:lnTo>
                    <a:lnTo>
                      <a:pt x="111" y="115"/>
                    </a:lnTo>
                    <a:lnTo>
                      <a:pt x="67" y="130"/>
                    </a:lnTo>
                    <a:lnTo>
                      <a:pt x="31" y="140"/>
                    </a:lnTo>
                    <a:lnTo>
                      <a:pt x="3" y="143"/>
                    </a:lnTo>
                    <a:lnTo>
                      <a:pt x="0" y="128"/>
                    </a:lnTo>
                    <a:lnTo>
                      <a:pt x="27" y="125"/>
                    </a:lnTo>
                    <a:lnTo>
                      <a:pt x="62" y="115"/>
                    </a:lnTo>
                    <a:lnTo>
                      <a:pt x="105" y="100"/>
                    </a:lnTo>
                    <a:lnTo>
                      <a:pt x="126" y="91"/>
                    </a:lnTo>
                    <a:lnTo>
                      <a:pt x="147" y="82"/>
                    </a:lnTo>
                    <a:lnTo>
                      <a:pt x="188" y="61"/>
                    </a:lnTo>
                    <a:lnTo>
                      <a:pt x="207" y="51"/>
                    </a:lnTo>
                    <a:lnTo>
                      <a:pt x="222" y="40"/>
                    </a:lnTo>
                    <a:lnTo>
                      <a:pt x="235" y="28"/>
                    </a:lnTo>
                    <a:lnTo>
                      <a:pt x="244" y="18"/>
                    </a:lnTo>
                    <a:lnTo>
                      <a:pt x="250" y="8"/>
                    </a:lnTo>
                    <a:lnTo>
                      <a:pt x="252" y="0"/>
                    </a:lnTo>
                    <a:lnTo>
                      <a:pt x="268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" name="Freeform 137"/>
              <p:cNvSpPr>
                <a:spLocks/>
              </p:cNvSpPr>
              <p:nvPr/>
            </p:nvSpPr>
            <p:spPr bwMode="auto">
              <a:xfrm>
                <a:off x="5087" y="2702"/>
                <a:ext cx="16" cy="2"/>
              </a:xfrm>
              <a:custGeom>
                <a:avLst/>
                <a:gdLst>
                  <a:gd name="T0" fmla="*/ 16 w 16"/>
                  <a:gd name="T1" fmla="*/ 1 h 2"/>
                  <a:gd name="T2" fmla="*/ 16 w 16"/>
                  <a:gd name="T3" fmla="*/ 2 h 2"/>
                  <a:gd name="T4" fmla="*/ 0 w 16"/>
                  <a:gd name="T5" fmla="*/ 0 h 2"/>
                  <a:gd name="T6" fmla="*/ 0 w 16"/>
                  <a:gd name="T7" fmla="*/ 2 h 2"/>
                  <a:gd name="T8" fmla="*/ 16 w 16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">
                    <a:moveTo>
                      <a:pt x="16" y="1"/>
                    </a:moveTo>
                    <a:lnTo>
                      <a:pt x="16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" name="Freeform 138"/>
              <p:cNvSpPr>
                <a:spLocks/>
              </p:cNvSpPr>
              <p:nvPr/>
            </p:nvSpPr>
            <p:spPr bwMode="auto">
              <a:xfrm>
                <a:off x="4682" y="2797"/>
                <a:ext cx="156" cy="48"/>
              </a:xfrm>
              <a:custGeom>
                <a:avLst/>
                <a:gdLst>
                  <a:gd name="T0" fmla="*/ 154 w 156"/>
                  <a:gd name="T1" fmla="*/ 48 h 48"/>
                  <a:gd name="T2" fmla="*/ 133 w 156"/>
                  <a:gd name="T3" fmla="*/ 47 h 48"/>
                  <a:gd name="T4" fmla="*/ 112 w 156"/>
                  <a:gd name="T5" fmla="*/ 43 h 48"/>
                  <a:gd name="T6" fmla="*/ 75 w 156"/>
                  <a:gd name="T7" fmla="*/ 32 h 48"/>
                  <a:gd name="T8" fmla="*/ 38 w 156"/>
                  <a:gd name="T9" fmla="*/ 20 h 48"/>
                  <a:gd name="T10" fmla="*/ 19 w 156"/>
                  <a:gd name="T11" fmla="*/ 16 h 48"/>
                  <a:gd name="T12" fmla="*/ 0 w 156"/>
                  <a:gd name="T13" fmla="*/ 15 h 48"/>
                  <a:gd name="T14" fmla="*/ 2 w 156"/>
                  <a:gd name="T15" fmla="*/ 0 h 48"/>
                  <a:gd name="T16" fmla="*/ 21 w 156"/>
                  <a:gd name="T17" fmla="*/ 1 h 48"/>
                  <a:gd name="T18" fmla="*/ 43 w 156"/>
                  <a:gd name="T19" fmla="*/ 5 h 48"/>
                  <a:gd name="T20" fmla="*/ 80 w 156"/>
                  <a:gd name="T21" fmla="*/ 17 h 48"/>
                  <a:gd name="T22" fmla="*/ 117 w 156"/>
                  <a:gd name="T23" fmla="*/ 28 h 48"/>
                  <a:gd name="T24" fmla="*/ 137 w 156"/>
                  <a:gd name="T25" fmla="*/ 32 h 48"/>
                  <a:gd name="T26" fmla="*/ 156 w 156"/>
                  <a:gd name="T27" fmla="*/ 33 h 48"/>
                  <a:gd name="T28" fmla="*/ 154 w 156"/>
                  <a:gd name="T29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6" h="48">
                    <a:moveTo>
                      <a:pt x="154" y="48"/>
                    </a:moveTo>
                    <a:lnTo>
                      <a:pt x="133" y="47"/>
                    </a:lnTo>
                    <a:lnTo>
                      <a:pt x="112" y="43"/>
                    </a:lnTo>
                    <a:lnTo>
                      <a:pt x="75" y="32"/>
                    </a:lnTo>
                    <a:lnTo>
                      <a:pt x="38" y="20"/>
                    </a:lnTo>
                    <a:lnTo>
                      <a:pt x="19" y="16"/>
                    </a:lnTo>
                    <a:lnTo>
                      <a:pt x="0" y="15"/>
                    </a:lnTo>
                    <a:lnTo>
                      <a:pt x="2" y="0"/>
                    </a:lnTo>
                    <a:lnTo>
                      <a:pt x="21" y="1"/>
                    </a:lnTo>
                    <a:lnTo>
                      <a:pt x="43" y="5"/>
                    </a:lnTo>
                    <a:lnTo>
                      <a:pt x="80" y="17"/>
                    </a:lnTo>
                    <a:lnTo>
                      <a:pt x="117" y="28"/>
                    </a:lnTo>
                    <a:lnTo>
                      <a:pt x="137" y="32"/>
                    </a:lnTo>
                    <a:lnTo>
                      <a:pt x="156" y="33"/>
                    </a:lnTo>
                    <a:lnTo>
                      <a:pt x="154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" name="Freeform 139"/>
              <p:cNvSpPr>
                <a:spLocks/>
              </p:cNvSpPr>
              <p:nvPr/>
            </p:nvSpPr>
            <p:spPr bwMode="auto">
              <a:xfrm>
                <a:off x="4835" y="2830"/>
                <a:ext cx="3" cy="15"/>
              </a:xfrm>
              <a:custGeom>
                <a:avLst/>
                <a:gdLst>
                  <a:gd name="T0" fmla="*/ 3 w 3"/>
                  <a:gd name="T1" fmla="*/ 15 h 15"/>
                  <a:gd name="T2" fmla="*/ 2 w 3"/>
                  <a:gd name="T3" fmla="*/ 15 h 15"/>
                  <a:gd name="T4" fmla="*/ 1 w 3"/>
                  <a:gd name="T5" fmla="*/ 15 h 15"/>
                  <a:gd name="T6" fmla="*/ 3 w 3"/>
                  <a:gd name="T7" fmla="*/ 0 h 15"/>
                  <a:gd name="T8" fmla="*/ 0 w 3"/>
                  <a:gd name="T9" fmla="*/ 0 h 15"/>
                  <a:gd name="T10" fmla="*/ 3 w 3"/>
                  <a:gd name="T11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5">
                    <a:moveTo>
                      <a:pt x="3" y="15"/>
                    </a:moveTo>
                    <a:lnTo>
                      <a:pt x="2" y="15"/>
                    </a:lnTo>
                    <a:lnTo>
                      <a:pt x="1" y="15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" name="Freeform 140"/>
              <p:cNvSpPr>
                <a:spLocks/>
              </p:cNvSpPr>
              <p:nvPr/>
            </p:nvSpPr>
            <p:spPr bwMode="auto">
              <a:xfrm>
                <a:off x="4682" y="2797"/>
                <a:ext cx="2" cy="15"/>
              </a:xfrm>
              <a:custGeom>
                <a:avLst/>
                <a:gdLst>
                  <a:gd name="T0" fmla="*/ 2 w 2"/>
                  <a:gd name="T1" fmla="*/ 0 h 15"/>
                  <a:gd name="T2" fmla="*/ 1 w 2"/>
                  <a:gd name="T3" fmla="*/ 0 h 15"/>
                  <a:gd name="T4" fmla="*/ 1 w 2"/>
                  <a:gd name="T5" fmla="*/ 15 h 15"/>
                  <a:gd name="T6" fmla="*/ 0 w 2"/>
                  <a:gd name="T7" fmla="*/ 15 h 15"/>
                  <a:gd name="T8" fmla="*/ 2 w 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5">
                    <a:moveTo>
                      <a:pt x="2" y="0"/>
                    </a:moveTo>
                    <a:lnTo>
                      <a:pt x="1" y="0"/>
                    </a:lnTo>
                    <a:lnTo>
                      <a:pt x="1" y="15"/>
                    </a:lnTo>
                    <a:lnTo>
                      <a:pt x="0" y="1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" name="Freeform 141"/>
              <p:cNvSpPr>
                <a:spLocks/>
              </p:cNvSpPr>
              <p:nvPr/>
            </p:nvSpPr>
            <p:spPr bwMode="auto">
              <a:xfrm>
                <a:off x="4667" y="2414"/>
                <a:ext cx="226" cy="108"/>
              </a:xfrm>
              <a:custGeom>
                <a:avLst/>
                <a:gdLst>
                  <a:gd name="T0" fmla="*/ 39 w 226"/>
                  <a:gd name="T1" fmla="*/ 0 h 108"/>
                  <a:gd name="T2" fmla="*/ 29 w 226"/>
                  <a:gd name="T3" fmla="*/ 3 h 108"/>
                  <a:gd name="T4" fmla="*/ 21 w 226"/>
                  <a:gd name="T5" fmla="*/ 8 h 108"/>
                  <a:gd name="T6" fmla="*/ 14 w 226"/>
                  <a:gd name="T7" fmla="*/ 15 h 108"/>
                  <a:gd name="T8" fmla="*/ 9 w 226"/>
                  <a:gd name="T9" fmla="*/ 24 h 108"/>
                  <a:gd name="T10" fmla="*/ 4 w 226"/>
                  <a:gd name="T11" fmla="*/ 33 h 108"/>
                  <a:gd name="T12" fmla="*/ 2 w 226"/>
                  <a:gd name="T13" fmla="*/ 44 h 108"/>
                  <a:gd name="T14" fmla="*/ 1 w 226"/>
                  <a:gd name="T15" fmla="*/ 49 h 108"/>
                  <a:gd name="T16" fmla="*/ 0 w 226"/>
                  <a:gd name="T17" fmla="*/ 60 h 108"/>
                  <a:gd name="T18" fmla="*/ 2 w 226"/>
                  <a:gd name="T19" fmla="*/ 72 h 108"/>
                  <a:gd name="T20" fmla="*/ 8 w 226"/>
                  <a:gd name="T21" fmla="*/ 82 h 108"/>
                  <a:gd name="T22" fmla="*/ 17 w 226"/>
                  <a:gd name="T23" fmla="*/ 89 h 108"/>
                  <a:gd name="T24" fmla="*/ 29 w 226"/>
                  <a:gd name="T25" fmla="*/ 94 h 108"/>
                  <a:gd name="T26" fmla="*/ 43 w 226"/>
                  <a:gd name="T27" fmla="*/ 97 h 108"/>
                  <a:gd name="T28" fmla="*/ 71 w 226"/>
                  <a:gd name="T29" fmla="*/ 100 h 108"/>
                  <a:gd name="T30" fmla="*/ 90 w 226"/>
                  <a:gd name="T31" fmla="*/ 100 h 108"/>
                  <a:gd name="T32" fmla="*/ 101 w 226"/>
                  <a:gd name="T33" fmla="*/ 96 h 108"/>
                  <a:gd name="T34" fmla="*/ 113 w 226"/>
                  <a:gd name="T35" fmla="*/ 92 h 108"/>
                  <a:gd name="T36" fmla="*/ 126 w 226"/>
                  <a:gd name="T37" fmla="*/ 93 h 108"/>
                  <a:gd name="T38" fmla="*/ 140 w 226"/>
                  <a:gd name="T39" fmla="*/ 97 h 108"/>
                  <a:gd name="T40" fmla="*/ 155 w 226"/>
                  <a:gd name="T41" fmla="*/ 103 h 108"/>
                  <a:gd name="T42" fmla="*/ 170 w 226"/>
                  <a:gd name="T43" fmla="*/ 107 h 108"/>
                  <a:gd name="T44" fmla="*/ 187 w 226"/>
                  <a:gd name="T45" fmla="*/ 107 h 108"/>
                  <a:gd name="T46" fmla="*/ 200 w 226"/>
                  <a:gd name="T47" fmla="*/ 104 h 108"/>
                  <a:gd name="T48" fmla="*/ 208 w 226"/>
                  <a:gd name="T49" fmla="*/ 100 h 108"/>
                  <a:gd name="T50" fmla="*/ 217 w 226"/>
                  <a:gd name="T51" fmla="*/ 91 h 108"/>
                  <a:gd name="T52" fmla="*/ 222 w 226"/>
                  <a:gd name="T53" fmla="*/ 85 h 108"/>
                  <a:gd name="T54" fmla="*/ 225 w 226"/>
                  <a:gd name="T55" fmla="*/ 77 h 108"/>
                  <a:gd name="T56" fmla="*/ 226 w 226"/>
                  <a:gd name="T57" fmla="*/ 68 h 108"/>
                  <a:gd name="T58" fmla="*/ 225 w 226"/>
                  <a:gd name="T59" fmla="*/ 60 h 108"/>
                  <a:gd name="T60" fmla="*/ 220 w 226"/>
                  <a:gd name="T61" fmla="*/ 46 h 108"/>
                  <a:gd name="T62" fmla="*/ 216 w 226"/>
                  <a:gd name="T63" fmla="*/ 41 h 108"/>
                  <a:gd name="T64" fmla="*/ 204 w 226"/>
                  <a:gd name="T65" fmla="*/ 32 h 108"/>
                  <a:gd name="T66" fmla="*/ 189 w 226"/>
                  <a:gd name="T67" fmla="*/ 25 h 108"/>
                  <a:gd name="T68" fmla="*/ 173 w 226"/>
                  <a:gd name="T69" fmla="*/ 21 h 108"/>
                  <a:gd name="T70" fmla="*/ 154 w 226"/>
                  <a:gd name="T71" fmla="*/ 18 h 108"/>
                  <a:gd name="T72" fmla="*/ 117 w 226"/>
                  <a:gd name="T73" fmla="*/ 16 h 108"/>
                  <a:gd name="T74" fmla="*/ 98 w 226"/>
                  <a:gd name="T75" fmla="*/ 13 h 108"/>
                  <a:gd name="T76" fmla="*/ 81 w 226"/>
                  <a:gd name="T77" fmla="*/ 8 h 108"/>
                  <a:gd name="T78" fmla="*/ 64 w 226"/>
                  <a:gd name="T79" fmla="*/ 2 h 108"/>
                  <a:gd name="T80" fmla="*/ 45 w 226"/>
                  <a:gd name="T81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26" h="108">
                    <a:moveTo>
                      <a:pt x="45" y="0"/>
                    </a:moveTo>
                    <a:lnTo>
                      <a:pt x="39" y="0"/>
                    </a:lnTo>
                    <a:lnTo>
                      <a:pt x="34" y="2"/>
                    </a:lnTo>
                    <a:lnTo>
                      <a:pt x="29" y="3"/>
                    </a:lnTo>
                    <a:lnTo>
                      <a:pt x="25" y="5"/>
                    </a:lnTo>
                    <a:lnTo>
                      <a:pt x="21" y="8"/>
                    </a:lnTo>
                    <a:lnTo>
                      <a:pt x="17" y="11"/>
                    </a:lnTo>
                    <a:lnTo>
                      <a:pt x="14" y="15"/>
                    </a:lnTo>
                    <a:lnTo>
                      <a:pt x="11" y="19"/>
                    </a:lnTo>
                    <a:lnTo>
                      <a:pt x="9" y="24"/>
                    </a:lnTo>
                    <a:lnTo>
                      <a:pt x="6" y="28"/>
                    </a:lnTo>
                    <a:lnTo>
                      <a:pt x="4" y="33"/>
                    </a:lnTo>
                    <a:lnTo>
                      <a:pt x="3" y="39"/>
                    </a:lnTo>
                    <a:lnTo>
                      <a:pt x="2" y="44"/>
                    </a:lnTo>
                    <a:lnTo>
                      <a:pt x="1" y="47"/>
                    </a:lnTo>
                    <a:lnTo>
                      <a:pt x="1" y="49"/>
                    </a:lnTo>
                    <a:lnTo>
                      <a:pt x="0" y="55"/>
                    </a:lnTo>
                    <a:lnTo>
                      <a:pt x="0" y="60"/>
                    </a:lnTo>
                    <a:lnTo>
                      <a:pt x="1" y="67"/>
                    </a:lnTo>
                    <a:lnTo>
                      <a:pt x="2" y="72"/>
                    </a:lnTo>
                    <a:lnTo>
                      <a:pt x="5" y="77"/>
                    </a:lnTo>
                    <a:lnTo>
                      <a:pt x="8" y="82"/>
                    </a:lnTo>
                    <a:lnTo>
                      <a:pt x="12" y="85"/>
                    </a:lnTo>
                    <a:lnTo>
                      <a:pt x="17" y="89"/>
                    </a:lnTo>
                    <a:lnTo>
                      <a:pt x="23" y="91"/>
                    </a:lnTo>
                    <a:lnTo>
                      <a:pt x="29" y="94"/>
                    </a:lnTo>
                    <a:lnTo>
                      <a:pt x="35" y="95"/>
                    </a:lnTo>
                    <a:lnTo>
                      <a:pt x="43" y="97"/>
                    </a:lnTo>
                    <a:lnTo>
                      <a:pt x="57" y="99"/>
                    </a:lnTo>
                    <a:lnTo>
                      <a:pt x="71" y="100"/>
                    </a:lnTo>
                    <a:lnTo>
                      <a:pt x="85" y="100"/>
                    </a:lnTo>
                    <a:lnTo>
                      <a:pt x="90" y="100"/>
                    </a:lnTo>
                    <a:lnTo>
                      <a:pt x="94" y="99"/>
                    </a:lnTo>
                    <a:lnTo>
                      <a:pt x="101" y="96"/>
                    </a:lnTo>
                    <a:lnTo>
                      <a:pt x="108" y="93"/>
                    </a:lnTo>
                    <a:lnTo>
                      <a:pt x="113" y="92"/>
                    </a:lnTo>
                    <a:lnTo>
                      <a:pt x="117" y="92"/>
                    </a:lnTo>
                    <a:lnTo>
                      <a:pt x="126" y="93"/>
                    </a:lnTo>
                    <a:lnTo>
                      <a:pt x="133" y="95"/>
                    </a:lnTo>
                    <a:lnTo>
                      <a:pt x="140" y="97"/>
                    </a:lnTo>
                    <a:lnTo>
                      <a:pt x="147" y="100"/>
                    </a:lnTo>
                    <a:lnTo>
                      <a:pt x="155" y="103"/>
                    </a:lnTo>
                    <a:lnTo>
                      <a:pt x="162" y="106"/>
                    </a:lnTo>
                    <a:lnTo>
                      <a:pt x="170" y="107"/>
                    </a:lnTo>
                    <a:lnTo>
                      <a:pt x="178" y="108"/>
                    </a:lnTo>
                    <a:lnTo>
                      <a:pt x="187" y="107"/>
                    </a:lnTo>
                    <a:lnTo>
                      <a:pt x="196" y="105"/>
                    </a:lnTo>
                    <a:lnTo>
                      <a:pt x="200" y="104"/>
                    </a:lnTo>
                    <a:lnTo>
                      <a:pt x="204" y="102"/>
                    </a:lnTo>
                    <a:lnTo>
                      <a:pt x="208" y="100"/>
                    </a:lnTo>
                    <a:lnTo>
                      <a:pt x="211" y="97"/>
                    </a:lnTo>
                    <a:lnTo>
                      <a:pt x="217" y="91"/>
                    </a:lnTo>
                    <a:lnTo>
                      <a:pt x="220" y="88"/>
                    </a:lnTo>
                    <a:lnTo>
                      <a:pt x="222" y="85"/>
                    </a:lnTo>
                    <a:lnTo>
                      <a:pt x="224" y="81"/>
                    </a:lnTo>
                    <a:lnTo>
                      <a:pt x="225" y="77"/>
                    </a:lnTo>
                    <a:lnTo>
                      <a:pt x="226" y="73"/>
                    </a:lnTo>
                    <a:lnTo>
                      <a:pt x="226" y="68"/>
                    </a:lnTo>
                    <a:lnTo>
                      <a:pt x="226" y="64"/>
                    </a:lnTo>
                    <a:lnTo>
                      <a:pt x="225" y="60"/>
                    </a:lnTo>
                    <a:lnTo>
                      <a:pt x="223" y="53"/>
                    </a:lnTo>
                    <a:lnTo>
                      <a:pt x="220" y="46"/>
                    </a:lnTo>
                    <a:lnTo>
                      <a:pt x="218" y="43"/>
                    </a:lnTo>
                    <a:lnTo>
                      <a:pt x="216" y="41"/>
                    </a:lnTo>
                    <a:lnTo>
                      <a:pt x="210" y="36"/>
                    </a:lnTo>
                    <a:lnTo>
                      <a:pt x="204" y="32"/>
                    </a:lnTo>
                    <a:lnTo>
                      <a:pt x="197" y="28"/>
                    </a:lnTo>
                    <a:lnTo>
                      <a:pt x="189" y="25"/>
                    </a:lnTo>
                    <a:lnTo>
                      <a:pt x="181" y="23"/>
                    </a:lnTo>
                    <a:lnTo>
                      <a:pt x="173" y="21"/>
                    </a:lnTo>
                    <a:lnTo>
                      <a:pt x="164" y="19"/>
                    </a:lnTo>
                    <a:lnTo>
                      <a:pt x="154" y="18"/>
                    </a:lnTo>
                    <a:lnTo>
                      <a:pt x="135" y="17"/>
                    </a:lnTo>
                    <a:lnTo>
                      <a:pt x="117" y="16"/>
                    </a:lnTo>
                    <a:lnTo>
                      <a:pt x="107" y="15"/>
                    </a:lnTo>
                    <a:lnTo>
                      <a:pt x="98" y="13"/>
                    </a:lnTo>
                    <a:lnTo>
                      <a:pt x="89" y="11"/>
                    </a:lnTo>
                    <a:lnTo>
                      <a:pt x="81" y="8"/>
                    </a:lnTo>
                    <a:lnTo>
                      <a:pt x="73" y="5"/>
                    </a:lnTo>
                    <a:lnTo>
                      <a:pt x="64" y="2"/>
                    </a:lnTo>
                    <a:lnTo>
                      <a:pt x="55" y="1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D01B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" name="Freeform 142"/>
              <p:cNvSpPr>
                <a:spLocks/>
              </p:cNvSpPr>
              <p:nvPr/>
            </p:nvSpPr>
            <p:spPr bwMode="auto">
              <a:xfrm>
                <a:off x="4659" y="2407"/>
                <a:ext cx="54" cy="67"/>
              </a:xfrm>
              <a:custGeom>
                <a:avLst/>
                <a:gdLst>
                  <a:gd name="T0" fmla="*/ 54 w 54"/>
                  <a:gd name="T1" fmla="*/ 15 h 67"/>
                  <a:gd name="T2" fmla="*/ 44 w 54"/>
                  <a:gd name="T3" fmla="*/ 16 h 67"/>
                  <a:gd name="T4" fmla="*/ 37 w 54"/>
                  <a:gd name="T5" fmla="*/ 19 h 67"/>
                  <a:gd name="T6" fmla="*/ 31 w 54"/>
                  <a:gd name="T7" fmla="*/ 24 h 67"/>
                  <a:gd name="T8" fmla="*/ 25 w 54"/>
                  <a:gd name="T9" fmla="*/ 31 h 67"/>
                  <a:gd name="T10" fmla="*/ 21 w 54"/>
                  <a:gd name="T11" fmla="*/ 38 h 67"/>
                  <a:gd name="T12" fmla="*/ 18 w 54"/>
                  <a:gd name="T13" fmla="*/ 48 h 67"/>
                  <a:gd name="T14" fmla="*/ 17 w 54"/>
                  <a:gd name="T15" fmla="*/ 57 h 67"/>
                  <a:gd name="T16" fmla="*/ 16 w 54"/>
                  <a:gd name="T17" fmla="*/ 67 h 67"/>
                  <a:gd name="T18" fmla="*/ 0 w 54"/>
                  <a:gd name="T19" fmla="*/ 66 h 67"/>
                  <a:gd name="T20" fmla="*/ 1 w 54"/>
                  <a:gd name="T21" fmla="*/ 55 h 67"/>
                  <a:gd name="T22" fmla="*/ 3 w 54"/>
                  <a:gd name="T23" fmla="*/ 43 h 67"/>
                  <a:gd name="T24" fmla="*/ 6 w 54"/>
                  <a:gd name="T25" fmla="*/ 32 h 67"/>
                  <a:gd name="T26" fmla="*/ 12 w 54"/>
                  <a:gd name="T27" fmla="*/ 22 h 67"/>
                  <a:gd name="T28" fmla="*/ 19 w 54"/>
                  <a:gd name="T29" fmla="*/ 13 h 67"/>
                  <a:gd name="T30" fmla="*/ 28 w 54"/>
                  <a:gd name="T31" fmla="*/ 6 h 67"/>
                  <a:gd name="T32" fmla="*/ 39 w 54"/>
                  <a:gd name="T33" fmla="*/ 1 h 67"/>
                  <a:gd name="T34" fmla="*/ 51 w 54"/>
                  <a:gd name="T35" fmla="*/ 0 h 67"/>
                  <a:gd name="T36" fmla="*/ 54 w 54"/>
                  <a:gd name="T37" fmla="*/ 15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4" h="67">
                    <a:moveTo>
                      <a:pt x="54" y="15"/>
                    </a:moveTo>
                    <a:lnTo>
                      <a:pt x="44" y="16"/>
                    </a:lnTo>
                    <a:lnTo>
                      <a:pt x="37" y="19"/>
                    </a:lnTo>
                    <a:lnTo>
                      <a:pt x="31" y="24"/>
                    </a:lnTo>
                    <a:lnTo>
                      <a:pt x="25" y="31"/>
                    </a:lnTo>
                    <a:lnTo>
                      <a:pt x="21" y="38"/>
                    </a:lnTo>
                    <a:lnTo>
                      <a:pt x="18" y="48"/>
                    </a:lnTo>
                    <a:lnTo>
                      <a:pt x="17" y="57"/>
                    </a:lnTo>
                    <a:lnTo>
                      <a:pt x="16" y="67"/>
                    </a:lnTo>
                    <a:lnTo>
                      <a:pt x="0" y="66"/>
                    </a:lnTo>
                    <a:lnTo>
                      <a:pt x="1" y="55"/>
                    </a:lnTo>
                    <a:lnTo>
                      <a:pt x="3" y="43"/>
                    </a:lnTo>
                    <a:lnTo>
                      <a:pt x="6" y="32"/>
                    </a:lnTo>
                    <a:lnTo>
                      <a:pt x="12" y="22"/>
                    </a:lnTo>
                    <a:lnTo>
                      <a:pt x="19" y="13"/>
                    </a:lnTo>
                    <a:lnTo>
                      <a:pt x="28" y="6"/>
                    </a:lnTo>
                    <a:lnTo>
                      <a:pt x="39" y="1"/>
                    </a:lnTo>
                    <a:lnTo>
                      <a:pt x="51" y="0"/>
                    </a:lnTo>
                    <a:lnTo>
                      <a:pt x="54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" name="Freeform 143"/>
              <p:cNvSpPr>
                <a:spLocks/>
              </p:cNvSpPr>
              <p:nvPr/>
            </p:nvSpPr>
            <p:spPr bwMode="auto">
              <a:xfrm>
                <a:off x="4659" y="2473"/>
                <a:ext cx="93" cy="49"/>
              </a:xfrm>
              <a:custGeom>
                <a:avLst/>
                <a:gdLst>
                  <a:gd name="T0" fmla="*/ 16 w 93"/>
                  <a:gd name="T1" fmla="*/ 0 h 49"/>
                  <a:gd name="T2" fmla="*/ 17 w 93"/>
                  <a:gd name="T3" fmla="*/ 11 h 49"/>
                  <a:gd name="T4" fmla="*/ 19 w 93"/>
                  <a:gd name="T5" fmla="*/ 14 h 49"/>
                  <a:gd name="T6" fmla="*/ 21 w 93"/>
                  <a:gd name="T7" fmla="*/ 16 h 49"/>
                  <a:gd name="T8" fmla="*/ 29 w 93"/>
                  <a:gd name="T9" fmla="*/ 22 h 49"/>
                  <a:gd name="T10" fmla="*/ 39 w 93"/>
                  <a:gd name="T11" fmla="*/ 28 h 49"/>
                  <a:gd name="T12" fmla="*/ 52 w 93"/>
                  <a:gd name="T13" fmla="*/ 30 h 49"/>
                  <a:gd name="T14" fmla="*/ 65 w 93"/>
                  <a:gd name="T15" fmla="*/ 32 h 49"/>
                  <a:gd name="T16" fmla="*/ 93 w 93"/>
                  <a:gd name="T17" fmla="*/ 33 h 49"/>
                  <a:gd name="T18" fmla="*/ 92 w 93"/>
                  <a:gd name="T19" fmla="*/ 49 h 49"/>
                  <a:gd name="T20" fmla="*/ 64 w 93"/>
                  <a:gd name="T21" fmla="*/ 48 h 49"/>
                  <a:gd name="T22" fmla="*/ 49 w 93"/>
                  <a:gd name="T23" fmla="*/ 46 h 49"/>
                  <a:gd name="T24" fmla="*/ 34 w 93"/>
                  <a:gd name="T25" fmla="*/ 43 h 49"/>
                  <a:gd name="T26" fmla="*/ 21 w 93"/>
                  <a:gd name="T27" fmla="*/ 36 h 49"/>
                  <a:gd name="T28" fmla="*/ 11 w 93"/>
                  <a:gd name="T29" fmla="*/ 28 h 49"/>
                  <a:gd name="T30" fmla="*/ 6 w 93"/>
                  <a:gd name="T31" fmla="*/ 23 h 49"/>
                  <a:gd name="T32" fmla="*/ 2 w 93"/>
                  <a:gd name="T33" fmla="*/ 16 h 49"/>
                  <a:gd name="T34" fmla="*/ 0 w 93"/>
                  <a:gd name="T35" fmla="*/ 2 h 49"/>
                  <a:gd name="T36" fmla="*/ 16 w 93"/>
                  <a:gd name="T3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3" h="49">
                    <a:moveTo>
                      <a:pt x="16" y="0"/>
                    </a:moveTo>
                    <a:lnTo>
                      <a:pt x="17" y="11"/>
                    </a:lnTo>
                    <a:lnTo>
                      <a:pt x="19" y="14"/>
                    </a:lnTo>
                    <a:lnTo>
                      <a:pt x="21" y="16"/>
                    </a:lnTo>
                    <a:lnTo>
                      <a:pt x="29" y="22"/>
                    </a:lnTo>
                    <a:lnTo>
                      <a:pt x="39" y="28"/>
                    </a:lnTo>
                    <a:lnTo>
                      <a:pt x="52" y="30"/>
                    </a:lnTo>
                    <a:lnTo>
                      <a:pt x="65" y="32"/>
                    </a:lnTo>
                    <a:lnTo>
                      <a:pt x="93" y="33"/>
                    </a:lnTo>
                    <a:lnTo>
                      <a:pt x="92" y="49"/>
                    </a:lnTo>
                    <a:lnTo>
                      <a:pt x="64" y="48"/>
                    </a:lnTo>
                    <a:lnTo>
                      <a:pt x="49" y="46"/>
                    </a:lnTo>
                    <a:lnTo>
                      <a:pt x="34" y="43"/>
                    </a:lnTo>
                    <a:lnTo>
                      <a:pt x="21" y="36"/>
                    </a:lnTo>
                    <a:lnTo>
                      <a:pt x="11" y="28"/>
                    </a:lnTo>
                    <a:lnTo>
                      <a:pt x="6" y="23"/>
                    </a:lnTo>
                    <a:lnTo>
                      <a:pt x="2" y="16"/>
                    </a:lnTo>
                    <a:lnTo>
                      <a:pt x="0" y="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" name="Freeform 144"/>
              <p:cNvSpPr>
                <a:spLocks/>
              </p:cNvSpPr>
              <p:nvPr/>
            </p:nvSpPr>
            <p:spPr bwMode="auto">
              <a:xfrm>
                <a:off x="4659" y="2473"/>
                <a:ext cx="16" cy="2"/>
              </a:xfrm>
              <a:custGeom>
                <a:avLst/>
                <a:gdLst>
                  <a:gd name="T0" fmla="*/ 0 w 16"/>
                  <a:gd name="T1" fmla="*/ 0 h 2"/>
                  <a:gd name="T2" fmla="*/ 0 w 16"/>
                  <a:gd name="T3" fmla="*/ 1 h 2"/>
                  <a:gd name="T4" fmla="*/ 0 w 16"/>
                  <a:gd name="T5" fmla="*/ 2 h 2"/>
                  <a:gd name="T6" fmla="*/ 16 w 16"/>
                  <a:gd name="T7" fmla="*/ 0 h 2"/>
                  <a:gd name="T8" fmla="*/ 16 w 16"/>
                  <a:gd name="T9" fmla="*/ 1 h 2"/>
                  <a:gd name="T10" fmla="*/ 0 w 16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2">
                    <a:moveTo>
                      <a:pt x="0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" name="Freeform 145"/>
              <p:cNvSpPr>
                <a:spLocks/>
              </p:cNvSpPr>
              <p:nvPr/>
            </p:nvSpPr>
            <p:spPr bwMode="auto">
              <a:xfrm>
                <a:off x="4751" y="2498"/>
                <a:ext cx="34" cy="24"/>
              </a:xfrm>
              <a:custGeom>
                <a:avLst/>
                <a:gdLst>
                  <a:gd name="T0" fmla="*/ 0 w 34"/>
                  <a:gd name="T1" fmla="*/ 8 h 24"/>
                  <a:gd name="T2" fmla="*/ 9 w 34"/>
                  <a:gd name="T3" fmla="*/ 7 h 24"/>
                  <a:gd name="T4" fmla="*/ 14 w 34"/>
                  <a:gd name="T5" fmla="*/ 5 h 24"/>
                  <a:gd name="T6" fmla="*/ 23 w 34"/>
                  <a:gd name="T7" fmla="*/ 1 h 24"/>
                  <a:gd name="T8" fmla="*/ 32 w 34"/>
                  <a:gd name="T9" fmla="*/ 0 h 24"/>
                  <a:gd name="T10" fmla="*/ 34 w 34"/>
                  <a:gd name="T11" fmla="*/ 16 h 24"/>
                  <a:gd name="T12" fmla="*/ 25 w 34"/>
                  <a:gd name="T13" fmla="*/ 17 h 24"/>
                  <a:gd name="T14" fmla="*/ 19 w 34"/>
                  <a:gd name="T15" fmla="*/ 20 h 24"/>
                  <a:gd name="T16" fmla="*/ 11 w 34"/>
                  <a:gd name="T17" fmla="*/ 23 h 24"/>
                  <a:gd name="T18" fmla="*/ 2 w 34"/>
                  <a:gd name="T19" fmla="*/ 24 h 24"/>
                  <a:gd name="T20" fmla="*/ 0 w 34"/>
                  <a:gd name="T21" fmla="*/ 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" h="24">
                    <a:moveTo>
                      <a:pt x="0" y="8"/>
                    </a:moveTo>
                    <a:lnTo>
                      <a:pt x="9" y="7"/>
                    </a:lnTo>
                    <a:lnTo>
                      <a:pt x="14" y="5"/>
                    </a:lnTo>
                    <a:lnTo>
                      <a:pt x="23" y="1"/>
                    </a:lnTo>
                    <a:lnTo>
                      <a:pt x="32" y="0"/>
                    </a:lnTo>
                    <a:lnTo>
                      <a:pt x="34" y="16"/>
                    </a:lnTo>
                    <a:lnTo>
                      <a:pt x="25" y="17"/>
                    </a:lnTo>
                    <a:lnTo>
                      <a:pt x="19" y="20"/>
                    </a:lnTo>
                    <a:lnTo>
                      <a:pt x="11" y="23"/>
                    </a:lnTo>
                    <a:lnTo>
                      <a:pt x="2" y="2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" name="Freeform 146"/>
              <p:cNvSpPr>
                <a:spLocks/>
              </p:cNvSpPr>
              <p:nvPr/>
            </p:nvSpPr>
            <p:spPr bwMode="auto">
              <a:xfrm>
                <a:off x="4751" y="2506"/>
                <a:ext cx="2" cy="16"/>
              </a:xfrm>
              <a:custGeom>
                <a:avLst/>
                <a:gdLst>
                  <a:gd name="T0" fmla="*/ 0 w 2"/>
                  <a:gd name="T1" fmla="*/ 16 h 16"/>
                  <a:gd name="T2" fmla="*/ 2 w 2"/>
                  <a:gd name="T3" fmla="*/ 16 h 16"/>
                  <a:gd name="T4" fmla="*/ 0 w 2"/>
                  <a:gd name="T5" fmla="*/ 0 h 16"/>
                  <a:gd name="T6" fmla="*/ 1 w 2"/>
                  <a:gd name="T7" fmla="*/ 0 h 16"/>
                  <a:gd name="T8" fmla="*/ 0 w 2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6">
                    <a:moveTo>
                      <a:pt x="0" y="16"/>
                    </a:moveTo>
                    <a:lnTo>
                      <a:pt x="2" y="16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" name="Freeform 147"/>
              <p:cNvSpPr>
                <a:spLocks/>
              </p:cNvSpPr>
              <p:nvPr/>
            </p:nvSpPr>
            <p:spPr bwMode="auto">
              <a:xfrm>
                <a:off x="4783" y="2498"/>
                <a:ext cx="63" cy="32"/>
              </a:xfrm>
              <a:custGeom>
                <a:avLst/>
                <a:gdLst>
                  <a:gd name="T0" fmla="*/ 2 w 63"/>
                  <a:gd name="T1" fmla="*/ 0 h 32"/>
                  <a:gd name="T2" fmla="*/ 19 w 63"/>
                  <a:gd name="T3" fmla="*/ 4 h 32"/>
                  <a:gd name="T4" fmla="*/ 34 w 63"/>
                  <a:gd name="T5" fmla="*/ 9 h 32"/>
                  <a:gd name="T6" fmla="*/ 48 w 63"/>
                  <a:gd name="T7" fmla="*/ 15 h 32"/>
                  <a:gd name="T8" fmla="*/ 63 w 63"/>
                  <a:gd name="T9" fmla="*/ 16 h 32"/>
                  <a:gd name="T10" fmla="*/ 61 w 63"/>
                  <a:gd name="T11" fmla="*/ 32 h 32"/>
                  <a:gd name="T12" fmla="*/ 43 w 63"/>
                  <a:gd name="T13" fmla="*/ 30 h 32"/>
                  <a:gd name="T14" fmla="*/ 28 w 63"/>
                  <a:gd name="T15" fmla="*/ 24 h 32"/>
                  <a:gd name="T16" fmla="*/ 14 w 63"/>
                  <a:gd name="T17" fmla="*/ 19 h 32"/>
                  <a:gd name="T18" fmla="*/ 0 w 63"/>
                  <a:gd name="T19" fmla="*/ 16 h 32"/>
                  <a:gd name="T20" fmla="*/ 2 w 63"/>
                  <a:gd name="T2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3" h="32">
                    <a:moveTo>
                      <a:pt x="2" y="0"/>
                    </a:moveTo>
                    <a:lnTo>
                      <a:pt x="19" y="4"/>
                    </a:lnTo>
                    <a:lnTo>
                      <a:pt x="34" y="9"/>
                    </a:lnTo>
                    <a:lnTo>
                      <a:pt x="48" y="15"/>
                    </a:lnTo>
                    <a:lnTo>
                      <a:pt x="63" y="16"/>
                    </a:lnTo>
                    <a:lnTo>
                      <a:pt x="61" y="32"/>
                    </a:lnTo>
                    <a:lnTo>
                      <a:pt x="43" y="30"/>
                    </a:lnTo>
                    <a:lnTo>
                      <a:pt x="28" y="24"/>
                    </a:lnTo>
                    <a:lnTo>
                      <a:pt x="14" y="19"/>
                    </a:lnTo>
                    <a:lnTo>
                      <a:pt x="0" y="1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" name="Freeform 148"/>
              <p:cNvSpPr>
                <a:spLocks/>
              </p:cNvSpPr>
              <p:nvPr/>
            </p:nvSpPr>
            <p:spPr bwMode="auto">
              <a:xfrm>
                <a:off x="4783" y="2498"/>
                <a:ext cx="2" cy="16"/>
              </a:xfrm>
              <a:custGeom>
                <a:avLst/>
                <a:gdLst>
                  <a:gd name="T0" fmla="*/ 0 w 2"/>
                  <a:gd name="T1" fmla="*/ 0 h 16"/>
                  <a:gd name="T2" fmla="*/ 1 w 2"/>
                  <a:gd name="T3" fmla="*/ 0 h 16"/>
                  <a:gd name="T4" fmla="*/ 2 w 2"/>
                  <a:gd name="T5" fmla="*/ 0 h 16"/>
                  <a:gd name="T6" fmla="*/ 0 w 2"/>
                  <a:gd name="T7" fmla="*/ 16 h 16"/>
                  <a:gd name="T8" fmla="*/ 2 w 2"/>
                  <a:gd name="T9" fmla="*/ 16 h 16"/>
                  <a:gd name="T10" fmla="*/ 0 w 2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6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0" y="16"/>
                    </a:lnTo>
                    <a:lnTo>
                      <a:pt x="2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" name="Freeform 149"/>
              <p:cNvSpPr>
                <a:spLocks/>
              </p:cNvSpPr>
              <p:nvPr/>
            </p:nvSpPr>
            <p:spPr bwMode="auto">
              <a:xfrm>
                <a:off x="4844" y="2481"/>
                <a:ext cx="56" cy="49"/>
              </a:xfrm>
              <a:custGeom>
                <a:avLst/>
                <a:gdLst>
                  <a:gd name="T0" fmla="*/ 0 w 56"/>
                  <a:gd name="T1" fmla="*/ 33 h 49"/>
                  <a:gd name="T2" fmla="*/ 16 w 56"/>
                  <a:gd name="T3" fmla="*/ 31 h 49"/>
                  <a:gd name="T4" fmla="*/ 28 w 56"/>
                  <a:gd name="T5" fmla="*/ 24 h 49"/>
                  <a:gd name="T6" fmla="*/ 38 w 56"/>
                  <a:gd name="T7" fmla="*/ 13 h 49"/>
                  <a:gd name="T8" fmla="*/ 40 w 56"/>
                  <a:gd name="T9" fmla="*/ 8 h 49"/>
                  <a:gd name="T10" fmla="*/ 41 w 56"/>
                  <a:gd name="T11" fmla="*/ 0 h 49"/>
                  <a:gd name="T12" fmla="*/ 56 w 56"/>
                  <a:gd name="T13" fmla="*/ 3 h 49"/>
                  <a:gd name="T14" fmla="*/ 55 w 56"/>
                  <a:gd name="T15" fmla="*/ 12 h 49"/>
                  <a:gd name="T16" fmla="*/ 51 w 56"/>
                  <a:gd name="T17" fmla="*/ 22 h 49"/>
                  <a:gd name="T18" fmla="*/ 39 w 56"/>
                  <a:gd name="T19" fmla="*/ 36 h 49"/>
                  <a:gd name="T20" fmla="*/ 21 w 56"/>
                  <a:gd name="T21" fmla="*/ 46 h 49"/>
                  <a:gd name="T22" fmla="*/ 2 w 56"/>
                  <a:gd name="T23" fmla="*/ 49 h 49"/>
                  <a:gd name="T24" fmla="*/ 0 w 56"/>
                  <a:gd name="T25" fmla="*/ 33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6" h="49">
                    <a:moveTo>
                      <a:pt x="0" y="33"/>
                    </a:moveTo>
                    <a:lnTo>
                      <a:pt x="16" y="31"/>
                    </a:lnTo>
                    <a:lnTo>
                      <a:pt x="28" y="24"/>
                    </a:lnTo>
                    <a:lnTo>
                      <a:pt x="38" y="13"/>
                    </a:lnTo>
                    <a:lnTo>
                      <a:pt x="40" y="8"/>
                    </a:lnTo>
                    <a:lnTo>
                      <a:pt x="41" y="0"/>
                    </a:lnTo>
                    <a:lnTo>
                      <a:pt x="56" y="3"/>
                    </a:lnTo>
                    <a:lnTo>
                      <a:pt x="55" y="12"/>
                    </a:lnTo>
                    <a:lnTo>
                      <a:pt x="51" y="22"/>
                    </a:lnTo>
                    <a:lnTo>
                      <a:pt x="39" y="36"/>
                    </a:lnTo>
                    <a:lnTo>
                      <a:pt x="21" y="46"/>
                    </a:lnTo>
                    <a:lnTo>
                      <a:pt x="2" y="49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" name="Freeform 150"/>
              <p:cNvSpPr>
                <a:spLocks/>
              </p:cNvSpPr>
              <p:nvPr/>
            </p:nvSpPr>
            <p:spPr bwMode="auto">
              <a:xfrm>
                <a:off x="4844" y="2514"/>
                <a:ext cx="2" cy="16"/>
              </a:xfrm>
              <a:custGeom>
                <a:avLst/>
                <a:gdLst>
                  <a:gd name="T0" fmla="*/ 0 w 2"/>
                  <a:gd name="T1" fmla="*/ 16 h 16"/>
                  <a:gd name="T2" fmla="*/ 1 w 2"/>
                  <a:gd name="T3" fmla="*/ 16 h 16"/>
                  <a:gd name="T4" fmla="*/ 2 w 2"/>
                  <a:gd name="T5" fmla="*/ 16 h 16"/>
                  <a:gd name="T6" fmla="*/ 0 w 2"/>
                  <a:gd name="T7" fmla="*/ 0 h 16"/>
                  <a:gd name="T8" fmla="*/ 2 w 2"/>
                  <a:gd name="T9" fmla="*/ 0 h 16"/>
                  <a:gd name="T10" fmla="*/ 0 w 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6">
                    <a:moveTo>
                      <a:pt x="0" y="16"/>
                    </a:moveTo>
                    <a:lnTo>
                      <a:pt x="1" y="16"/>
                    </a:lnTo>
                    <a:lnTo>
                      <a:pt x="2" y="16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" name="Freeform 151"/>
              <p:cNvSpPr>
                <a:spLocks/>
              </p:cNvSpPr>
              <p:nvPr/>
            </p:nvSpPr>
            <p:spPr bwMode="auto">
              <a:xfrm>
                <a:off x="4784" y="2423"/>
                <a:ext cx="116" cy="60"/>
              </a:xfrm>
              <a:custGeom>
                <a:avLst/>
                <a:gdLst>
                  <a:gd name="T0" fmla="*/ 101 w 116"/>
                  <a:gd name="T1" fmla="*/ 60 h 60"/>
                  <a:gd name="T2" fmla="*/ 100 w 116"/>
                  <a:gd name="T3" fmla="*/ 53 h 60"/>
                  <a:gd name="T4" fmla="*/ 99 w 116"/>
                  <a:gd name="T5" fmla="*/ 48 h 60"/>
                  <a:gd name="T6" fmla="*/ 96 w 116"/>
                  <a:gd name="T7" fmla="*/ 42 h 60"/>
                  <a:gd name="T8" fmla="*/ 93 w 116"/>
                  <a:gd name="T9" fmla="*/ 38 h 60"/>
                  <a:gd name="T10" fmla="*/ 82 w 116"/>
                  <a:gd name="T11" fmla="*/ 30 h 60"/>
                  <a:gd name="T12" fmla="*/ 76 w 116"/>
                  <a:gd name="T13" fmla="*/ 26 h 60"/>
                  <a:gd name="T14" fmla="*/ 69 w 116"/>
                  <a:gd name="T15" fmla="*/ 24 h 60"/>
                  <a:gd name="T16" fmla="*/ 53 w 116"/>
                  <a:gd name="T17" fmla="*/ 20 h 60"/>
                  <a:gd name="T18" fmla="*/ 36 w 116"/>
                  <a:gd name="T19" fmla="*/ 17 h 60"/>
                  <a:gd name="T20" fmla="*/ 0 w 116"/>
                  <a:gd name="T21" fmla="*/ 15 h 60"/>
                  <a:gd name="T22" fmla="*/ 0 w 116"/>
                  <a:gd name="T23" fmla="*/ 0 h 60"/>
                  <a:gd name="T24" fmla="*/ 38 w 116"/>
                  <a:gd name="T25" fmla="*/ 2 h 60"/>
                  <a:gd name="T26" fmla="*/ 57 w 116"/>
                  <a:gd name="T27" fmla="*/ 5 h 60"/>
                  <a:gd name="T28" fmla="*/ 74 w 116"/>
                  <a:gd name="T29" fmla="*/ 9 h 60"/>
                  <a:gd name="T30" fmla="*/ 83 w 116"/>
                  <a:gd name="T31" fmla="*/ 12 h 60"/>
                  <a:gd name="T32" fmla="*/ 91 w 116"/>
                  <a:gd name="T33" fmla="*/ 17 h 60"/>
                  <a:gd name="T34" fmla="*/ 104 w 116"/>
                  <a:gd name="T35" fmla="*/ 27 h 60"/>
                  <a:gd name="T36" fmla="*/ 109 w 116"/>
                  <a:gd name="T37" fmla="*/ 33 h 60"/>
                  <a:gd name="T38" fmla="*/ 113 w 116"/>
                  <a:gd name="T39" fmla="*/ 41 h 60"/>
                  <a:gd name="T40" fmla="*/ 115 w 116"/>
                  <a:gd name="T41" fmla="*/ 50 h 60"/>
                  <a:gd name="T42" fmla="*/ 116 w 116"/>
                  <a:gd name="T43" fmla="*/ 58 h 60"/>
                  <a:gd name="T44" fmla="*/ 101 w 116"/>
                  <a:gd name="T45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6" h="60">
                    <a:moveTo>
                      <a:pt x="101" y="60"/>
                    </a:moveTo>
                    <a:lnTo>
                      <a:pt x="100" y="53"/>
                    </a:lnTo>
                    <a:lnTo>
                      <a:pt x="99" y="48"/>
                    </a:lnTo>
                    <a:lnTo>
                      <a:pt x="96" y="42"/>
                    </a:lnTo>
                    <a:lnTo>
                      <a:pt x="93" y="38"/>
                    </a:lnTo>
                    <a:lnTo>
                      <a:pt x="82" y="30"/>
                    </a:lnTo>
                    <a:lnTo>
                      <a:pt x="76" y="26"/>
                    </a:lnTo>
                    <a:lnTo>
                      <a:pt x="69" y="24"/>
                    </a:lnTo>
                    <a:lnTo>
                      <a:pt x="53" y="20"/>
                    </a:lnTo>
                    <a:lnTo>
                      <a:pt x="36" y="17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38" y="2"/>
                    </a:lnTo>
                    <a:lnTo>
                      <a:pt x="57" y="5"/>
                    </a:lnTo>
                    <a:lnTo>
                      <a:pt x="74" y="9"/>
                    </a:lnTo>
                    <a:lnTo>
                      <a:pt x="83" y="12"/>
                    </a:lnTo>
                    <a:lnTo>
                      <a:pt x="91" y="17"/>
                    </a:lnTo>
                    <a:lnTo>
                      <a:pt x="104" y="27"/>
                    </a:lnTo>
                    <a:lnTo>
                      <a:pt x="109" y="33"/>
                    </a:lnTo>
                    <a:lnTo>
                      <a:pt x="113" y="41"/>
                    </a:lnTo>
                    <a:lnTo>
                      <a:pt x="115" y="50"/>
                    </a:lnTo>
                    <a:lnTo>
                      <a:pt x="116" y="58"/>
                    </a:lnTo>
                    <a:lnTo>
                      <a:pt x="101" y="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" name="Freeform 152"/>
              <p:cNvSpPr>
                <a:spLocks/>
              </p:cNvSpPr>
              <p:nvPr/>
            </p:nvSpPr>
            <p:spPr bwMode="auto">
              <a:xfrm>
                <a:off x="4885" y="2481"/>
                <a:ext cx="15" cy="3"/>
              </a:xfrm>
              <a:custGeom>
                <a:avLst/>
                <a:gdLst>
                  <a:gd name="T0" fmla="*/ 15 w 15"/>
                  <a:gd name="T1" fmla="*/ 3 h 3"/>
                  <a:gd name="T2" fmla="*/ 15 w 15"/>
                  <a:gd name="T3" fmla="*/ 2 h 3"/>
                  <a:gd name="T4" fmla="*/ 15 w 15"/>
                  <a:gd name="T5" fmla="*/ 0 h 3"/>
                  <a:gd name="T6" fmla="*/ 0 w 15"/>
                  <a:gd name="T7" fmla="*/ 2 h 3"/>
                  <a:gd name="T8" fmla="*/ 0 w 15"/>
                  <a:gd name="T9" fmla="*/ 0 h 3"/>
                  <a:gd name="T10" fmla="*/ 15 w 15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3">
                    <a:moveTo>
                      <a:pt x="15" y="3"/>
                    </a:moveTo>
                    <a:lnTo>
                      <a:pt x="15" y="2"/>
                    </a:lnTo>
                    <a:lnTo>
                      <a:pt x="15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" name="Freeform 153"/>
              <p:cNvSpPr>
                <a:spLocks/>
              </p:cNvSpPr>
              <p:nvPr/>
            </p:nvSpPr>
            <p:spPr bwMode="auto">
              <a:xfrm>
                <a:off x="4711" y="2407"/>
                <a:ext cx="74" cy="31"/>
              </a:xfrm>
              <a:custGeom>
                <a:avLst/>
                <a:gdLst>
                  <a:gd name="T0" fmla="*/ 71 w 74"/>
                  <a:gd name="T1" fmla="*/ 31 h 31"/>
                  <a:gd name="T2" fmla="*/ 52 w 74"/>
                  <a:gd name="T3" fmla="*/ 28 h 31"/>
                  <a:gd name="T4" fmla="*/ 34 w 74"/>
                  <a:gd name="T5" fmla="*/ 23 h 31"/>
                  <a:gd name="T6" fmla="*/ 18 w 74"/>
                  <a:gd name="T7" fmla="*/ 17 h 31"/>
                  <a:gd name="T8" fmla="*/ 0 w 74"/>
                  <a:gd name="T9" fmla="*/ 15 h 31"/>
                  <a:gd name="T10" fmla="*/ 2 w 74"/>
                  <a:gd name="T11" fmla="*/ 0 h 31"/>
                  <a:gd name="T12" fmla="*/ 22 w 74"/>
                  <a:gd name="T13" fmla="*/ 2 h 31"/>
                  <a:gd name="T14" fmla="*/ 39 w 74"/>
                  <a:gd name="T15" fmla="*/ 8 h 31"/>
                  <a:gd name="T16" fmla="*/ 56 w 74"/>
                  <a:gd name="T17" fmla="*/ 13 h 31"/>
                  <a:gd name="T18" fmla="*/ 74 w 74"/>
                  <a:gd name="T19" fmla="*/ 16 h 31"/>
                  <a:gd name="T20" fmla="*/ 71 w 74"/>
                  <a:gd name="T21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4" h="31">
                    <a:moveTo>
                      <a:pt x="71" y="31"/>
                    </a:moveTo>
                    <a:lnTo>
                      <a:pt x="52" y="28"/>
                    </a:lnTo>
                    <a:lnTo>
                      <a:pt x="34" y="23"/>
                    </a:lnTo>
                    <a:lnTo>
                      <a:pt x="18" y="17"/>
                    </a:lnTo>
                    <a:lnTo>
                      <a:pt x="0" y="15"/>
                    </a:lnTo>
                    <a:lnTo>
                      <a:pt x="2" y="0"/>
                    </a:lnTo>
                    <a:lnTo>
                      <a:pt x="22" y="2"/>
                    </a:lnTo>
                    <a:lnTo>
                      <a:pt x="39" y="8"/>
                    </a:lnTo>
                    <a:lnTo>
                      <a:pt x="56" y="13"/>
                    </a:lnTo>
                    <a:lnTo>
                      <a:pt x="74" y="16"/>
                    </a:lnTo>
                    <a:lnTo>
                      <a:pt x="71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" name="Freeform 154"/>
              <p:cNvSpPr>
                <a:spLocks/>
              </p:cNvSpPr>
              <p:nvPr/>
            </p:nvSpPr>
            <p:spPr bwMode="auto">
              <a:xfrm>
                <a:off x="4781" y="2423"/>
                <a:ext cx="4" cy="15"/>
              </a:xfrm>
              <a:custGeom>
                <a:avLst/>
                <a:gdLst>
                  <a:gd name="T0" fmla="*/ 3 w 4"/>
                  <a:gd name="T1" fmla="*/ 15 h 15"/>
                  <a:gd name="T2" fmla="*/ 0 w 4"/>
                  <a:gd name="T3" fmla="*/ 15 h 15"/>
                  <a:gd name="T4" fmla="*/ 1 w 4"/>
                  <a:gd name="T5" fmla="*/ 15 h 15"/>
                  <a:gd name="T6" fmla="*/ 4 w 4"/>
                  <a:gd name="T7" fmla="*/ 0 h 15"/>
                  <a:gd name="T8" fmla="*/ 3 w 4"/>
                  <a:gd name="T9" fmla="*/ 0 h 15"/>
                  <a:gd name="T10" fmla="*/ 3 w 4"/>
                  <a:gd name="T11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5">
                    <a:moveTo>
                      <a:pt x="3" y="15"/>
                    </a:moveTo>
                    <a:lnTo>
                      <a:pt x="0" y="15"/>
                    </a:lnTo>
                    <a:lnTo>
                      <a:pt x="1" y="15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" name="Freeform 155"/>
              <p:cNvSpPr>
                <a:spLocks/>
              </p:cNvSpPr>
              <p:nvPr/>
            </p:nvSpPr>
            <p:spPr bwMode="auto">
              <a:xfrm>
                <a:off x="4710" y="2407"/>
                <a:ext cx="3" cy="15"/>
              </a:xfrm>
              <a:custGeom>
                <a:avLst/>
                <a:gdLst>
                  <a:gd name="T0" fmla="*/ 3 w 3"/>
                  <a:gd name="T1" fmla="*/ 0 h 15"/>
                  <a:gd name="T2" fmla="*/ 1 w 3"/>
                  <a:gd name="T3" fmla="*/ 0 h 15"/>
                  <a:gd name="T4" fmla="*/ 0 w 3"/>
                  <a:gd name="T5" fmla="*/ 0 h 15"/>
                  <a:gd name="T6" fmla="*/ 3 w 3"/>
                  <a:gd name="T7" fmla="*/ 15 h 15"/>
                  <a:gd name="T8" fmla="*/ 1 w 3"/>
                  <a:gd name="T9" fmla="*/ 15 h 15"/>
                  <a:gd name="T10" fmla="*/ 3 w 3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5">
                    <a:moveTo>
                      <a:pt x="3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" name="Freeform 156"/>
              <p:cNvSpPr>
                <a:spLocks/>
              </p:cNvSpPr>
              <p:nvPr/>
            </p:nvSpPr>
            <p:spPr bwMode="auto">
              <a:xfrm>
                <a:off x="4647" y="2490"/>
                <a:ext cx="141" cy="338"/>
              </a:xfrm>
              <a:custGeom>
                <a:avLst/>
                <a:gdLst>
                  <a:gd name="T0" fmla="*/ 60 w 141"/>
                  <a:gd name="T1" fmla="*/ 16 h 338"/>
                  <a:gd name="T2" fmla="*/ 50 w 141"/>
                  <a:gd name="T3" fmla="*/ 25 h 338"/>
                  <a:gd name="T4" fmla="*/ 46 w 141"/>
                  <a:gd name="T5" fmla="*/ 29 h 338"/>
                  <a:gd name="T6" fmla="*/ 41 w 141"/>
                  <a:gd name="T7" fmla="*/ 33 h 338"/>
                  <a:gd name="T8" fmla="*/ 33 w 141"/>
                  <a:gd name="T9" fmla="*/ 42 h 338"/>
                  <a:gd name="T10" fmla="*/ 26 w 141"/>
                  <a:gd name="T11" fmla="*/ 50 h 338"/>
                  <a:gd name="T12" fmla="*/ 22 w 141"/>
                  <a:gd name="T13" fmla="*/ 55 h 338"/>
                  <a:gd name="T14" fmla="*/ 19 w 141"/>
                  <a:gd name="T15" fmla="*/ 60 h 338"/>
                  <a:gd name="T16" fmla="*/ 12 w 141"/>
                  <a:gd name="T17" fmla="*/ 71 h 338"/>
                  <a:gd name="T18" fmla="*/ 6 w 141"/>
                  <a:gd name="T19" fmla="*/ 81 h 338"/>
                  <a:gd name="T20" fmla="*/ 0 w 141"/>
                  <a:gd name="T21" fmla="*/ 93 h 338"/>
                  <a:gd name="T22" fmla="*/ 0 w 141"/>
                  <a:gd name="T23" fmla="*/ 189 h 338"/>
                  <a:gd name="T24" fmla="*/ 6 w 141"/>
                  <a:gd name="T25" fmla="*/ 209 h 338"/>
                  <a:gd name="T26" fmla="*/ 9 w 141"/>
                  <a:gd name="T27" fmla="*/ 218 h 338"/>
                  <a:gd name="T28" fmla="*/ 11 w 141"/>
                  <a:gd name="T29" fmla="*/ 227 h 338"/>
                  <a:gd name="T30" fmla="*/ 14 w 141"/>
                  <a:gd name="T31" fmla="*/ 246 h 338"/>
                  <a:gd name="T32" fmla="*/ 15 w 141"/>
                  <a:gd name="T33" fmla="*/ 263 h 338"/>
                  <a:gd name="T34" fmla="*/ 16 w 141"/>
                  <a:gd name="T35" fmla="*/ 280 h 338"/>
                  <a:gd name="T36" fmla="*/ 16 w 141"/>
                  <a:gd name="T37" fmla="*/ 298 h 338"/>
                  <a:gd name="T38" fmla="*/ 16 w 141"/>
                  <a:gd name="T39" fmla="*/ 338 h 338"/>
                  <a:gd name="T40" fmla="*/ 37 w 141"/>
                  <a:gd name="T41" fmla="*/ 319 h 338"/>
                  <a:gd name="T42" fmla="*/ 46 w 141"/>
                  <a:gd name="T43" fmla="*/ 309 h 338"/>
                  <a:gd name="T44" fmla="*/ 55 w 141"/>
                  <a:gd name="T45" fmla="*/ 299 h 338"/>
                  <a:gd name="T46" fmla="*/ 64 w 141"/>
                  <a:gd name="T47" fmla="*/ 289 h 338"/>
                  <a:gd name="T48" fmla="*/ 71 w 141"/>
                  <a:gd name="T49" fmla="*/ 279 h 338"/>
                  <a:gd name="T50" fmla="*/ 85 w 141"/>
                  <a:gd name="T51" fmla="*/ 259 h 338"/>
                  <a:gd name="T52" fmla="*/ 91 w 141"/>
                  <a:gd name="T53" fmla="*/ 249 h 338"/>
                  <a:gd name="T54" fmla="*/ 96 w 141"/>
                  <a:gd name="T55" fmla="*/ 238 h 338"/>
                  <a:gd name="T56" fmla="*/ 102 w 141"/>
                  <a:gd name="T57" fmla="*/ 225 h 338"/>
                  <a:gd name="T58" fmla="*/ 107 w 141"/>
                  <a:gd name="T59" fmla="*/ 214 h 338"/>
                  <a:gd name="T60" fmla="*/ 112 w 141"/>
                  <a:gd name="T61" fmla="*/ 201 h 338"/>
                  <a:gd name="T62" fmla="*/ 116 w 141"/>
                  <a:gd name="T63" fmla="*/ 189 h 338"/>
                  <a:gd name="T64" fmla="*/ 121 w 141"/>
                  <a:gd name="T65" fmla="*/ 175 h 338"/>
                  <a:gd name="T66" fmla="*/ 125 w 141"/>
                  <a:gd name="T67" fmla="*/ 161 h 338"/>
                  <a:gd name="T68" fmla="*/ 125 w 141"/>
                  <a:gd name="T69" fmla="*/ 69 h 338"/>
                  <a:gd name="T70" fmla="*/ 141 w 141"/>
                  <a:gd name="T71" fmla="*/ 36 h 338"/>
                  <a:gd name="T72" fmla="*/ 141 w 141"/>
                  <a:gd name="T73" fmla="*/ 4 h 338"/>
                  <a:gd name="T74" fmla="*/ 135 w 141"/>
                  <a:gd name="T75" fmla="*/ 4 h 338"/>
                  <a:gd name="T76" fmla="*/ 130 w 141"/>
                  <a:gd name="T77" fmla="*/ 4 h 338"/>
                  <a:gd name="T78" fmla="*/ 121 w 141"/>
                  <a:gd name="T79" fmla="*/ 2 h 338"/>
                  <a:gd name="T80" fmla="*/ 112 w 141"/>
                  <a:gd name="T81" fmla="*/ 1 h 338"/>
                  <a:gd name="T82" fmla="*/ 107 w 141"/>
                  <a:gd name="T83" fmla="*/ 0 h 338"/>
                  <a:gd name="T84" fmla="*/ 101 w 141"/>
                  <a:gd name="T85" fmla="*/ 0 h 338"/>
                  <a:gd name="T86" fmla="*/ 94 w 141"/>
                  <a:gd name="T87" fmla="*/ 0 h 338"/>
                  <a:gd name="T88" fmla="*/ 88 w 141"/>
                  <a:gd name="T89" fmla="*/ 1 h 338"/>
                  <a:gd name="T90" fmla="*/ 84 w 141"/>
                  <a:gd name="T91" fmla="*/ 2 h 338"/>
                  <a:gd name="T92" fmla="*/ 80 w 141"/>
                  <a:gd name="T93" fmla="*/ 4 h 338"/>
                  <a:gd name="T94" fmla="*/ 76 w 141"/>
                  <a:gd name="T95" fmla="*/ 6 h 338"/>
                  <a:gd name="T96" fmla="*/ 72 w 141"/>
                  <a:gd name="T97" fmla="*/ 9 h 338"/>
                  <a:gd name="T98" fmla="*/ 60 w 141"/>
                  <a:gd name="T99" fmla="*/ 16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41" h="338">
                    <a:moveTo>
                      <a:pt x="60" y="16"/>
                    </a:moveTo>
                    <a:lnTo>
                      <a:pt x="50" y="25"/>
                    </a:lnTo>
                    <a:lnTo>
                      <a:pt x="46" y="29"/>
                    </a:lnTo>
                    <a:lnTo>
                      <a:pt x="41" y="33"/>
                    </a:lnTo>
                    <a:lnTo>
                      <a:pt x="33" y="42"/>
                    </a:lnTo>
                    <a:lnTo>
                      <a:pt x="26" y="50"/>
                    </a:lnTo>
                    <a:lnTo>
                      <a:pt x="22" y="55"/>
                    </a:lnTo>
                    <a:lnTo>
                      <a:pt x="19" y="60"/>
                    </a:lnTo>
                    <a:lnTo>
                      <a:pt x="12" y="71"/>
                    </a:lnTo>
                    <a:lnTo>
                      <a:pt x="6" y="81"/>
                    </a:lnTo>
                    <a:lnTo>
                      <a:pt x="0" y="93"/>
                    </a:lnTo>
                    <a:lnTo>
                      <a:pt x="0" y="189"/>
                    </a:lnTo>
                    <a:lnTo>
                      <a:pt x="6" y="209"/>
                    </a:lnTo>
                    <a:lnTo>
                      <a:pt x="9" y="218"/>
                    </a:lnTo>
                    <a:lnTo>
                      <a:pt x="11" y="227"/>
                    </a:lnTo>
                    <a:lnTo>
                      <a:pt x="14" y="246"/>
                    </a:lnTo>
                    <a:lnTo>
                      <a:pt x="15" y="263"/>
                    </a:lnTo>
                    <a:lnTo>
                      <a:pt x="16" y="280"/>
                    </a:lnTo>
                    <a:lnTo>
                      <a:pt x="16" y="298"/>
                    </a:lnTo>
                    <a:lnTo>
                      <a:pt x="16" y="338"/>
                    </a:lnTo>
                    <a:lnTo>
                      <a:pt x="37" y="319"/>
                    </a:lnTo>
                    <a:lnTo>
                      <a:pt x="46" y="309"/>
                    </a:lnTo>
                    <a:lnTo>
                      <a:pt x="55" y="299"/>
                    </a:lnTo>
                    <a:lnTo>
                      <a:pt x="64" y="289"/>
                    </a:lnTo>
                    <a:lnTo>
                      <a:pt x="71" y="279"/>
                    </a:lnTo>
                    <a:lnTo>
                      <a:pt x="85" y="259"/>
                    </a:lnTo>
                    <a:lnTo>
                      <a:pt x="91" y="249"/>
                    </a:lnTo>
                    <a:lnTo>
                      <a:pt x="96" y="238"/>
                    </a:lnTo>
                    <a:lnTo>
                      <a:pt x="102" y="225"/>
                    </a:lnTo>
                    <a:lnTo>
                      <a:pt x="107" y="214"/>
                    </a:lnTo>
                    <a:lnTo>
                      <a:pt x="112" y="201"/>
                    </a:lnTo>
                    <a:lnTo>
                      <a:pt x="116" y="189"/>
                    </a:lnTo>
                    <a:lnTo>
                      <a:pt x="121" y="175"/>
                    </a:lnTo>
                    <a:lnTo>
                      <a:pt x="125" y="161"/>
                    </a:lnTo>
                    <a:lnTo>
                      <a:pt x="125" y="69"/>
                    </a:lnTo>
                    <a:lnTo>
                      <a:pt x="141" y="36"/>
                    </a:lnTo>
                    <a:lnTo>
                      <a:pt x="141" y="4"/>
                    </a:lnTo>
                    <a:lnTo>
                      <a:pt x="135" y="4"/>
                    </a:lnTo>
                    <a:lnTo>
                      <a:pt x="130" y="4"/>
                    </a:lnTo>
                    <a:lnTo>
                      <a:pt x="121" y="2"/>
                    </a:lnTo>
                    <a:lnTo>
                      <a:pt x="112" y="1"/>
                    </a:lnTo>
                    <a:lnTo>
                      <a:pt x="107" y="0"/>
                    </a:lnTo>
                    <a:lnTo>
                      <a:pt x="101" y="0"/>
                    </a:lnTo>
                    <a:lnTo>
                      <a:pt x="94" y="0"/>
                    </a:lnTo>
                    <a:lnTo>
                      <a:pt x="88" y="1"/>
                    </a:lnTo>
                    <a:lnTo>
                      <a:pt x="84" y="2"/>
                    </a:lnTo>
                    <a:lnTo>
                      <a:pt x="80" y="4"/>
                    </a:lnTo>
                    <a:lnTo>
                      <a:pt x="76" y="6"/>
                    </a:lnTo>
                    <a:lnTo>
                      <a:pt x="72" y="9"/>
                    </a:lnTo>
                    <a:lnTo>
                      <a:pt x="60" y="16"/>
                    </a:lnTo>
                    <a:close/>
                  </a:path>
                </a:pathLst>
              </a:custGeom>
              <a:solidFill>
                <a:srgbClr val="D01B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" name="Freeform 157"/>
              <p:cNvSpPr>
                <a:spLocks/>
              </p:cNvSpPr>
              <p:nvPr/>
            </p:nvSpPr>
            <p:spPr bwMode="auto">
              <a:xfrm>
                <a:off x="4640" y="2500"/>
                <a:ext cx="73" cy="87"/>
              </a:xfrm>
              <a:custGeom>
                <a:avLst/>
                <a:gdLst>
                  <a:gd name="T0" fmla="*/ 73 w 73"/>
                  <a:gd name="T1" fmla="*/ 12 h 87"/>
                  <a:gd name="T2" fmla="*/ 53 w 73"/>
                  <a:gd name="T3" fmla="*/ 29 h 87"/>
                  <a:gd name="T4" fmla="*/ 39 w 73"/>
                  <a:gd name="T5" fmla="*/ 45 h 87"/>
                  <a:gd name="T6" fmla="*/ 26 w 73"/>
                  <a:gd name="T7" fmla="*/ 64 h 87"/>
                  <a:gd name="T8" fmla="*/ 14 w 73"/>
                  <a:gd name="T9" fmla="*/ 87 h 87"/>
                  <a:gd name="T10" fmla="*/ 0 w 73"/>
                  <a:gd name="T11" fmla="*/ 79 h 87"/>
                  <a:gd name="T12" fmla="*/ 12 w 73"/>
                  <a:gd name="T13" fmla="*/ 55 h 87"/>
                  <a:gd name="T14" fmla="*/ 26 w 73"/>
                  <a:gd name="T15" fmla="*/ 36 h 87"/>
                  <a:gd name="T16" fmla="*/ 42 w 73"/>
                  <a:gd name="T17" fmla="*/ 17 h 87"/>
                  <a:gd name="T18" fmla="*/ 61 w 73"/>
                  <a:gd name="T19" fmla="*/ 0 h 87"/>
                  <a:gd name="T20" fmla="*/ 73 w 73"/>
                  <a:gd name="T21" fmla="*/ 1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3" h="87">
                    <a:moveTo>
                      <a:pt x="73" y="12"/>
                    </a:moveTo>
                    <a:lnTo>
                      <a:pt x="53" y="29"/>
                    </a:lnTo>
                    <a:lnTo>
                      <a:pt x="39" y="45"/>
                    </a:lnTo>
                    <a:lnTo>
                      <a:pt x="26" y="64"/>
                    </a:lnTo>
                    <a:lnTo>
                      <a:pt x="14" y="87"/>
                    </a:lnTo>
                    <a:lnTo>
                      <a:pt x="0" y="79"/>
                    </a:lnTo>
                    <a:lnTo>
                      <a:pt x="12" y="55"/>
                    </a:lnTo>
                    <a:lnTo>
                      <a:pt x="26" y="36"/>
                    </a:lnTo>
                    <a:lnTo>
                      <a:pt x="42" y="17"/>
                    </a:lnTo>
                    <a:lnTo>
                      <a:pt x="61" y="0"/>
                    </a:lnTo>
                    <a:lnTo>
                      <a:pt x="73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" name="Rectangle 158"/>
              <p:cNvSpPr>
                <a:spLocks noChangeArrowheads="1"/>
              </p:cNvSpPr>
              <p:nvPr/>
            </p:nvSpPr>
            <p:spPr bwMode="auto">
              <a:xfrm>
                <a:off x="4639" y="2583"/>
                <a:ext cx="16" cy="9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" name="Freeform 159"/>
              <p:cNvSpPr>
                <a:spLocks/>
              </p:cNvSpPr>
              <p:nvPr/>
            </p:nvSpPr>
            <p:spPr bwMode="auto">
              <a:xfrm>
                <a:off x="4639" y="2579"/>
                <a:ext cx="16" cy="8"/>
              </a:xfrm>
              <a:custGeom>
                <a:avLst/>
                <a:gdLst>
                  <a:gd name="T0" fmla="*/ 1 w 16"/>
                  <a:gd name="T1" fmla="*/ 0 h 8"/>
                  <a:gd name="T2" fmla="*/ 0 w 16"/>
                  <a:gd name="T3" fmla="*/ 2 h 8"/>
                  <a:gd name="T4" fmla="*/ 0 w 16"/>
                  <a:gd name="T5" fmla="*/ 4 h 8"/>
                  <a:gd name="T6" fmla="*/ 16 w 16"/>
                  <a:gd name="T7" fmla="*/ 4 h 8"/>
                  <a:gd name="T8" fmla="*/ 15 w 16"/>
                  <a:gd name="T9" fmla="*/ 8 h 8"/>
                  <a:gd name="T10" fmla="*/ 1 w 16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8">
                    <a:moveTo>
                      <a:pt x="1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16" y="4"/>
                    </a:lnTo>
                    <a:lnTo>
                      <a:pt x="15" y="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" name="Freeform 160"/>
              <p:cNvSpPr>
                <a:spLocks/>
              </p:cNvSpPr>
              <p:nvPr/>
            </p:nvSpPr>
            <p:spPr bwMode="auto">
              <a:xfrm>
                <a:off x="4639" y="2677"/>
                <a:ext cx="32" cy="151"/>
              </a:xfrm>
              <a:custGeom>
                <a:avLst/>
                <a:gdLst>
                  <a:gd name="T0" fmla="*/ 15 w 32"/>
                  <a:gd name="T1" fmla="*/ 0 h 151"/>
                  <a:gd name="T2" fmla="*/ 27 w 32"/>
                  <a:gd name="T3" fmla="*/ 39 h 151"/>
                  <a:gd name="T4" fmla="*/ 31 w 32"/>
                  <a:gd name="T5" fmla="*/ 76 h 151"/>
                  <a:gd name="T6" fmla="*/ 32 w 32"/>
                  <a:gd name="T7" fmla="*/ 111 h 151"/>
                  <a:gd name="T8" fmla="*/ 32 w 32"/>
                  <a:gd name="T9" fmla="*/ 151 h 151"/>
                  <a:gd name="T10" fmla="*/ 16 w 32"/>
                  <a:gd name="T11" fmla="*/ 151 h 151"/>
                  <a:gd name="T12" fmla="*/ 16 w 32"/>
                  <a:gd name="T13" fmla="*/ 111 h 151"/>
                  <a:gd name="T14" fmla="*/ 15 w 32"/>
                  <a:gd name="T15" fmla="*/ 77 h 151"/>
                  <a:gd name="T16" fmla="*/ 11 w 32"/>
                  <a:gd name="T17" fmla="*/ 41 h 151"/>
                  <a:gd name="T18" fmla="*/ 0 w 32"/>
                  <a:gd name="T19" fmla="*/ 5 h 151"/>
                  <a:gd name="T20" fmla="*/ 15 w 32"/>
                  <a:gd name="T21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" h="151">
                    <a:moveTo>
                      <a:pt x="15" y="0"/>
                    </a:moveTo>
                    <a:lnTo>
                      <a:pt x="27" y="39"/>
                    </a:lnTo>
                    <a:lnTo>
                      <a:pt x="31" y="76"/>
                    </a:lnTo>
                    <a:lnTo>
                      <a:pt x="32" y="111"/>
                    </a:lnTo>
                    <a:lnTo>
                      <a:pt x="32" y="151"/>
                    </a:lnTo>
                    <a:lnTo>
                      <a:pt x="16" y="151"/>
                    </a:lnTo>
                    <a:lnTo>
                      <a:pt x="16" y="111"/>
                    </a:lnTo>
                    <a:lnTo>
                      <a:pt x="15" y="77"/>
                    </a:lnTo>
                    <a:lnTo>
                      <a:pt x="11" y="41"/>
                    </a:lnTo>
                    <a:lnTo>
                      <a:pt x="0" y="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" name="Freeform 161"/>
              <p:cNvSpPr>
                <a:spLocks/>
              </p:cNvSpPr>
              <p:nvPr/>
            </p:nvSpPr>
            <p:spPr bwMode="auto">
              <a:xfrm>
                <a:off x="4639" y="2677"/>
                <a:ext cx="16" cy="5"/>
              </a:xfrm>
              <a:custGeom>
                <a:avLst/>
                <a:gdLst>
                  <a:gd name="T0" fmla="*/ 0 w 16"/>
                  <a:gd name="T1" fmla="*/ 2 h 5"/>
                  <a:gd name="T2" fmla="*/ 0 w 16"/>
                  <a:gd name="T3" fmla="*/ 5 h 5"/>
                  <a:gd name="T4" fmla="*/ 15 w 16"/>
                  <a:gd name="T5" fmla="*/ 0 h 5"/>
                  <a:gd name="T6" fmla="*/ 16 w 16"/>
                  <a:gd name="T7" fmla="*/ 2 h 5"/>
                  <a:gd name="T8" fmla="*/ 0 w 16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5">
                    <a:moveTo>
                      <a:pt x="0" y="2"/>
                    </a:moveTo>
                    <a:lnTo>
                      <a:pt x="0" y="5"/>
                    </a:lnTo>
                    <a:lnTo>
                      <a:pt x="15" y="0"/>
                    </a:lnTo>
                    <a:lnTo>
                      <a:pt x="16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" name="Freeform 162"/>
              <p:cNvSpPr>
                <a:spLocks/>
              </p:cNvSpPr>
              <p:nvPr/>
            </p:nvSpPr>
            <p:spPr bwMode="auto">
              <a:xfrm>
                <a:off x="4658" y="2649"/>
                <a:ext cx="121" cy="185"/>
              </a:xfrm>
              <a:custGeom>
                <a:avLst/>
                <a:gdLst>
                  <a:gd name="T0" fmla="*/ 0 w 121"/>
                  <a:gd name="T1" fmla="*/ 173 h 185"/>
                  <a:gd name="T2" fmla="*/ 20 w 121"/>
                  <a:gd name="T3" fmla="*/ 153 h 185"/>
                  <a:gd name="T4" fmla="*/ 38 w 121"/>
                  <a:gd name="T5" fmla="*/ 135 h 185"/>
                  <a:gd name="T6" fmla="*/ 54 w 121"/>
                  <a:gd name="T7" fmla="*/ 115 h 185"/>
                  <a:gd name="T8" fmla="*/ 67 w 121"/>
                  <a:gd name="T9" fmla="*/ 96 h 185"/>
                  <a:gd name="T10" fmla="*/ 78 w 121"/>
                  <a:gd name="T11" fmla="*/ 75 h 185"/>
                  <a:gd name="T12" fmla="*/ 89 w 121"/>
                  <a:gd name="T13" fmla="*/ 52 h 185"/>
                  <a:gd name="T14" fmla="*/ 97 w 121"/>
                  <a:gd name="T15" fmla="*/ 27 h 185"/>
                  <a:gd name="T16" fmla="*/ 106 w 121"/>
                  <a:gd name="T17" fmla="*/ 0 h 185"/>
                  <a:gd name="T18" fmla="*/ 121 w 121"/>
                  <a:gd name="T19" fmla="*/ 5 h 185"/>
                  <a:gd name="T20" fmla="*/ 112 w 121"/>
                  <a:gd name="T21" fmla="*/ 32 h 185"/>
                  <a:gd name="T22" fmla="*/ 103 w 121"/>
                  <a:gd name="T23" fmla="*/ 59 h 185"/>
                  <a:gd name="T24" fmla="*/ 92 w 121"/>
                  <a:gd name="T25" fmla="*/ 83 h 185"/>
                  <a:gd name="T26" fmla="*/ 80 w 121"/>
                  <a:gd name="T27" fmla="*/ 105 h 185"/>
                  <a:gd name="T28" fmla="*/ 66 w 121"/>
                  <a:gd name="T29" fmla="*/ 125 h 185"/>
                  <a:gd name="T30" fmla="*/ 50 w 121"/>
                  <a:gd name="T31" fmla="*/ 146 h 185"/>
                  <a:gd name="T32" fmla="*/ 31 w 121"/>
                  <a:gd name="T33" fmla="*/ 165 h 185"/>
                  <a:gd name="T34" fmla="*/ 10 w 121"/>
                  <a:gd name="T35" fmla="*/ 185 h 185"/>
                  <a:gd name="T36" fmla="*/ 0 w 121"/>
                  <a:gd name="T37" fmla="*/ 173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1" h="185">
                    <a:moveTo>
                      <a:pt x="0" y="173"/>
                    </a:moveTo>
                    <a:lnTo>
                      <a:pt x="20" y="153"/>
                    </a:lnTo>
                    <a:lnTo>
                      <a:pt x="38" y="135"/>
                    </a:lnTo>
                    <a:lnTo>
                      <a:pt x="54" y="115"/>
                    </a:lnTo>
                    <a:lnTo>
                      <a:pt x="67" y="96"/>
                    </a:lnTo>
                    <a:lnTo>
                      <a:pt x="78" y="75"/>
                    </a:lnTo>
                    <a:lnTo>
                      <a:pt x="89" y="52"/>
                    </a:lnTo>
                    <a:lnTo>
                      <a:pt x="97" y="27"/>
                    </a:lnTo>
                    <a:lnTo>
                      <a:pt x="106" y="0"/>
                    </a:lnTo>
                    <a:lnTo>
                      <a:pt x="121" y="5"/>
                    </a:lnTo>
                    <a:lnTo>
                      <a:pt x="112" y="32"/>
                    </a:lnTo>
                    <a:lnTo>
                      <a:pt x="103" y="59"/>
                    </a:lnTo>
                    <a:lnTo>
                      <a:pt x="92" y="83"/>
                    </a:lnTo>
                    <a:lnTo>
                      <a:pt x="80" y="105"/>
                    </a:lnTo>
                    <a:lnTo>
                      <a:pt x="66" y="125"/>
                    </a:lnTo>
                    <a:lnTo>
                      <a:pt x="50" y="146"/>
                    </a:lnTo>
                    <a:lnTo>
                      <a:pt x="31" y="165"/>
                    </a:lnTo>
                    <a:lnTo>
                      <a:pt x="10" y="185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" name="Freeform 163"/>
              <p:cNvSpPr>
                <a:spLocks/>
              </p:cNvSpPr>
              <p:nvPr/>
            </p:nvSpPr>
            <p:spPr bwMode="auto">
              <a:xfrm>
                <a:off x="4655" y="2822"/>
                <a:ext cx="16" cy="24"/>
              </a:xfrm>
              <a:custGeom>
                <a:avLst/>
                <a:gdLst>
                  <a:gd name="T0" fmla="*/ 0 w 16"/>
                  <a:gd name="T1" fmla="*/ 6 h 24"/>
                  <a:gd name="T2" fmla="*/ 0 w 16"/>
                  <a:gd name="T3" fmla="*/ 24 h 24"/>
                  <a:gd name="T4" fmla="*/ 13 w 16"/>
                  <a:gd name="T5" fmla="*/ 12 h 24"/>
                  <a:gd name="T6" fmla="*/ 3 w 16"/>
                  <a:gd name="T7" fmla="*/ 0 h 24"/>
                  <a:gd name="T8" fmla="*/ 16 w 16"/>
                  <a:gd name="T9" fmla="*/ 6 h 24"/>
                  <a:gd name="T10" fmla="*/ 0 w 16"/>
                  <a:gd name="T11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24">
                    <a:moveTo>
                      <a:pt x="0" y="6"/>
                    </a:moveTo>
                    <a:lnTo>
                      <a:pt x="0" y="24"/>
                    </a:lnTo>
                    <a:lnTo>
                      <a:pt x="13" y="12"/>
                    </a:lnTo>
                    <a:lnTo>
                      <a:pt x="3" y="0"/>
                    </a:lnTo>
                    <a:lnTo>
                      <a:pt x="16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" name="Rectangle 164"/>
              <p:cNvSpPr>
                <a:spLocks noChangeArrowheads="1"/>
              </p:cNvSpPr>
              <p:nvPr/>
            </p:nvSpPr>
            <p:spPr bwMode="auto">
              <a:xfrm>
                <a:off x="4764" y="2559"/>
                <a:ext cx="16" cy="9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" name="Freeform 165"/>
              <p:cNvSpPr>
                <a:spLocks/>
              </p:cNvSpPr>
              <p:nvPr/>
            </p:nvSpPr>
            <p:spPr bwMode="auto">
              <a:xfrm>
                <a:off x="4764" y="2649"/>
                <a:ext cx="16" cy="5"/>
              </a:xfrm>
              <a:custGeom>
                <a:avLst/>
                <a:gdLst>
                  <a:gd name="T0" fmla="*/ 15 w 16"/>
                  <a:gd name="T1" fmla="*/ 5 h 5"/>
                  <a:gd name="T2" fmla="*/ 16 w 16"/>
                  <a:gd name="T3" fmla="*/ 2 h 5"/>
                  <a:gd name="T4" fmla="*/ 0 w 16"/>
                  <a:gd name="T5" fmla="*/ 2 h 5"/>
                  <a:gd name="T6" fmla="*/ 0 w 16"/>
                  <a:gd name="T7" fmla="*/ 0 h 5"/>
                  <a:gd name="T8" fmla="*/ 15 w 16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5">
                    <a:moveTo>
                      <a:pt x="15" y="5"/>
                    </a:moveTo>
                    <a:lnTo>
                      <a:pt x="16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" name="Freeform 166"/>
              <p:cNvSpPr>
                <a:spLocks/>
              </p:cNvSpPr>
              <p:nvPr/>
            </p:nvSpPr>
            <p:spPr bwMode="auto">
              <a:xfrm>
                <a:off x="4765" y="2522"/>
                <a:ext cx="30" cy="41"/>
              </a:xfrm>
              <a:custGeom>
                <a:avLst/>
                <a:gdLst>
                  <a:gd name="T0" fmla="*/ 0 w 30"/>
                  <a:gd name="T1" fmla="*/ 32 h 41"/>
                  <a:gd name="T2" fmla="*/ 14 w 30"/>
                  <a:gd name="T3" fmla="*/ 41 h 41"/>
                  <a:gd name="T4" fmla="*/ 30 w 30"/>
                  <a:gd name="T5" fmla="*/ 8 h 41"/>
                  <a:gd name="T6" fmla="*/ 16 w 30"/>
                  <a:gd name="T7" fmla="*/ 0 h 41"/>
                  <a:gd name="T8" fmla="*/ 0 w 30"/>
                  <a:gd name="T9" fmla="*/ 3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41">
                    <a:moveTo>
                      <a:pt x="0" y="32"/>
                    </a:moveTo>
                    <a:lnTo>
                      <a:pt x="14" y="41"/>
                    </a:lnTo>
                    <a:lnTo>
                      <a:pt x="30" y="8"/>
                    </a:lnTo>
                    <a:lnTo>
                      <a:pt x="16" y="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" name="Freeform 167"/>
              <p:cNvSpPr>
                <a:spLocks/>
              </p:cNvSpPr>
              <p:nvPr/>
            </p:nvSpPr>
            <p:spPr bwMode="auto">
              <a:xfrm>
                <a:off x="4764" y="2554"/>
                <a:ext cx="16" cy="9"/>
              </a:xfrm>
              <a:custGeom>
                <a:avLst/>
                <a:gdLst>
                  <a:gd name="T0" fmla="*/ 0 w 16"/>
                  <a:gd name="T1" fmla="*/ 5 h 9"/>
                  <a:gd name="T2" fmla="*/ 0 w 16"/>
                  <a:gd name="T3" fmla="*/ 2 h 9"/>
                  <a:gd name="T4" fmla="*/ 1 w 16"/>
                  <a:gd name="T5" fmla="*/ 0 h 9"/>
                  <a:gd name="T6" fmla="*/ 15 w 16"/>
                  <a:gd name="T7" fmla="*/ 9 h 9"/>
                  <a:gd name="T8" fmla="*/ 16 w 16"/>
                  <a:gd name="T9" fmla="*/ 5 h 9"/>
                  <a:gd name="T10" fmla="*/ 0 w 16"/>
                  <a:gd name="T11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9">
                    <a:moveTo>
                      <a:pt x="0" y="5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15" y="9"/>
                    </a:lnTo>
                    <a:lnTo>
                      <a:pt x="16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" name="Rectangle 168"/>
              <p:cNvSpPr>
                <a:spLocks noChangeArrowheads="1"/>
              </p:cNvSpPr>
              <p:nvPr/>
            </p:nvSpPr>
            <p:spPr bwMode="auto">
              <a:xfrm>
                <a:off x="4780" y="2494"/>
                <a:ext cx="16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" name="Freeform 169"/>
              <p:cNvSpPr>
                <a:spLocks/>
              </p:cNvSpPr>
              <p:nvPr/>
            </p:nvSpPr>
            <p:spPr bwMode="auto">
              <a:xfrm>
                <a:off x="4780" y="2522"/>
                <a:ext cx="16" cy="8"/>
              </a:xfrm>
              <a:custGeom>
                <a:avLst/>
                <a:gdLst>
                  <a:gd name="T0" fmla="*/ 15 w 16"/>
                  <a:gd name="T1" fmla="*/ 8 h 8"/>
                  <a:gd name="T2" fmla="*/ 16 w 16"/>
                  <a:gd name="T3" fmla="*/ 6 h 8"/>
                  <a:gd name="T4" fmla="*/ 16 w 16"/>
                  <a:gd name="T5" fmla="*/ 4 h 8"/>
                  <a:gd name="T6" fmla="*/ 0 w 16"/>
                  <a:gd name="T7" fmla="*/ 4 h 8"/>
                  <a:gd name="T8" fmla="*/ 1 w 16"/>
                  <a:gd name="T9" fmla="*/ 0 h 8"/>
                  <a:gd name="T10" fmla="*/ 15 w 16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8">
                    <a:moveTo>
                      <a:pt x="15" y="8"/>
                    </a:moveTo>
                    <a:lnTo>
                      <a:pt x="16" y="6"/>
                    </a:lnTo>
                    <a:lnTo>
                      <a:pt x="16" y="4"/>
                    </a:lnTo>
                    <a:lnTo>
                      <a:pt x="0" y="4"/>
                    </a:lnTo>
                    <a:lnTo>
                      <a:pt x="1" y="0"/>
                    </a:lnTo>
                    <a:lnTo>
                      <a:pt x="15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" name="Freeform 170"/>
              <p:cNvSpPr>
                <a:spLocks/>
              </p:cNvSpPr>
              <p:nvPr/>
            </p:nvSpPr>
            <p:spPr bwMode="auto">
              <a:xfrm>
                <a:off x="4747" y="2483"/>
                <a:ext cx="42" cy="19"/>
              </a:xfrm>
              <a:custGeom>
                <a:avLst/>
                <a:gdLst>
                  <a:gd name="T0" fmla="*/ 40 w 42"/>
                  <a:gd name="T1" fmla="*/ 19 h 19"/>
                  <a:gd name="T2" fmla="*/ 20 w 42"/>
                  <a:gd name="T3" fmla="*/ 17 h 19"/>
                  <a:gd name="T4" fmla="*/ 0 w 42"/>
                  <a:gd name="T5" fmla="*/ 15 h 19"/>
                  <a:gd name="T6" fmla="*/ 2 w 42"/>
                  <a:gd name="T7" fmla="*/ 0 h 19"/>
                  <a:gd name="T8" fmla="*/ 22 w 42"/>
                  <a:gd name="T9" fmla="*/ 2 h 19"/>
                  <a:gd name="T10" fmla="*/ 42 w 42"/>
                  <a:gd name="T11" fmla="*/ 4 h 19"/>
                  <a:gd name="T12" fmla="*/ 40 w 42"/>
                  <a:gd name="T1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19">
                    <a:moveTo>
                      <a:pt x="40" y="19"/>
                    </a:moveTo>
                    <a:lnTo>
                      <a:pt x="20" y="17"/>
                    </a:lnTo>
                    <a:lnTo>
                      <a:pt x="0" y="15"/>
                    </a:lnTo>
                    <a:lnTo>
                      <a:pt x="2" y="0"/>
                    </a:lnTo>
                    <a:lnTo>
                      <a:pt x="22" y="2"/>
                    </a:lnTo>
                    <a:lnTo>
                      <a:pt x="42" y="4"/>
                    </a:lnTo>
                    <a:lnTo>
                      <a:pt x="40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" name="Freeform 171"/>
              <p:cNvSpPr>
                <a:spLocks/>
              </p:cNvSpPr>
              <p:nvPr/>
            </p:nvSpPr>
            <p:spPr bwMode="auto">
              <a:xfrm>
                <a:off x="4780" y="2487"/>
                <a:ext cx="16" cy="15"/>
              </a:xfrm>
              <a:custGeom>
                <a:avLst/>
                <a:gdLst>
                  <a:gd name="T0" fmla="*/ 16 w 16"/>
                  <a:gd name="T1" fmla="*/ 7 h 15"/>
                  <a:gd name="T2" fmla="*/ 16 w 16"/>
                  <a:gd name="T3" fmla="*/ 1 h 15"/>
                  <a:gd name="T4" fmla="*/ 9 w 16"/>
                  <a:gd name="T5" fmla="*/ 0 h 15"/>
                  <a:gd name="T6" fmla="*/ 7 w 16"/>
                  <a:gd name="T7" fmla="*/ 15 h 15"/>
                  <a:gd name="T8" fmla="*/ 0 w 16"/>
                  <a:gd name="T9" fmla="*/ 7 h 15"/>
                  <a:gd name="T10" fmla="*/ 16 w 16"/>
                  <a:gd name="T11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5">
                    <a:moveTo>
                      <a:pt x="16" y="7"/>
                    </a:moveTo>
                    <a:lnTo>
                      <a:pt x="16" y="1"/>
                    </a:lnTo>
                    <a:lnTo>
                      <a:pt x="9" y="0"/>
                    </a:lnTo>
                    <a:lnTo>
                      <a:pt x="7" y="15"/>
                    </a:lnTo>
                    <a:lnTo>
                      <a:pt x="0" y="7"/>
                    </a:lnTo>
                    <a:lnTo>
                      <a:pt x="16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" name="Freeform 172"/>
              <p:cNvSpPr>
                <a:spLocks/>
              </p:cNvSpPr>
              <p:nvPr/>
            </p:nvSpPr>
            <p:spPr bwMode="auto">
              <a:xfrm>
                <a:off x="4702" y="2483"/>
                <a:ext cx="47" cy="30"/>
              </a:xfrm>
              <a:custGeom>
                <a:avLst/>
                <a:gdLst>
                  <a:gd name="T0" fmla="*/ 47 w 47"/>
                  <a:gd name="T1" fmla="*/ 15 h 30"/>
                  <a:gd name="T2" fmla="*/ 35 w 47"/>
                  <a:gd name="T3" fmla="*/ 16 h 30"/>
                  <a:gd name="T4" fmla="*/ 29 w 47"/>
                  <a:gd name="T5" fmla="*/ 18 h 30"/>
                  <a:gd name="T6" fmla="*/ 10 w 47"/>
                  <a:gd name="T7" fmla="*/ 30 h 30"/>
                  <a:gd name="T8" fmla="*/ 0 w 47"/>
                  <a:gd name="T9" fmla="*/ 17 h 30"/>
                  <a:gd name="T10" fmla="*/ 21 w 47"/>
                  <a:gd name="T11" fmla="*/ 4 h 30"/>
                  <a:gd name="T12" fmla="*/ 31 w 47"/>
                  <a:gd name="T13" fmla="*/ 1 h 30"/>
                  <a:gd name="T14" fmla="*/ 45 w 47"/>
                  <a:gd name="T15" fmla="*/ 0 h 30"/>
                  <a:gd name="T16" fmla="*/ 47 w 47"/>
                  <a:gd name="T17" fmla="*/ 1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30">
                    <a:moveTo>
                      <a:pt x="47" y="15"/>
                    </a:moveTo>
                    <a:lnTo>
                      <a:pt x="35" y="16"/>
                    </a:lnTo>
                    <a:lnTo>
                      <a:pt x="29" y="18"/>
                    </a:lnTo>
                    <a:lnTo>
                      <a:pt x="10" y="30"/>
                    </a:lnTo>
                    <a:lnTo>
                      <a:pt x="0" y="17"/>
                    </a:lnTo>
                    <a:lnTo>
                      <a:pt x="21" y="4"/>
                    </a:lnTo>
                    <a:lnTo>
                      <a:pt x="31" y="1"/>
                    </a:lnTo>
                    <a:lnTo>
                      <a:pt x="45" y="0"/>
                    </a:lnTo>
                    <a:lnTo>
                      <a:pt x="47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5" name="Freeform 173"/>
              <p:cNvSpPr>
                <a:spLocks/>
              </p:cNvSpPr>
              <p:nvPr/>
            </p:nvSpPr>
            <p:spPr bwMode="auto">
              <a:xfrm>
                <a:off x="4747" y="2483"/>
                <a:ext cx="2" cy="15"/>
              </a:xfrm>
              <a:custGeom>
                <a:avLst/>
                <a:gdLst>
                  <a:gd name="T0" fmla="*/ 2 w 2"/>
                  <a:gd name="T1" fmla="*/ 0 h 15"/>
                  <a:gd name="T2" fmla="*/ 1 w 2"/>
                  <a:gd name="T3" fmla="*/ 0 h 15"/>
                  <a:gd name="T4" fmla="*/ 0 w 2"/>
                  <a:gd name="T5" fmla="*/ 0 h 15"/>
                  <a:gd name="T6" fmla="*/ 2 w 2"/>
                  <a:gd name="T7" fmla="*/ 15 h 15"/>
                  <a:gd name="T8" fmla="*/ 0 w 2"/>
                  <a:gd name="T9" fmla="*/ 15 h 15"/>
                  <a:gd name="T10" fmla="*/ 2 w 2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5">
                    <a:moveTo>
                      <a:pt x="2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6" name="Freeform 174"/>
              <p:cNvSpPr>
                <a:spLocks/>
              </p:cNvSpPr>
              <p:nvPr/>
            </p:nvSpPr>
            <p:spPr bwMode="auto">
              <a:xfrm>
                <a:off x="4701" y="2500"/>
                <a:ext cx="12" cy="13"/>
              </a:xfrm>
              <a:custGeom>
                <a:avLst/>
                <a:gdLst>
                  <a:gd name="T0" fmla="*/ 1 w 12"/>
                  <a:gd name="T1" fmla="*/ 0 h 13"/>
                  <a:gd name="T2" fmla="*/ 0 w 12"/>
                  <a:gd name="T3" fmla="*/ 0 h 13"/>
                  <a:gd name="T4" fmla="*/ 12 w 12"/>
                  <a:gd name="T5" fmla="*/ 12 h 13"/>
                  <a:gd name="T6" fmla="*/ 11 w 12"/>
                  <a:gd name="T7" fmla="*/ 13 h 13"/>
                  <a:gd name="T8" fmla="*/ 1 w 12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3">
                    <a:moveTo>
                      <a:pt x="1" y="0"/>
                    </a:moveTo>
                    <a:lnTo>
                      <a:pt x="0" y="0"/>
                    </a:lnTo>
                    <a:lnTo>
                      <a:pt x="12" y="12"/>
                    </a:lnTo>
                    <a:lnTo>
                      <a:pt x="11" y="1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" name="Freeform 175"/>
              <p:cNvSpPr>
                <a:spLocks/>
              </p:cNvSpPr>
              <p:nvPr/>
            </p:nvSpPr>
            <p:spPr bwMode="auto">
              <a:xfrm>
                <a:off x="4784" y="2492"/>
                <a:ext cx="178" cy="260"/>
              </a:xfrm>
              <a:custGeom>
                <a:avLst/>
                <a:gdLst>
                  <a:gd name="T0" fmla="*/ 1 w 178"/>
                  <a:gd name="T1" fmla="*/ 61 h 260"/>
                  <a:gd name="T2" fmla="*/ 4 w 178"/>
                  <a:gd name="T3" fmla="*/ 74 h 260"/>
                  <a:gd name="T4" fmla="*/ 9 w 178"/>
                  <a:gd name="T5" fmla="*/ 84 h 260"/>
                  <a:gd name="T6" fmla="*/ 18 w 178"/>
                  <a:gd name="T7" fmla="*/ 96 h 260"/>
                  <a:gd name="T8" fmla="*/ 30 w 178"/>
                  <a:gd name="T9" fmla="*/ 107 h 260"/>
                  <a:gd name="T10" fmla="*/ 58 w 178"/>
                  <a:gd name="T11" fmla="*/ 127 h 260"/>
                  <a:gd name="T12" fmla="*/ 79 w 178"/>
                  <a:gd name="T13" fmla="*/ 144 h 260"/>
                  <a:gd name="T14" fmla="*/ 91 w 178"/>
                  <a:gd name="T15" fmla="*/ 158 h 260"/>
                  <a:gd name="T16" fmla="*/ 106 w 178"/>
                  <a:gd name="T17" fmla="*/ 180 h 260"/>
                  <a:gd name="T18" fmla="*/ 121 w 178"/>
                  <a:gd name="T19" fmla="*/ 209 h 260"/>
                  <a:gd name="T20" fmla="*/ 137 w 178"/>
                  <a:gd name="T21" fmla="*/ 236 h 260"/>
                  <a:gd name="T22" fmla="*/ 148 w 178"/>
                  <a:gd name="T23" fmla="*/ 249 h 260"/>
                  <a:gd name="T24" fmla="*/ 162 w 178"/>
                  <a:gd name="T25" fmla="*/ 260 h 260"/>
                  <a:gd name="T26" fmla="*/ 172 w 178"/>
                  <a:gd name="T27" fmla="*/ 240 h 260"/>
                  <a:gd name="T28" fmla="*/ 176 w 178"/>
                  <a:gd name="T29" fmla="*/ 227 h 260"/>
                  <a:gd name="T30" fmla="*/ 178 w 178"/>
                  <a:gd name="T31" fmla="*/ 213 h 260"/>
                  <a:gd name="T32" fmla="*/ 178 w 178"/>
                  <a:gd name="T33" fmla="*/ 196 h 260"/>
                  <a:gd name="T34" fmla="*/ 175 w 178"/>
                  <a:gd name="T35" fmla="*/ 179 h 260"/>
                  <a:gd name="T36" fmla="*/ 170 w 178"/>
                  <a:gd name="T37" fmla="*/ 163 h 260"/>
                  <a:gd name="T38" fmla="*/ 158 w 178"/>
                  <a:gd name="T39" fmla="*/ 142 h 260"/>
                  <a:gd name="T40" fmla="*/ 130 w 178"/>
                  <a:gd name="T41" fmla="*/ 100 h 260"/>
                  <a:gd name="T42" fmla="*/ 119 w 178"/>
                  <a:gd name="T43" fmla="*/ 79 h 260"/>
                  <a:gd name="T44" fmla="*/ 116 w 178"/>
                  <a:gd name="T45" fmla="*/ 64 h 260"/>
                  <a:gd name="T46" fmla="*/ 115 w 178"/>
                  <a:gd name="T47" fmla="*/ 47 h 260"/>
                  <a:gd name="T48" fmla="*/ 113 w 178"/>
                  <a:gd name="T49" fmla="*/ 30 h 260"/>
                  <a:gd name="T50" fmla="*/ 110 w 178"/>
                  <a:gd name="T51" fmla="*/ 22 h 260"/>
                  <a:gd name="T52" fmla="*/ 105 w 178"/>
                  <a:gd name="T53" fmla="*/ 14 h 260"/>
                  <a:gd name="T54" fmla="*/ 100 w 178"/>
                  <a:gd name="T55" fmla="*/ 9 h 260"/>
                  <a:gd name="T56" fmla="*/ 93 w 178"/>
                  <a:gd name="T57" fmla="*/ 5 h 260"/>
                  <a:gd name="T58" fmla="*/ 86 w 178"/>
                  <a:gd name="T59" fmla="*/ 2 h 260"/>
                  <a:gd name="T60" fmla="*/ 77 w 178"/>
                  <a:gd name="T61" fmla="*/ 0 h 260"/>
                  <a:gd name="T62" fmla="*/ 60 w 178"/>
                  <a:gd name="T63" fmla="*/ 0 h 260"/>
                  <a:gd name="T64" fmla="*/ 47 w 178"/>
                  <a:gd name="T65" fmla="*/ 3 h 260"/>
                  <a:gd name="T66" fmla="*/ 35 w 178"/>
                  <a:gd name="T67" fmla="*/ 8 h 260"/>
                  <a:gd name="T68" fmla="*/ 19 w 178"/>
                  <a:gd name="T69" fmla="*/ 18 h 260"/>
                  <a:gd name="T70" fmla="*/ 10 w 178"/>
                  <a:gd name="T71" fmla="*/ 27 h 260"/>
                  <a:gd name="T72" fmla="*/ 3 w 178"/>
                  <a:gd name="T73" fmla="*/ 37 h 260"/>
                  <a:gd name="T74" fmla="*/ 1 w 178"/>
                  <a:gd name="T75" fmla="*/ 44 h 260"/>
                  <a:gd name="T76" fmla="*/ 0 w 178"/>
                  <a:gd name="T77" fmla="*/ 52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8" h="260">
                    <a:moveTo>
                      <a:pt x="0" y="52"/>
                    </a:moveTo>
                    <a:lnTo>
                      <a:pt x="1" y="61"/>
                    </a:lnTo>
                    <a:lnTo>
                      <a:pt x="2" y="70"/>
                    </a:lnTo>
                    <a:lnTo>
                      <a:pt x="4" y="74"/>
                    </a:lnTo>
                    <a:lnTo>
                      <a:pt x="5" y="78"/>
                    </a:lnTo>
                    <a:lnTo>
                      <a:pt x="9" y="84"/>
                    </a:lnTo>
                    <a:lnTo>
                      <a:pt x="13" y="91"/>
                    </a:lnTo>
                    <a:lnTo>
                      <a:pt x="18" y="96"/>
                    </a:lnTo>
                    <a:lnTo>
                      <a:pt x="24" y="102"/>
                    </a:lnTo>
                    <a:lnTo>
                      <a:pt x="30" y="107"/>
                    </a:lnTo>
                    <a:lnTo>
                      <a:pt x="44" y="117"/>
                    </a:lnTo>
                    <a:lnTo>
                      <a:pt x="58" y="127"/>
                    </a:lnTo>
                    <a:lnTo>
                      <a:pt x="72" y="138"/>
                    </a:lnTo>
                    <a:lnTo>
                      <a:pt x="79" y="144"/>
                    </a:lnTo>
                    <a:lnTo>
                      <a:pt x="85" y="151"/>
                    </a:lnTo>
                    <a:lnTo>
                      <a:pt x="91" y="158"/>
                    </a:lnTo>
                    <a:lnTo>
                      <a:pt x="96" y="165"/>
                    </a:lnTo>
                    <a:lnTo>
                      <a:pt x="106" y="180"/>
                    </a:lnTo>
                    <a:lnTo>
                      <a:pt x="113" y="194"/>
                    </a:lnTo>
                    <a:lnTo>
                      <a:pt x="121" y="209"/>
                    </a:lnTo>
                    <a:lnTo>
                      <a:pt x="128" y="222"/>
                    </a:lnTo>
                    <a:lnTo>
                      <a:pt x="137" y="236"/>
                    </a:lnTo>
                    <a:lnTo>
                      <a:pt x="142" y="243"/>
                    </a:lnTo>
                    <a:lnTo>
                      <a:pt x="148" y="249"/>
                    </a:lnTo>
                    <a:lnTo>
                      <a:pt x="155" y="255"/>
                    </a:lnTo>
                    <a:lnTo>
                      <a:pt x="162" y="260"/>
                    </a:lnTo>
                    <a:lnTo>
                      <a:pt x="169" y="247"/>
                    </a:lnTo>
                    <a:lnTo>
                      <a:pt x="172" y="240"/>
                    </a:lnTo>
                    <a:lnTo>
                      <a:pt x="174" y="234"/>
                    </a:lnTo>
                    <a:lnTo>
                      <a:pt x="176" y="227"/>
                    </a:lnTo>
                    <a:lnTo>
                      <a:pt x="177" y="220"/>
                    </a:lnTo>
                    <a:lnTo>
                      <a:pt x="178" y="213"/>
                    </a:lnTo>
                    <a:lnTo>
                      <a:pt x="178" y="205"/>
                    </a:lnTo>
                    <a:lnTo>
                      <a:pt x="178" y="196"/>
                    </a:lnTo>
                    <a:lnTo>
                      <a:pt x="177" y="187"/>
                    </a:lnTo>
                    <a:lnTo>
                      <a:pt x="175" y="179"/>
                    </a:lnTo>
                    <a:lnTo>
                      <a:pt x="172" y="171"/>
                    </a:lnTo>
                    <a:lnTo>
                      <a:pt x="170" y="163"/>
                    </a:lnTo>
                    <a:lnTo>
                      <a:pt x="166" y="156"/>
                    </a:lnTo>
                    <a:lnTo>
                      <a:pt x="158" y="142"/>
                    </a:lnTo>
                    <a:lnTo>
                      <a:pt x="139" y="115"/>
                    </a:lnTo>
                    <a:lnTo>
                      <a:pt x="130" y="100"/>
                    </a:lnTo>
                    <a:lnTo>
                      <a:pt x="121" y="83"/>
                    </a:lnTo>
                    <a:lnTo>
                      <a:pt x="119" y="79"/>
                    </a:lnTo>
                    <a:lnTo>
                      <a:pt x="118" y="74"/>
                    </a:lnTo>
                    <a:lnTo>
                      <a:pt x="116" y="64"/>
                    </a:lnTo>
                    <a:lnTo>
                      <a:pt x="115" y="55"/>
                    </a:lnTo>
                    <a:lnTo>
                      <a:pt x="115" y="47"/>
                    </a:lnTo>
                    <a:lnTo>
                      <a:pt x="114" y="38"/>
                    </a:lnTo>
                    <a:lnTo>
                      <a:pt x="113" y="30"/>
                    </a:lnTo>
                    <a:lnTo>
                      <a:pt x="112" y="26"/>
                    </a:lnTo>
                    <a:lnTo>
                      <a:pt x="110" y="22"/>
                    </a:lnTo>
                    <a:lnTo>
                      <a:pt x="108" y="18"/>
                    </a:lnTo>
                    <a:lnTo>
                      <a:pt x="105" y="14"/>
                    </a:lnTo>
                    <a:lnTo>
                      <a:pt x="102" y="11"/>
                    </a:lnTo>
                    <a:lnTo>
                      <a:pt x="100" y="9"/>
                    </a:lnTo>
                    <a:lnTo>
                      <a:pt x="96" y="6"/>
                    </a:lnTo>
                    <a:lnTo>
                      <a:pt x="93" y="5"/>
                    </a:lnTo>
                    <a:lnTo>
                      <a:pt x="89" y="3"/>
                    </a:lnTo>
                    <a:lnTo>
                      <a:pt x="86" y="2"/>
                    </a:lnTo>
                    <a:lnTo>
                      <a:pt x="82" y="1"/>
                    </a:lnTo>
                    <a:lnTo>
                      <a:pt x="77" y="0"/>
                    </a:lnTo>
                    <a:lnTo>
                      <a:pt x="69" y="0"/>
                    </a:lnTo>
                    <a:lnTo>
                      <a:pt x="60" y="0"/>
                    </a:lnTo>
                    <a:lnTo>
                      <a:pt x="52" y="2"/>
                    </a:lnTo>
                    <a:lnTo>
                      <a:pt x="47" y="3"/>
                    </a:lnTo>
                    <a:lnTo>
                      <a:pt x="43" y="5"/>
                    </a:lnTo>
                    <a:lnTo>
                      <a:pt x="35" y="8"/>
                    </a:lnTo>
                    <a:lnTo>
                      <a:pt x="26" y="13"/>
                    </a:lnTo>
                    <a:lnTo>
                      <a:pt x="19" y="18"/>
                    </a:lnTo>
                    <a:lnTo>
                      <a:pt x="13" y="23"/>
                    </a:lnTo>
                    <a:lnTo>
                      <a:pt x="10" y="27"/>
                    </a:lnTo>
                    <a:lnTo>
                      <a:pt x="7" y="30"/>
                    </a:lnTo>
                    <a:lnTo>
                      <a:pt x="3" y="37"/>
                    </a:lnTo>
                    <a:lnTo>
                      <a:pt x="2" y="40"/>
                    </a:lnTo>
                    <a:lnTo>
                      <a:pt x="1" y="44"/>
                    </a:lnTo>
                    <a:lnTo>
                      <a:pt x="0" y="48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D01B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" name="Freeform 176"/>
              <p:cNvSpPr>
                <a:spLocks/>
              </p:cNvSpPr>
              <p:nvPr/>
            </p:nvSpPr>
            <p:spPr bwMode="auto">
              <a:xfrm>
                <a:off x="4776" y="2543"/>
                <a:ext cx="98" cy="106"/>
              </a:xfrm>
              <a:custGeom>
                <a:avLst/>
                <a:gdLst>
                  <a:gd name="T0" fmla="*/ 16 w 98"/>
                  <a:gd name="T1" fmla="*/ 0 h 106"/>
                  <a:gd name="T2" fmla="*/ 17 w 98"/>
                  <a:gd name="T3" fmla="*/ 17 h 106"/>
                  <a:gd name="T4" fmla="*/ 22 w 98"/>
                  <a:gd name="T5" fmla="*/ 29 h 106"/>
                  <a:gd name="T6" fmla="*/ 32 w 98"/>
                  <a:gd name="T7" fmla="*/ 40 h 106"/>
                  <a:gd name="T8" fmla="*/ 43 w 98"/>
                  <a:gd name="T9" fmla="*/ 50 h 106"/>
                  <a:gd name="T10" fmla="*/ 70 w 98"/>
                  <a:gd name="T11" fmla="*/ 70 h 106"/>
                  <a:gd name="T12" fmla="*/ 85 w 98"/>
                  <a:gd name="T13" fmla="*/ 81 h 106"/>
                  <a:gd name="T14" fmla="*/ 98 w 98"/>
                  <a:gd name="T15" fmla="*/ 94 h 106"/>
                  <a:gd name="T16" fmla="*/ 87 w 98"/>
                  <a:gd name="T17" fmla="*/ 106 h 106"/>
                  <a:gd name="T18" fmla="*/ 75 w 98"/>
                  <a:gd name="T19" fmla="*/ 93 h 106"/>
                  <a:gd name="T20" fmla="*/ 61 w 98"/>
                  <a:gd name="T21" fmla="*/ 83 h 106"/>
                  <a:gd name="T22" fmla="*/ 33 w 98"/>
                  <a:gd name="T23" fmla="*/ 63 h 106"/>
                  <a:gd name="T24" fmla="*/ 20 w 98"/>
                  <a:gd name="T25" fmla="*/ 50 h 106"/>
                  <a:gd name="T26" fmla="*/ 9 w 98"/>
                  <a:gd name="T27" fmla="*/ 38 h 106"/>
                  <a:gd name="T28" fmla="*/ 2 w 98"/>
                  <a:gd name="T29" fmla="*/ 22 h 106"/>
                  <a:gd name="T30" fmla="*/ 0 w 98"/>
                  <a:gd name="T31" fmla="*/ 2 h 106"/>
                  <a:gd name="T32" fmla="*/ 16 w 98"/>
                  <a:gd name="T33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8" h="106">
                    <a:moveTo>
                      <a:pt x="16" y="0"/>
                    </a:moveTo>
                    <a:lnTo>
                      <a:pt x="17" y="17"/>
                    </a:lnTo>
                    <a:lnTo>
                      <a:pt x="22" y="29"/>
                    </a:lnTo>
                    <a:lnTo>
                      <a:pt x="32" y="40"/>
                    </a:lnTo>
                    <a:lnTo>
                      <a:pt x="43" y="50"/>
                    </a:lnTo>
                    <a:lnTo>
                      <a:pt x="70" y="70"/>
                    </a:lnTo>
                    <a:lnTo>
                      <a:pt x="85" y="81"/>
                    </a:lnTo>
                    <a:lnTo>
                      <a:pt x="98" y="94"/>
                    </a:lnTo>
                    <a:lnTo>
                      <a:pt x="87" y="106"/>
                    </a:lnTo>
                    <a:lnTo>
                      <a:pt x="75" y="93"/>
                    </a:lnTo>
                    <a:lnTo>
                      <a:pt x="61" y="83"/>
                    </a:lnTo>
                    <a:lnTo>
                      <a:pt x="33" y="63"/>
                    </a:lnTo>
                    <a:lnTo>
                      <a:pt x="20" y="50"/>
                    </a:lnTo>
                    <a:lnTo>
                      <a:pt x="9" y="38"/>
                    </a:lnTo>
                    <a:lnTo>
                      <a:pt x="2" y="22"/>
                    </a:lnTo>
                    <a:lnTo>
                      <a:pt x="0" y="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" name="Freeform 177"/>
              <p:cNvSpPr>
                <a:spLocks/>
              </p:cNvSpPr>
              <p:nvPr/>
            </p:nvSpPr>
            <p:spPr bwMode="auto">
              <a:xfrm>
                <a:off x="4862" y="2639"/>
                <a:ext cx="89" cy="119"/>
              </a:xfrm>
              <a:custGeom>
                <a:avLst/>
                <a:gdLst>
                  <a:gd name="T0" fmla="*/ 13 w 89"/>
                  <a:gd name="T1" fmla="*/ 0 h 119"/>
                  <a:gd name="T2" fmla="*/ 24 w 89"/>
                  <a:gd name="T3" fmla="*/ 14 h 119"/>
                  <a:gd name="T4" fmla="*/ 34 w 89"/>
                  <a:gd name="T5" fmla="*/ 29 h 119"/>
                  <a:gd name="T6" fmla="*/ 49 w 89"/>
                  <a:gd name="T7" fmla="*/ 57 h 119"/>
                  <a:gd name="T8" fmla="*/ 66 w 89"/>
                  <a:gd name="T9" fmla="*/ 85 h 119"/>
                  <a:gd name="T10" fmla="*/ 75 w 89"/>
                  <a:gd name="T11" fmla="*/ 96 h 119"/>
                  <a:gd name="T12" fmla="*/ 89 w 89"/>
                  <a:gd name="T13" fmla="*/ 107 h 119"/>
                  <a:gd name="T14" fmla="*/ 78 w 89"/>
                  <a:gd name="T15" fmla="*/ 119 h 119"/>
                  <a:gd name="T16" fmla="*/ 64 w 89"/>
                  <a:gd name="T17" fmla="*/ 108 h 119"/>
                  <a:gd name="T18" fmla="*/ 52 w 89"/>
                  <a:gd name="T19" fmla="*/ 94 h 119"/>
                  <a:gd name="T20" fmla="*/ 35 w 89"/>
                  <a:gd name="T21" fmla="*/ 65 h 119"/>
                  <a:gd name="T22" fmla="*/ 20 w 89"/>
                  <a:gd name="T23" fmla="*/ 37 h 119"/>
                  <a:gd name="T24" fmla="*/ 11 w 89"/>
                  <a:gd name="T25" fmla="*/ 23 h 119"/>
                  <a:gd name="T26" fmla="*/ 0 w 89"/>
                  <a:gd name="T27" fmla="*/ 9 h 119"/>
                  <a:gd name="T28" fmla="*/ 13 w 89"/>
                  <a:gd name="T29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9" h="119">
                    <a:moveTo>
                      <a:pt x="13" y="0"/>
                    </a:moveTo>
                    <a:lnTo>
                      <a:pt x="24" y="14"/>
                    </a:lnTo>
                    <a:lnTo>
                      <a:pt x="34" y="29"/>
                    </a:lnTo>
                    <a:lnTo>
                      <a:pt x="49" y="57"/>
                    </a:lnTo>
                    <a:lnTo>
                      <a:pt x="66" y="85"/>
                    </a:lnTo>
                    <a:lnTo>
                      <a:pt x="75" y="96"/>
                    </a:lnTo>
                    <a:lnTo>
                      <a:pt x="89" y="107"/>
                    </a:lnTo>
                    <a:lnTo>
                      <a:pt x="78" y="119"/>
                    </a:lnTo>
                    <a:lnTo>
                      <a:pt x="64" y="108"/>
                    </a:lnTo>
                    <a:lnTo>
                      <a:pt x="52" y="94"/>
                    </a:lnTo>
                    <a:lnTo>
                      <a:pt x="35" y="65"/>
                    </a:lnTo>
                    <a:lnTo>
                      <a:pt x="20" y="37"/>
                    </a:lnTo>
                    <a:lnTo>
                      <a:pt x="11" y="23"/>
                    </a:lnTo>
                    <a:lnTo>
                      <a:pt x="0" y="9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" name="Freeform 178"/>
              <p:cNvSpPr>
                <a:spLocks/>
              </p:cNvSpPr>
              <p:nvPr/>
            </p:nvSpPr>
            <p:spPr bwMode="auto">
              <a:xfrm>
                <a:off x="4862" y="2635"/>
                <a:ext cx="13" cy="14"/>
              </a:xfrm>
              <a:custGeom>
                <a:avLst/>
                <a:gdLst>
                  <a:gd name="T0" fmla="*/ 12 w 13"/>
                  <a:gd name="T1" fmla="*/ 2 h 14"/>
                  <a:gd name="T2" fmla="*/ 9 w 13"/>
                  <a:gd name="T3" fmla="*/ 0 h 14"/>
                  <a:gd name="T4" fmla="*/ 13 w 13"/>
                  <a:gd name="T5" fmla="*/ 4 h 14"/>
                  <a:gd name="T6" fmla="*/ 0 w 13"/>
                  <a:gd name="T7" fmla="*/ 13 h 14"/>
                  <a:gd name="T8" fmla="*/ 1 w 13"/>
                  <a:gd name="T9" fmla="*/ 14 h 14"/>
                  <a:gd name="T10" fmla="*/ 12 w 13"/>
                  <a:gd name="T11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4">
                    <a:moveTo>
                      <a:pt x="12" y="2"/>
                    </a:moveTo>
                    <a:lnTo>
                      <a:pt x="9" y="0"/>
                    </a:lnTo>
                    <a:lnTo>
                      <a:pt x="13" y="4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" name="Freeform 179"/>
              <p:cNvSpPr>
                <a:spLocks/>
              </p:cNvSpPr>
              <p:nvPr/>
            </p:nvSpPr>
            <p:spPr bwMode="auto">
              <a:xfrm>
                <a:off x="4939" y="2696"/>
                <a:ext cx="30" cy="60"/>
              </a:xfrm>
              <a:custGeom>
                <a:avLst/>
                <a:gdLst>
                  <a:gd name="T0" fmla="*/ 0 w 30"/>
                  <a:gd name="T1" fmla="*/ 52 h 60"/>
                  <a:gd name="T2" fmla="*/ 12 w 30"/>
                  <a:gd name="T3" fmla="*/ 26 h 60"/>
                  <a:gd name="T4" fmla="*/ 14 w 30"/>
                  <a:gd name="T5" fmla="*/ 15 h 60"/>
                  <a:gd name="T6" fmla="*/ 15 w 30"/>
                  <a:gd name="T7" fmla="*/ 0 h 60"/>
                  <a:gd name="T8" fmla="*/ 30 w 30"/>
                  <a:gd name="T9" fmla="*/ 2 h 60"/>
                  <a:gd name="T10" fmla="*/ 29 w 30"/>
                  <a:gd name="T11" fmla="*/ 18 h 60"/>
                  <a:gd name="T12" fmla="*/ 26 w 30"/>
                  <a:gd name="T13" fmla="*/ 34 h 60"/>
                  <a:gd name="T14" fmla="*/ 14 w 30"/>
                  <a:gd name="T15" fmla="*/ 60 h 60"/>
                  <a:gd name="T16" fmla="*/ 0 w 30"/>
                  <a:gd name="T17" fmla="*/ 5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60">
                    <a:moveTo>
                      <a:pt x="0" y="52"/>
                    </a:moveTo>
                    <a:lnTo>
                      <a:pt x="12" y="26"/>
                    </a:lnTo>
                    <a:lnTo>
                      <a:pt x="14" y="15"/>
                    </a:lnTo>
                    <a:lnTo>
                      <a:pt x="15" y="0"/>
                    </a:lnTo>
                    <a:lnTo>
                      <a:pt x="30" y="2"/>
                    </a:lnTo>
                    <a:lnTo>
                      <a:pt x="29" y="18"/>
                    </a:lnTo>
                    <a:lnTo>
                      <a:pt x="26" y="34"/>
                    </a:lnTo>
                    <a:lnTo>
                      <a:pt x="14" y="60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" name="Freeform 180"/>
              <p:cNvSpPr>
                <a:spLocks/>
              </p:cNvSpPr>
              <p:nvPr/>
            </p:nvSpPr>
            <p:spPr bwMode="auto">
              <a:xfrm>
                <a:off x="4939" y="2746"/>
                <a:ext cx="14" cy="19"/>
              </a:xfrm>
              <a:custGeom>
                <a:avLst/>
                <a:gdLst>
                  <a:gd name="T0" fmla="*/ 1 w 14"/>
                  <a:gd name="T1" fmla="*/ 12 h 19"/>
                  <a:gd name="T2" fmla="*/ 10 w 14"/>
                  <a:gd name="T3" fmla="*/ 19 h 19"/>
                  <a:gd name="T4" fmla="*/ 14 w 14"/>
                  <a:gd name="T5" fmla="*/ 10 h 19"/>
                  <a:gd name="T6" fmla="*/ 0 w 14"/>
                  <a:gd name="T7" fmla="*/ 2 h 19"/>
                  <a:gd name="T8" fmla="*/ 12 w 14"/>
                  <a:gd name="T9" fmla="*/ 0 h 19"/>
                  <a:gd name="T10" fmla="*/ 1 w 14"/>
                  <a:gd name="T11" fmla="*/ 1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9">
                    <a:moveTo>
                      <a:pt x="1" y="12"/>
                    </a:moveTo>
                    <a:lnTo>
                      <a:pt x="10" y="19"/>
                    </a:lnTo>
                    <a:lnTo>
                      <a:pt x="14" y="10"/>
                    </a:lnTo>
                    <a:lnTo>
                      <a:pt x="0" y="2"/>
                    </a:lnTo>
                    <a:lnTo>
                      <a:pt x="12" y="0"/>
                    </a:lnTo>
                    <a:lnTo>
                      <a:pt x="1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" name="Freeform 181"/>
              <p:cNvSpPr>
                <a:spLocks/>
              </p:cNvSpPr>
              <p:nvPr/>
            </p:nvSpPr>
            <p:spPr bwMode="auto">
              <a:xfrm>
                <a:off x="4898" y="2571"/>
                <a:ext cx="71" cy="127"/>
              </a:xfrm>
              <a:custGeom>
                <a:avLst/>
                <a:gdLst>
                  <a:gd name="T0" fmla="*/ 56 w 71"/>
                  <a:gd name="T1" fmla="*/ 127 h 127"/>
                  <a:gd name="T2" fmla="*/ 54 w 71"/>
                  <a:gd name="T3" fmla="*/ 110 h 127"/>
                  <a:gd name="T4" fmla="*/ 50 w 71"/>
                  <a:gd name="T5" fmla="*/ 95 h 127"/>
                  <a:gd name="T6" fmla="*/ 45 w 71"/>
                  <a:gd name="T7" fmla="*/ 81 h 127"/>
                  <a:gd name="T8" fmla="*/ 37 w 71"/>
                  <a:gd name="T9" fmla="*/ 68 h 127"/>
                  <a:gd name="T10" fmla="*/ 18 w 71"/>
                  <a:gd name="T11" fmla="*/ 41 h 127"/>
                  <a:gd name="T12" fmla="*/ 9 w 71"/>
                  <a:gd name="T13" fmla="*/ 25 h 127"/>
                  <a:gd name="T14" fmla="*/ 0 w 71"/>
                  <a:gd name="T15" fmla="*/ 8 h 127"/>
                  <a:gd name="T16" fmla="*/ 14 w 71"/>
                  <a:gd name="T17" fmla="*/ 0 h 127"/>
                  <a:gd name="T18" fmla="*/ 22 w 71"/>
                  <a:gd name="T19" fmla="*/ 17 h 127"/>
                  <a:gd name="T20" fmla="*/ 32 w 71"/>
                  <a:gd name="T21" fmla="*/ 32 h 127"/>
                  <a:gd name="T22" fmla="*/ 50 w 71"/>
                  <a:gd name="T23" fmla="*/ 59 h 127"/>
                  <a:gd name="T24" fmla="*/ 59 w 71"/>
                  <a:gd name="T25" fmla="*/ 73 h 127"/>
                  <a:gd name="T26" fmla="*/ 65 w 71"/>
                  <a:gd name="T27" fmla="*/ 90 h 127"/>
                  <a:gd name="T28" fmla="*/ 69 w 71"/>
                  <a:gd name="T29" fmla="*/ 107 h 127"/>
                  <a:gd name="T30" fmla="*/ 71 w 71"/>
                  <a:gd name="T31" fmla="*/ 125 h 127"/>
                  <a:gd name="T32" fmla="*/ 56 w 71"/>
                  <a:gd name="T33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1" h="127">
                    <a:moveTo>
                      <a:pt x="56" y="127"/>
                    </a:moveTo>
                    <a:lnTo>
                      <a:pt x="54" y="110"/>
                    </a:lnTo>
                    <a:lnTo>
                      <a:pt x="50" y="95"/>
                    </a:lnTo>
                    <a:lnTo>
                      <a:pt x="45" y="81"/>
                    </a:lnTo>
                    <a:lnTo>
                      <a:pt x="37" y="68"/>
                    </a:lnTo>
                    <a:lnTo>
                      <a:pt x="18" y="41"/>
                    </a:lnTo>
                    <a:lnTo>
                      <a:pt x="9" y="25"/>
                    </a:lnTo>
                    <a:lnTo>
                      <a:pt x="0" y="8"/>
                    </a:lnTo>
                    <a:lnTo>
                      <a:pt x="14" y="0"/>
                    </a:lnTo>
                    <a:lnTo>
                      <a:pt x="22" y="17"/>
                    </a:lnTo>
                    <a:lnTo>
                      <a:pt x="32" y="32"/>
                    </a:lnTo>
                    <a:lnTo>
                      <a:pt x="50" y="59"/>
                    </a:lnTo>
                    <a:lnTo>
                      <a:pt x="59" y="73"/>
                    </a:lnTo>
                    <a:lnTo>
                      <a:pt x="65" y="90"/>
                    </a:lnTo>
                    <a:lnTo>
                      <a:pt x="69" y="107"/>
                    </a:lnTo>
                    <a:lnTo>
                      <a:pt x="71" y="125"/>
                    </a:lnTo>
                    <a:lnTo>
                      <a:pt x="56" y="1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" name="Freeform 182"/>
              <p:cNvSpPr>
                <a:spLocks/>
              </p:cNvSpPr>
              <p:nvPr/>
            </p:nvSpPr>
            <p:spPr bwMode="auto">
              <a:xfrm>
                <a:off x="4954" y="2696"/>
                <a:ext cx="15" cy="2"/>
              </a:xfrm>
              <a:custGeom>
                <a:avLst/>
                <a:gdLst>
                  <a:gd name="T0" fmla="*/ 15 w 15"/>
                  <a:gd name="T1" fmla="*/ 2 h 2"/>
                  <a:gd name="T2" fmla="*/ 15 w 15"/>
                  <a:gd name="T3" fmla="*/ 1 h 2"/>
                  <a:gd name="T4" fmla="*/ 15 w 15"/>
                  <a:gd name="T5" fmla="*/ 0 h 2"/>
                  <a:gd name="T6" fmla="*/ 0 w 15"/>
                  <a:gd name="T7" fmla="*/ 2 h 2"/>
                  <a:gd name="T8" fmla="*/ 0 w 15"/>
                  <a:gd name="T9" fmla="*/ 0 h 2"/>
                  <a:gd name="T10" fmla="*/ 15 w 15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2">
                    <a:moveTo>
                      <a:pt x="15" y="2"/>
                    </a:moveTo>
                    <a:lnTo>
                      <a:pt x="15" y="1"/>
                    </a:lnTo>
                    <a:lnTo>
                      <a:pt x="15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" name="Freeform 183"/>
              <p:cNvSpPr>
                <a:spLocks/>
              </p:cNvSpPr>
              <p:nvPr/>
            </p:nvSpPr>
            <p:spPr bwMode="auto">
              <a:xfrm>
                <a:off x="4882" y="2502"/>
                <a:ext cx="30" cy="76"/>
              </a:xfrm>
              <a:custGeom>
                <a:avLst/>
                <a:gdLst>
                  <a:gd name="T0" fmla="*/ 15 w 30"/>
                  <a:gd name="T1" fmla="*/ 76 h 76"/>
                  <a:gd name="T2" fmla="*/ 12 w 30"/>
                  <a:gd name="T3" fmla="*/ 67 h 76"/>
                  <a:gd name="T4" fmla="*/ 10 w 30"/>
                  <a:gd name="T5" fmla="*/ 55 h 76"/>
                  <a:gd name="T6" fmla="*/ 9 w 30"/>
                  <a:gd name="T7" fmla="*/ 38 h 76"/>
                  <a:gd name="T8" fmla="*/ 7 w 30"/>
                  <a:gd name="T9" fmla="*/ 22 h 76"/>
                  <a:gd name="T10" fmla="*/ 5 w 30"/>
                  <a:gd name="T11" fmla="*/ 16 h 76"/>
                  <a:gd name="T12" fmla="*/ 0 w 30"/>
                  <a:gd name="T13" fmla="*/ 9 h 76"/>
                  <a:gd name="T14" fmla="*/ 13 w 30"/>
                  <a:gd name="T15" fmla="*/ 0 h 76"/>
                  <a:gd name="T16" fmla="*/ 19 w 30"/>
                  <a:gd name="T17" fmla="*/ 8 h 76"/>
                  <a:gd name="T18" fmla="*/ 22 w 30"/>
                  <a:gd name="T19" fmla="*/ 18 h 76"/>
                  <a:gd name="T20" fmla="*/ 24 w 30"/>
                  <a:gd name="T21" fmla="*/ 36 h 76"/>
                  <a:gd name="T22" fmla="*/ 25 w 30"/>
                  <a:gd name="T23" fmla="*/ 53 h 76"/>
                  <a:gd name="T24" fmla="*/ 27 w 30"/>
                  <a:gd name="T25" fmla="*/ 62 h 76"/>
                  <a:gd name="T26" fmla="*/ 30 w 30"/>
                  <a:gd name="T27" fmla="*/ 71 h 76"/>
                  <a:gd name="T28" fmla="*/ 15 w 30"/>
                  <a:gd name="T29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" h="76">
                    <a:moveTo>
                      <a:pt x="15" y="76"/>
                    </a:moveTo>
                    <a:lnTo>
                      <a:pt x="12" y="67"/>
                    </a:lnTo>
                    <a:lnTo>
                      <a:pt x="10" y="55"/>
                    </a:lnTo>
                    <a:lnTo>
                      <a:pt x="9" y="38"/>
                    </a:lnTo>
                    <a:lnTo>
                      <a:pt x="7" y="22"/>
                    </a:lnTo>
                    <a:lnTo>
                      <a:pt x="5" y="16"/>
                    </a:lnTo>
                    <a:lnTo>
                      <a:pt x="0" y="9"/>
                    </a:lnTo>
                    <a:lnTo>
                      <a:pt x="13" y="0"/>
                    </a:lnTo>
                    <a:lnTo>
                      <a:pt x="19" y="8"/>
                    </a:lnTo>
                    <a:lnTo>
                      <a:pt x="22" y="18"/>
                    </a:lnTo>
                    <a:lnTo>
                      <a:pt x="24" y="36"/>
                    </a:lnTo>
                    <a:lnTo>
                      <a:pt x="25" y="53"/>
                    </a:lnTo>
                    <a:lnTo>
                      <a:pt x="27" y="62"/>
                    </a:lnTo>
                    <a:lnTo>
                      <a:pt x="30" y="71"/>
                    </a:lnTo>
                    <a:lnTo>
                      <a:pt x="15" y="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" name="Freeform 184"/>
              <p:cNvSpPr>
                <a:spLocks/>
              </p:cNvSpPr>
              <p:nvPr/>
            </p:nvSpPr>
            <p:spPr bwMode="auto">
              <a:xfrm>
                <a:off x="4897" y="2571"/>
                <a:ext cx="15" cy="8"/>
              </a:xfrm>
              <a:custGeom>
                <a:avLst/>
                <a:gdLst>
                  <a:gd name="T0" fmla="*/ 1 w 15"/>
                  <a:gd name="T1" fmla="*/ 8 h 8"/>
                  <a:gd name="T2" fmla="*/ 0 w 15"/>
                  <a:gd name="T3" fmla="*/ 7 h 8"/>
                  <a:gd name="T4" fmla="*/ 15 w 15"/>
                  <a:gd name="T5" fmla="*/ 2 h 8"/>
                  <a:gd name="T6" fmla="*/ 15 w 15"/>
                  <a:gd name="T7" fmla="*/ 0 h 8"/>
                  <a:gd name="T8" fmla="*/ 1 w 15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8">
                    <a:moveTo>
                      <a:pt x="1" y="8"/>
                    </a:moveTo>
                    <a:lnTo>
                      <a:pt x="0" y="7"/>
                    </a:lnTo>
                    <a:lnTo>
                      <a:pt x="15" y="2"/>
                    </a:lnTo>
                    <a:lnTo>
                      <a:pt x="15" y="0"/>
                    </a:lnTo>
                    <a:lnTo>
                      <a:pt x="1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7" name="Freeform 185"/>
              <p:cNvSpPr>
                <a:spLocks/>
              </p:cNvSpPr>
              <p:nvPr/>
            </p:nvSpPr>
            <p:spPr bwMode="auto">
              <a:xfrm>
                <a:off x="4776" y="2485"/>
                <a:ext cx="118" cy="60"/>
              </a:xfrm>
              <a:custGeom>
                <a:avLst/>
                <a:gdLst>
                  <a:gd name="T0" fmla="*/ 107 w 118"/>
                  <a:gd name="T1" fmla="*/ 27 h 60"/>
                  <a:gd name="T2" fmla="*/ 102 w 118"/>
                  <a:gd name="T3" fmla="*/ 22 h 60"/>
                  <a:gd name="T4" fmla="*/ 97 w 118"/>
                  <a:gd name="T5" fmla="*/ 18 h 60"/>
                  <a:gd name="T6" fmla="*/ 90 w 118"/>
                  <a:gd name="T7" fmla="*/ 17 h 60"/>
                  <a:gd name="T8" fmla="*/ 85 w 118"/>
                  <a:gd name="T9" fmla="*/ 15 h 60"/>
                  <a:gd name="T10" fmla="*/ 69 w 118"/>
                  <a:gd name="T11" fmla="*/ 15 h 60"/>
                  <a:gd name="T12" fmla="*/ 53 w 118"/>
                  <a:gd name="T13" fmla="*/ 20 h 60"/>
                  <a:gd name="T14" fmla="*/ 38 w 118"/>
                  <a:gd name="T15" fmla="*/ 26 h 60"/>
                  <a:gd name="T16" fmla="*/ 26 w 118"/>
                  <a:gd name="T17" fmla="*/ 36 h 60"/>
                  <a:gd name="T18" fmla="*/ 18 w 118"/>
                  <a:gd name="T19" fmla="*/ 47 h 60"/>
                  <a:gd name="T20" fmla="*/ 16 w 118"/>
                  <a:gd name="T21" fmla="*/ 60 h 60"/>
                  <a:gd name="T22" fmla="*/ 0 w 118"/>
                  <a:gd name="T23" fmla="*/ 58 h 60"/>
                  <a:gd name="T24" fmla="*/ 3 w 118"/>
                  <a:gd name="T25" fmla="*/ 41 h 60"/>
                  <a:gd name="T26" fmla="*/ 14 w 118"/>
                  <a:gd name="T27" fmla="*/ 25 h 60"/>
                  <a:gd name="T28" fmla="*/ 29 w 118"/>
                  <a:gd name="T29" fmla="*/ 13 h 60"/>
                  <a:gd name="T30" fmla="*/ 48 w 118"/>
                  <a:gd name="T31" fmla="*/ 5 h 60"/>
                  <a:gd name="T32" fmla="*/ 66 w 118"/>
                  <a:gd name="T33" fmla="*/ 0 h 60"/>
                  <a:gd name="T34" fmla="*/ 85 w 118"/>
                  <a:gd name="T35" fmla="*/ 0 h 60"/>
                  <a:gd name="T36" fmla="*/ 95 w 118"/>
                  <a:gd name="T37" fmla="*/ 2 h 60"/>
                  <a:gd name="T38" fmla="*/ 105 w 118"/>
                  <a:gd name="T39" fmla="*/ 4 h 60"/>
                  <a:gd name="T40" fmla="*/ 112 w 118"/>
                  <a:gd name="T41" fmla="*/ 10 h 60"/>
                  <a:gd name="T42" fmla="*/ 118 w 118"/>
                  <a:gd name="T43" fmla="*/ 15 h 60"/>
                  <a:gd name="T44" fmla="*/ 107 w 118"/>
                  <a:gd name="T45" fmla="*/ 27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8" h="60">
                    <a:moveTo>
                      <a:pt x="107" y="27"/>
                    </a:moveTo>
                    <a:lnTo>
                      <a:pt x="102" y="22"/>
                    </a:lnTo>
                    <a:lnTo>
                      <a:pt x="97" y="18"/>
                    </a:lnTo>
                    <a:lnTo>
                      <a:pt x="90" y="17"/>
                    </a:lnTo>
                    <a:lnTo>
                      <a:pt x="85" y="15"/>
                    </a:lnTo>
                    <a:lnTo>
                      <a:pt x="69" y="15"/>
                    </a:lnTo>
                    <a:lnTo>
                      <a:pt x="53" y="20"/>
                    </a:lnTo>
                    <a:lnTo>
                      <a:pt x="38" y="26"/>
                    </a:lnTo>
                    <a:lnTo>
                      <a:pt x="26" y="36"/>
                    </a:lnTo>
                    <a:lnTo>
                      <a:pt x="18" y="47"/>
                    </a:lnTo>
                    <a:lnTo>
                      <a:pt x="16" y="60"/>
                    </a:lnTo>
                    <a:lnTo>
                      <a:pt x="0" y="58"/>
                    </a:lnTo>
                    <a:lnTo>
                      <a:pt x="3" y="41"/>
                    </a:lnTo>
                    <a:lnTo>
                      <a:pt x="14" y="25"/>
                    </a:lnTo>
                    <a:lnTo>
                      <a:pt x="29" y="13"/>
                    </a:lnTo>
                    <a:lnTo>
                      <a:pt x="48" y="5"/>
                    </a:lnTo>
                    <a:lnTo>
                      <a:pt x="66" y="0"/>
                    </a:lnTo>
                    <a:lnTo>
                      <a:pt x="85" y="0"/>
                    </a:lnTo>
                    <a:lnTo>
                      <a:pt x="95" y="2"/>
                    </a:lnTo>
                    <a:lnTo>
                      <a:pt x="105" y="4"/>
                    </a:lnTo>
                    <a:lnTo>
                      <a:pt x="112" y="10"/>
                    </a:lnTo>
                    <a:lnTo>
                      <a:pt x="118" y="15"/>
                    </a:lnTo>
                    <a:lnTo>
                      <a:pt x="107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" name="Freeform 186"/>
              <p:cNvSpPr>
                <a:spLocks/>
              </p:cNvSpPr>
              <p:nvPr/>
            </p:nvSpPr>
            <p:spPr bwMode="auto">
              <a:xfrm>
                <a:off x="4882" y="2499"/>
                <a:ext cx="13" cy="13"/>
              </a:xfrm>
              <a:custGeom>
                <a:avLst/>
                <a:gdLst>
                  <a:gd name="T0" fmla="*/ 13 w 13"/>
                  <a:gd name="T1" fmla="*/ 3 h 13"/>
                  <a:gd name="T2" fmla="*/ 11 w 13"/>
                  <a:gd name="T3" fmla="*/ 0 h 13"/>
                  <a:gd name="T4" fmla="*/ 12 w 13"/>
                  <a:gd name="T5" fmla="*/ 1 h 13"/>
                  <a:gd name="T6" fmla="*/ 1 w 13"/>
                  <a:gd name="T7" fmla="*/ 13 h 13"/>
                  <a:gd name="T8" fmla="*/ 0 w 13"/>
                  <a:gd name="T9" fmla="*/ 12 h 13"/>
                  <a:gd name="T10" fmla="*/ 13 w 13"/>
                  <a:gd name="T11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3">
                    <a:moveTo>
                      <a:pt x="13" y="3"/>
                    </a:moveTo>
                    <a:lnTo>
                      <a:pt x="11" y="0"/>
                    </a:lnTo>
                    <a:lnTo>
                      <a:pt x="12" y="1"/>
                    </a:lnTo>
                    <a:lnTo>
                      <a:pt x="1" y="13"/>
                    </a:lnTo>
                    <a:lnTo>
                      <a:pt x="0" y="12"/>
                    </a:lnTo>
                    <a:lnTo>
                      <a:pt x="1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" name="Freeform 187"/>
              <p:cNvSpPr>
                <a:spLocks/>
              </p:cNvSpPr>
              <p:nvPr/>
            </p:nvSpPr>
            <p:spPr bwMode="auto">
              <a:xfrm>
                <a:off x="4776" y="2543"/>
                <a:ext cx="16" cy="2"/>
              </a:xfrm>
              <a:custGeom>
                <a:avLst/>
                <a:gdLst>
                  <a:gd name="T0" fmla="*/ 0 w 16"/>
                  <a:gd name="T1" fmla="*/ 0 h 2"/>
                  <a:gd name="T2" fmla="*/ 0 w 16"/>
                  <a:gd name="T3" fmla="*/ 1 h 2"/>
                  <a:gd name="T4" fmla="*/ 0 w 16"/>
                  <a:gd name="T5" fmla="*/ 2 h 2"/>
                  <a:gd name="T6" fmla="*/ 16 w 16"/>
                  <a:gd name="T7" fmla="*/ 0 h 2"/>
                  <a:gd name="T8" fmla="*/ 16 w 16"/>
                  <a:gd name="T9" fmla="*/ 2 h 2"/>
                  <a:gd name="T10" fmla="*/ 0 w 16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2">
                    <a:moveTo>
                      <a:pt x="0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" name="Freeform 188"/>
              <p:cNvSpPr>
                <a:spLocks/>
              </p:cNvSpPr>
              <p:nvPr/>
            </p:nvSpPr>
            <p:spPr bwMode="auto">
              <a:xfrm>
                <a:off x="4106" y="1166"/>
                <a:ext cx="1413" cy="1251"/>
              </a:xfrm>
              <a:custGeom>
                <a:avLst/>
                <a:gdLst>
                  <a:gd name="T0" fmla="*/ 88 w 1413"/>
                  <a:gd name="T1" fmla="*/ 407 h 1251"/>
                  <a:gd name="T2" fmla="*/ 42 w 1413"/>
                  <a:gd name="T3" fmla="*/ 482 h 1251"/>
                  <a:gd name="T4" fmla="*/ 9 w 1413"/>
                  <a:gd name="T5" fmla="*/ 588 h 1251"/>
                  <a:gd name="T6" fmla="*/ 0 w 1413"/>
                  <a:gd name="T7" fmla="*/ 711 h 1251"/>
                  <a:gd name="T8" fmla="*/ 9 w 1413"/>
                  <a:gd name="T9" fmla="*/ 743 h 1251"/>
                  <a:gd name="T10" fmla="*/ 50 w 1413"/>
                  <a:gd name="T11" fmla="*/ 771 h 1251"/>
                  <a:gd name="T12" fmla="*/ 129 w 1413"/>
                  <a:gd name="T13" fmla="*/ 805 h 1251"/>
                  <a:gd name="T14" fmla="*/ 174 w 1413"/>
                  <a:gd name="T15" fmla="*/ 852 h 1251"/>
                  <a:gd name="T16" fmla="*/ 222 w 1413"/>
                  <a:gd name="T17" fmla="*/ 947 h 1251"/>
                  <a:gd name="T18" fmla="*/ 270 w 1413"/>
                  <a:gd name="T19" fmla="*/ 1001 h 1251"/>
                  <a:gd name="T20" fmla="*/ 367 w 1413"/>
                  <a:gd name="T21" fmla="*/ 1090 h 1251"/>
                  <a:gd name="T22" fmla="*/ 435 w 1413"/>
                  <a:gd name="T23" fmla="*/ 1165 h 1251"/>
                  <a:gd name="T24" fmla="*/ 514 w 1413"/>
                  <a:gd name="T25" fmla="*/ 1214 h 1251"/>
                  <a:gd name="T26" fmla="*/ 617 w 1413"/>
                  <a:gd name="T27" fmla="*/ 1244 h 1251"/>
                  <a:gd name="T28" fmla="*/ 729 w 1413"/>
                  <a:gd name="T29" fmla="*/ 1250 h 1251"/>
                  <a:gd name="T30" fmla="*/ 806 w 1413"/>
                  <a:gd name="T31" fmla="*/ 1237 h 1251"/>
                  <a:gd name="T32" fmla="*/ 919 w 1413"/>
                  <a:gd name="T33" fmla="*/ 1172 h 1251"/>
                  <a:gd name="T34" fmla="*/ 965 w 1413"/>
                  <a:gd name="T35" fmla="*/ 1109 h 1251"/>
                  <a:gd name="T36" fmla="*/ 900 w 1413"/>
                  <a:gd name="T37" fmla="*/ 1106 h 1251"/>
                  <a:gd name="T38" fmla="*/ 801 w 1413"/>
                  <a:gd name="T39" fmla="*/ 1132 h 1251"/>
                  <a:gd name="T40" fmla="*/ 718 w 1413"/>
                  <a:gd name="T41" fmla="*/ 1135 h 1251"/>
                  <a:gd name="T42" fmla="*/ 639 w 1413"/>
                  <a:gd name="T43" fmla="*/ 1108 h 1251"/>
                  <a:gd name="T44" fmla="*/ 574 w 1413"/>
                  <a:gd name="T45" fmla="*/ 1054 h 1251"/>
                  <a:gd name="T46" fmla="*/ 517 w 1413"/>
                  <a:gd name="T47" fmla="*/ 960 h 1251"/>
                  <a:gd name="T48" fmla="*/ 488 w 1413"/>
                  <a:gd name="T49" fmla="*/ 863 h 1251"/>
                  <a:gd name="T50" fmla="*/ 479 w 1413"/>
                  <a:gd name="T51" fmla="*/ 754 h 1251"/>
                  <a:gd name="T52" fmla="*/ 497 w 1413"/>
                  <a:gd name="T53" fmla="*/ 724 h 1251"/>
                  <a:gd name="T54" fmla="*/ 613 w 1413"/>
                  <a:gd name="T55" fmla="*/ 678 h 1251"/>
                  <a:gd name="T56" fmla="*/ 934 w 1413"/>
                  <a:gd name="T57" fmla="*/ 634 h 1251"/>
                  <a:gd name="T58" fmla="*/ 1026 w 1413"/>
                  <a:gd name="T59" fmla="*/ 676 h 1251"/>
                  <a:gd name="T60" fmla="*/ 1094 w 1413"/>
                  <a:gd name="T61" fmla="*/ 692 h 1251"/>
                  <a:gd name="T62" fmla="*/ 1139 w 1413"/>
                  <a:gd name="T63" fmla="*/ 678 h 1251"/>
                  <a:gd name="T64" fmla="*/ 1187 w 1413"/>
                  <a:gd name="T65" fmla="*/ 616 h 1251"/>
                  <a:gd name="T66" fmla="*/ 1180 w 1413"/>
                  <a:gd name="T67" fmla="*/ 573 h 1251"/>
                  <a:gd name="T68" fmla="*/ 1130 w 1413"/>
                  <a:gd name="T69" fmla="*/ 546 h 1251"/>
                  <a:gd name="T70" fmla="*/ 1093 w 1413"/>
                  <a:gd name="T71" fmla="*/ 527 h 1251"/>
                  <a:gd name="T72" fmla="*/ 1092 w 1413"/>
                  <a:gd name="T73" fmla="*/ 497 h 1251"/>
                  <a:gd name="T74" fmla="*/ 1144 w 1413"/>
                  <a:gd name="T75" fmla="*/ 475 h 1251"/>
                  <a:gd name="T76" fmla="*/ 1234 w 1413"/>
                  <a:gd name="T77" fmla="*/ 458 h 1251"/>
                  <a:gd name="T78" fmla="*/ 1321 w 1413"/>
                  <a:gd name="T79" fmla="*/ 419 h 1251"/>
                  <a:gd name="T80" fmla="*/ 1377 w 1413"/>
                  <a:gd name="T81" fmla="*/ 367 h 1251"/>
                  <a:gd name="T82" fmla="*/ 1411 w 1413"/>
                  <a:gd name="T83" fmla="*/ 288 h 1251"/>
                  <a:gd name="T84" fmla="*/ 1408 w 1413"/>
                  <a:gd name="T85" fmla="*/ 228 h 1251"/>
                  <a:gd name="T86" fmla="*/ 1378 w 1413"/>
                  <a:gd name="T87" fmla="*/ 183 h 1251"/>
                  <a:gd name="T88" fmla="*/ 1328 w 1413"/>
                  <a:gd name="T89" fmla="*/ 153 h 1251"/>
                  <a:gd name="T90" fmla="*/ 1222 w 1413"/>
                  <a:gd name="T91" fmla="*/ 132 h 1251"/>
                  <a:gd name="T92" fmla="*/ 1138 w 1413"/>
                  <a:gd name="T93" fmla="*/ 138 h 1251"/>
                  <a:gd name="T94" fmla="*/ 1047 w 1413"/>
                  <a:gd name="T95" fmla="*/ 149 h 1251"/>
                  <a:gd name="T96" fmla="*/ 959 w 1413"/>
                  <a:gd name="T97" fmla="*/ 66 h 1251"/>
                  <a:gd name="T98" fmla="*/ 873 w 1413"/>
                  <a:gd name="T99" fmla="*/ 20 h 1251"/>
                  <a:gd name="T100" fmla="*/ 782 w 1413"/>
                  <a:gd name="T101" fmla="*/ 2 h 1251"/>
                  <a:gd name="T102" fmla="*/ 654 w 1413"/>
                  <a:gd name="T103" fmla="*/ 5 h 1251"/>
                  <a:gd name="T104" fmla="*/ 519 w 1413"/>
                  <a:gd name="T105" fmla="*/ 35 h 1251"/>
                  <a:gd name="T106" fmla="*/ 354 w 1413"/>
                  <a:gd name="T107" fmla="*/ 106 h 1251"/>
                  <a:gd name="T108" fmla="*/ 279 w 1413"/>
                  <a:gd name="T109" fmla="*/ 160 h 1251"/>
                  <a:gd name="T110" fmla="*/ 234 w 1413"/>
                  <a:gd name="T111" fmla="*/ 226 h 1251"/>
                  <a:gd name="T112" fmla="*/ 186 w 1413"/>
                  <a:gd name="T113" fmla="*/ 221 h 1251"/>
                  <a:gd name="T114" fmla="*/ 146 w 1413"/>
                  <a:gd name="T115" fmla="*/ 216 h 1251"/>
                  <a:gd name="T116" fmla="*/ 111 w 1413"/>
                  <a:gd name="T117" fmla="*/ 235 h 1251"/>
                  <a:gd name="T118" fmla="*/ 97 w 1413"/>
                  <a:gd name="T119" fmla="*/ 272 h 1251"/>
                  <a:gd name="T120" fmla="*/ 109 w 1413"/>
                  <a:gd name="T121" fmla="*/ 308 h 1251"/>
                  <a:gd name="T122" fmla="*/ 153 w 1413"/>
                  <a:gd name="T123" fmla="*/ 334 h 1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413" h="1251">
                    <a:moveTo>
                      <a:pt x="153" y="334"/>
                    </a:moveTo>
                    <a:lnTo>
                      <a:pt x="142" y="344"/>
                    </a:lnTo>
                    <a:lnTo>
                      <a:pt x="132" y="354"/>
                    </a:lnTo>
                    <a:lnTo>
                      <a:pt x="122" y="365"/>
                    </a:lnTo>
                    <a:lnTo>
                      <a:pt x="113" y="375"/>
                    </a:lnTo>
                    <a:lnTo>
                      <a:pt x="96" y="396"/>
                    </a:lnTo>
                    <a:lnTo>
                      <a:pt x="88" y="407"/>
                    </a:lnTo>
                    <a:lnTo>
                      <a:pt x="80" y="418"/>
                    </a:lnTo>
                    <a:lnTo>
                      <a:pt x="73" y="428"/>
                    </a:lnTo>
                    <a:lnTo>
                      <a:pt x="66" y="439"/>
                    </a:lnTo>
                    <a:lnTo>
                      <a:pt x="60" y="449"/>
                    </a:lnTo>
                    <a:lnTo>
                      <a:pt x="53" y="460"/>
                    </a:lnTo>
                    <a:lnTo>
                      <a:pt x="47" y="471"/>
                    </a:lnTo>
                    <a:lnTo>
                      <a:pt x="42" y="482"/>
                    </a:lnTo>
                    <a:lnTo>
                      <a:pt x="37" y="493"/>
                    </a:lnTo>
                    <a:lnTo>
                      <a:pt x="32" y="504"/>
                    </a:lnTo>
                    <a:lnTo>
                      <a:pt x="24" y="527"/>
                    </a:lnTo>
                    <a:lnTo>
                      <a:pt x="20" y="539"/>
                    </a:lnTo>
                    <a:lnTo>
                      <a:pt x="17" y="551"/>
                    </a:lnTo>
                    <a:lnTo>
                      <a:pt x="12" y="576"/>
                    </a:lnTo>
                    <a:lnTo>
                      <a:pt x="9" y="588"/>
                    </a:lnTo>
                    <a:lnTo>
                      <a:pt x="7" y="601"/>
                    </a:lnTo>
                    <a:lnTo>
                      <a:pt x="5" y="614"/>
                    </a:lnTo>
                    <a:lnTo>
                      <a:pt x="4" y="627"/>
                    </a:lnTo>
                    <a:lnTo>
                      <a:pt x="2" y="640"/>
                    </a:lnTo>
                    <a:lnTo>
                      <a:pt x="1" y="654"/>
                    </a:lnTo>
                    <a:lnTo>
                      <a:pt x="0" y="682"/>
                    </a:lnTo>
                    <a:lnTo>
                      <a:pt x="0" y="711"/>
                    </a:lnTo>
                    <a:lnTo>
                      <a:pt x="0" y="715"/>
                    </a:lnTo>
                    <a:lnTo>
                      <a:pt x="0" y="720"/>
                    </a:lnTo>
                    <a:lnTo>
                      <a:pt x="1" y="724"/>
                    </a:lnTo>
                    <a:lnTo>
                      <a:pt x="2" y="728"/>
                    </a:lnTo>
                    <a:lnTo>
                      <a:pt x="4" y="731"/>
                    </a:lnTo>
                    <a:lnTo>
                      <a:pt x="5" y="736"/>
                    </a:lnTo>
                    <a:lnTo>
                      <a:pt x="9" y="743"/>
                    </a:lnTo>
                    <a:lnTo>
                      <a:pt x="14" y="748"/>
                    </a:lnTo>
                    <a:lnTo>
                      <a:pt x="17" y="751"/>
                    </a:lnTo>
                    <a:lnTo>
                      <a:pt x="20" y="754"/>
                    </a:lnTo>
                    <a:lnTo>
                      <a:pt x="27" y="759"/>
                    </a:lnTo>
                    <a:lnTo>
                      <a:pt x="34" y="763"/>
                    </a:lnTo>
                    <a:lnTo>
                      <a:pt x="42" y="767"/>
                    </a:lnTo>
                    <a:lnTo>
                      <a:pt x="50" y="771"/>
                    </a:lnTo>
                    <a:lnTo>
                      <a:pt x="60" y="774"/>
                    </a:lnTo>
                    <a:lnTo>
                      <a:pt x="69" y="777"/>
                    </a:lnTo>
                    <a:lnTo>
                      <a:pt x="86" y="784"/>
                    </a:lnTo>
                    <a:lnTo>
                      <a:pt x="104" y="791"/>
                    </a:lnTo>
                    <a:lnTo>
                      <a:pt x="113" y="795"/>
                    </a:lnTo>
                    <a:lnTo>
                      <a:pt x="121" y="800"/>
                    </a:lnTo>
                    <a:lnTo>
                      <a:pt x="129" y="805"/>
                    </a:lnTo>
                    <a:lnTo>
                      <a:pt x="136" y="810"/>
                    </a:lnTo>
                    <a:lnTo>
                      <a:pt x="143" y="815"/>
                    </a:lnTo>
                    <a:lnTo>
                      <a:pt x="149" y="821"/>
                    </a:lnTo>
                    <a:lnTo>
                      <a:pt x="154" y="827"/>
                    </a:lnTo>
                    <a:lnTo>
                      <a:pt x="159" y="833"/>
                    </a:lnTo>
                    <a:lnTo>
                      <a:pt x="170" y="846"/>
                    </a:lnTo>
                    <a:lnTo>
                      <a:pt x="174" y="852"/>
                    </a:lnTo>
                    <a:lnTo>
                      <a:pt x="178" y="859"/>
                    </a:lnTo>
                    <a:lnTo>
                      <a:pt x="185" y="873"/>
                    </a:lnTo>
                    <a:lnTo>
                      <a:pt x="192" y="888"/>
                    </a:lnTo>
                    <a:lnTo>
                      <a:pt x="206" y="918"/>
                    </a:lnTo>
                    <a:lnTo>
                      <a:pt x="213" y="933"/>
                    </a:lnTo>
                    <a:lnTo>
                      <a:pt x="217" y="940"/>
                    </a:lnTo>
                    <a:lnTo>
                      <a:pt x="222" y="947"/>
                    </a:lnTo>
                    <a:lnTo>
                      <a:pt x="231" y="961"/>
                    </a:lnTo>
                    <a:lnTo>
                      <a:pt x="236" y="968"/>
                    </a:lnTo>
                    <a:lnTo>
                      <a:pt x="242" y="975"/>
                    </a:lnTo>
                    <a:lnTo>
                      <a:pt x="248" y="982"/>
                    </a:lnTo>
                    <a:lnTo>
                      <a:pt x="255" y="989"/>
                    </a:lnTo>
                    <a:lnTo>
                      <a:pt x="262" y="995"/>
                    </a:lnTo>
                    <a:lnTo>
                      <a:pt x="270" y="1001"/>
                    </a:lnTo>
                    <a:lnTo>
                      <a:pt x="295" y="1020"/>
                    </a:lnTo>
                    <a:lnTo>
                      <a:pt x="309" y="1030"/>
                    </a:lnTo>
                    <a:lnTo>
                      <a:pt x="322" y="1042"/>
                    </a:lnTo>
                    <a:lnTo>
                      <a:pt x="335" y="1053"/>
                    </a:lnTo>
                    <a:lnTo>
                      <a:pt x="347" y="1066"/>
                    </a:lnTo>
                    <a:lnTo>
                      <a:pt x="358" y="1078"/>
                    </a:lnTo>
                    <a:lnTo>
                      <a:pt x="367" y="1090"/>
                    </a:lnTo>
                    <a:lnTo>
                      <a:pt x="375" y="1101"/>
                    </a:lnTo>
                    <a:lnTo>
                      <a:pt x="383" y="1111"/>
                    </a:lnTo>
                    <a:lnTo>
                      <a:pt x="401" y="1131"/>
                    </a:lnTo>
                    <a:lnTo>
                      <a:pt x="409" y="1140"/>
                    </a:lnTo>
                    <a:lnTo>
                      <a:pt x="418" y="1149"/>
                    </a:lnTo>
                    <a:lnTo>
                      <a:pt x="426" y="1157"/>
                    </a:lnTo>
                    <a:lnTo>
                      <a:pt x="435" y="1165"/>
                    </a:lnTo>
                    <a:lnTo>
                      <a:pt x="445" y="1172"/>
                    </a:lnTo>
                    <a:lnTo>
                      <a:pt x="454" y="1179"/>
                    </a:lnTo>
                    <a:lnTo>
                      <a:pt x="463" y="1186"/>
                    </a:lnTo>
                    <a:lnTo>
                      <a:pt x="473" y="1192"/>
                    </a:lnTo>
                    <a:lnTo>
                      <a:pt x="483" y="1198"/>
                    </a:lnTo>
                    <a:lnTo>
                      <a:pt x="493" y="1204"/>
                    </a:lnTo>
                    <a:lnTo>
                      <a:pt x="514" y="1214"/>
                    </a:lnTo>
                    <a:lnTo>
                      <a:pt x="525" y="1219"/>
                    </a:lnTo>
                    <a:lnTo>
                      <a:pt x="535" y="1223"/>
                    </a:lnTo>
                    <a:lnTo>
                      <a:pt x="546" y="1228"/>
                    </a:lnTo>
                    <a:lnTo>
                      <a:pt x="557" y="1231"/>
                    </a:lnTo>
                    <a:lnTo>
                      <a:pt x="580" y="1237"/>
                    </a:lnTo>
                    <a:lnTo>
                      <a:pt x="605" y="1242"/>
                    </a:lnTo>
                    <a:lnTo>
                      <a:pt x="617" y="1244"/>
                    </a:lnTo>
                    <a:lnTo>
                      <a:pt x="629" y="1246"/>
                    </a:lnTo>
                    <a:lnTo>
                      <a:pt x="641" y="1247"/>
                    </a:lnTo>
                    <a:lnTo>
                      <a:pt x="654" y="1249"/>
                    </a:lnTo>
                    <a:lnTo>
                      <a:pt x="667" y="1249"/>
                    </a:lnTo>
                    <a:lnTo>
                      <a:pt x="680" y="1250"/>
                    </a:lnTo>
                    <a:lnTo>
                      <a:pt x="706" y="1251"/>
                    </a:lnTo>
                    <a:lnTo>
                      <a:pt x="729" y="1250"/>
                    </a:lnTo>
                    <a:lnTo>
                      <a:pt x="739" y="1249"/>
                    </a:lnTo>
                    <a:lnTo>
                      <a:pt x="749" y="1248"/>
                    </a:lnTo>
                    <a:lnTo>
                      <a:pt x="759" y="1247"/>
                    </a:lnTo>
                    <a:lnTo>
                      <a:pt x="769" y="1246"/>
                    </a:lnTo>
                    <a:lnTo>
                      <a:pt x="779" y="1244"/>
                    </a:lnTo>
                    <a:lnTo>
                      <a:pt x="788" y="1242"/>
                    </a:lnTo>
                    <a:lnTo>
                      <a:pt x="806" y="1237"/>
                    </a:lnTo>
                    <a:lnTo>
                      <a:pt x="825" y="1231"/>
                    </a:lnTo>
                    <a:lnTo>
                      <a:pt x="842" y="1223"/>
                    </a:lnTo>
                    <a:lnTo>
                      <a:pt x="858" y="1215"/>
                    </a:lnTo>
                    <a:lnTo>
                      <a:pt x="874" y="1206"/>
                    </a:lnTo>
                    <a:lnTo>
                      <a:pt x="890" y="1196"/>
                    </a:lnTo>
                    <a:lnTo>
                      <a:pt x="904" y="1184"/>
                    </a:lnTo>
                    <a:lnTo>
                      <a:pt x="919" y="1172"/>
                    </a:lnTo>
                    <a:lnTo>
                      <a:pt x="926" y="1165"/>
                    </a:lnTo>
                    <a:lnTo>
                      <a:pt x="934" y="1158"/>
                    </a:lnTo>
                    <a:lnTo>
                      <a:pt x="948" y="1143"/>
                    </a:lnTo>
                    <a:lnTo>
                      <a:pt x="961" y="1127"/>
                    </a:lnTo>
                    <a:lnTo>
                      <a:pt x="974" y="1110"/>
                    </a:lnTo>
                    <a:lnTo>
                      <a:pt x="969" y="1110"/>
                    </a:lnTo>
                    <a:lnTo>
                      <a:pt x="965" y="1109"/>
                    </a:lnTo>
                    <a:lnTo>
                      <a:pt x="957" y="1107"/>
                    </a:lnTo>
                    <a:lnTo>
                      <a:pt x="948" y="1104"/>
                    </a:lnTo>
                    <a:lnTo>
                      <a:pt x="944" y="1103"/>
                    </a:lnTo>
                    <a:lnTo>
                      <a:pt x="939" y="1103"/>
                    </a:lnTo>
                    <a:lnTo>
                      <a:pt x="925" y="1103"/>
                    </a:lnTo>
                    <a:lnTo>
                      <a:pt x="912" y="1104"/>
                    </a:lnTo>
                    <a:lnTo>
                      <a:pt x="900" y="1106"/>
                    </a:lnTo>
                    <a:lnTo>
                      <a:pt x="888" y="1108"/>
                    </a:lnTo>
                    <a:lnTo>
                      <a:pt x="877" y="1111"/>
                    </a:lnTo>
                    <a:lnTo>
                      <a:pt x="866" y="1114"/>
                    </a:lnTo>
                    <a:lnTo>
                      <a:pt x="845" y="1120"/>
                    </a:lnTo>
                    <a:lnTo>
                      <a:pt x="824" y="1126"/>
                    </a:lnTo>
                    <a:lnTo>
                      <a:pt x="812" y="1129"/>
                    </a:lnTo>
                    <a:lnTo>
                      <a:pt x="801" y="1132"/>
                    </a:lnTo>
                    <a:lnTo>
                      <a:pt x="789" y="1134"/>
                    </a:lnTo>
                    <a:lnTo>
                      <a:pt x="777" y="1136"/>
                    </a:lnTo>
                    <a:lnTo>
                      <a:pt x="764" y="1137"/>
                    </a:lnTo>
                    <a:lnTo>
                      <a:pt x="751" y="1137"/>
                    </a:lnTo>
                    <a:lnTo>
                      <a:pt x="734" y="1137"/>
                    </a:lnTo>
                    <a:lnTo>
                      <a:pt x="726" y="1136"/>
                    </a:lnTo>
                    <a:lnTo>
                      <a:pt x="718" y="1135"/>
                    </a:lnTo>
                    <a:lnTo>
                      <a:pt x="702" y="1132"/>
                    </a:lnTo>
                    <a:lnTo>
                      <a:pt x="687" y="1129"/>
                    </a:lnTo>
                    <a:lnTo>
                      <a:pt x="672" y="1124"/>
                    </a:lnTo>
                    <a:lnTo>
                      <a:pt x="665" y="1121"/>
                    </a:lnTo>
                    <a:lnTo>
                      <a:pt x="658" y="1118"/>
                    </a:lnTo>
                    <a:lnTo>
                      <a:pt x="645" y="1112"/>
                    </a:lnTo>
                    <a:lnTo>
                      <a:pt x="639" y="1108"/>
                    </a:lnTo>
                    <a:lnTo>
                      <a:pt x="632" y="1104"/>
                    </a:lnTo>
                    <a:lnTo>
                      <a:pt x="620" y="1096"/>
                    </a:lnTo>
                    <a:lnTo>
                      <a:pt x="608" y="1087"/>
                    </a:lnTo>
                    <a:lnTo>
                      <a:pt x="596" y="1077"/>
                    </a:lnTo>
                    <a:lnTo>
                      <a:pt x="585" y="1067"/>
                    </a:lnTo>
                    <a:lnTo>
                      <a:pt x="580" y="1060"/>
                    </a:lnTo>
                    <a:lnTo>
                      <a:pt x="574" y="1054"/>
                    </a:lnTo>
                    <a:lnTo>
                      <a:pt x="565" y="1042"/>
                    </a:lnTo>
                    <a:lnTo>
                      <a:pt x="555" y="1030"/>
                    </a:lnTo>
                    <a:lnTo>
                      <a:pt x="547" y="1017"/>
                    </a:lnTo>
                    <a:lnTo>
                      <a:pt x="539" y="1003"/>
                    </a:lnTo>
                    <a:lnTo>
                      <a:pt x="531" y="989"/>
                    </a:lnTo>
                    <a:lnTo>
                      <a:pt x="524" y="975"/>
                    </a:lnTo>
                    <a:lnTo>
                      <a:pt x="517" y="960"/>
                    </a:lnTo>
                    <a:lnTo>
                      <a:pt x="514" y="953"/>
                    </a:lnTo>
                    <a:lnTo>
                      <a:pt x="511" y="945"/>
                    </a:lnTo>
                    <a:lnTo>
                      <a:pt x="506" y="929"/>
                    </a:lnTo>
                    <a:lnTo>
                      <a:pt x="501" y="913"/>
                    </a:lnTo>
                    <a:lnTo>
                      <a:pt x="496" y="896"/>
                    </a:lnTo>
                    <a:lnTo>
                      <a:pt x="491" y="880"/>
                    </a:lnTo>
                    <a:lnTo>
                      <a:pt x="488" y="863"/>
                    </a:lnTo>
                    <a:lnTo>
                      <a:pt x="485" y="847"/>
                    </a:lnTo>
                    <a:lnTo>
                      <a:pt x="482" y="830"/>
                    </a:lnTo>
                    <a:lnTo>
                      <a:pt x="480" y="813"/>
                    </a:lnTo>
                    <a:lnTo>
                      <a:pt x="479" y="796"/>
                    </a:lnTo>
                    <a:lnTo>
                      <a:pt x="478" y="779"/>
                    </a:lnTo>
                    <a:lnTo>
                      <a:pt x="478" y="762"/>
                    </a:lnTo>
                    <a:lnTo>
                      <a:pt x="479" y="754"/>
                    </a:lnTo>
                    <a:lnTo>
                      <a:pt x="480" y="747"/>
                    </a:lnTo>
                    <a:lnTo>
                      <a:pt x="483" y="741"/>
                    </a:lnTo>
                    <a:lnTo>
                      <a:pt x="487" y="735"/>
                    </a:lnTo>
                    <a:lnTo>
                      <a:pt x="489" y="731"/>
                    </a:lnTo>
                    <a:lnTo>
                      <a:pt x="491" y="729"/>
                    </a:lnTo>
                    <a:lnTo>
                      <a:pt x="495" y="726"/>
                    </a:lnTo>
                    <a:lnTo>
                      <a:pt x="497" y="724"/>
                    </a:lnTo>
                    <a:lnTo>
                      <a:pt x="503" y="719"/>
                    </a:lnTo>
                    <a:lnTo>
                      <a:pt x="509" y="715"/>
                    </a:lnTo>
                    <a:lnTo>
                      <a:pt x="523" y="708"/>
                    </a:lnTo>
                    <a:lnTo>
                      <a:pt x="539" y="702"/>
                    </a:lnTo>
                    <a:lnTo>
                      <a:pt x="554" y="697"/>
                    </a:lnTo>
                    <a:lnTo>
                      <a:pt x="570" y="692"/>
                    </a:lnTo>
                    <a:lnTo>
                      <a:pt x="613" y="678"/>
                    </a:lnTo>
                    <a:lnTo>
                      <a:pt x="653" y="666"/>
                    </a:lnTo>
                    <a:lnTo>
                      <a:pt x="673" y="661"/>
                    </a:lnTo>
                    <a:lnTo>
                      <a:pt x="694" y="656"/>
                    </a:lnTo>
                    <a:lnTo>
                      <a:pt x="716" y="651"/>
                    </a:lnTo>
                    <a:lnTo>
                      <a:pt x="739" y="647"/>
                    </a:lnTo>
                    <a:lnTo>
                      <a:pt x="920" y="631"/>
                    </a:lnTo>
                    <a:lnTo>
                      <a:pt x="934" y="634"/>
                    </a:lnTo>
                    <a:lnTo>
                      <a:pt x="946" y="637"/>
                    </a:lnTo>
                    <a:lnTo>
                      <a:pt x="957" y="641"/>
                    </a:lnTo>
                    <a:lnTo>
                      <a:pt x="968" y="645"/>
                    </a:lnTo>
                    <a:lnTo>
                      <a:pt x="988" y="655"/>
                    </a:lnTo>
                    <a:lnTo>
                      <a:pt x="1007" y="666"/>
                    </a:lnTo>
                    <a:lnTo>
                      <a:pt x="1017" y="671"/>
                    </a:lnTo>
                    <a:lnTo>
                      <a:pt x="1026" y="676"/>
                    </a:lnTo>
                    <a:lnTo>
                      <a:pt x="1036" y="680"/>
                    </a:lnTo>
                    <a:lnTo>
                      <a:pt x="1048" y="684"/>
                    </a:lnTo>
                    <a:lnTo>
                      <a:pt x="1058" y="688"/>
                    </a:lnTo>
                    <a:lnTo>
                      <a:pt x="1070" y="690"/>
                    </a:lnTo>
                    <a:lnTo>
                      <a:pt x="1076" y="691"/>
                    </a:lnTo>
                    <a:lnTo>
                      <a:pt x="1082" y="692"/>
                    </a:lnTo>
                    <a:lnTo>
                      <a:pt x="1094" y="692"/>
                    </a:lnTo>
                    <a:lnTo>
                      <a:pt x="1101" y="692"/>
                    </a:lnTo>
                    <a:lnTo>
                      <a:pt x="1107" y="691"/>
                    </a:lnTo>
                    <a:lnTo>
                      <a:pt x="1113" y="690"/>
                    </a:lnTo>
                    <a:lnTo>
                      <a:pt x="1119" y="689"/>
                    </a:lnTo>
                    <a:lnTo>
                      <a:pt x="1124" y="687"/>
                    </a:lnTo>
                    <a:lnTo>
                      <a:pt x="1129" y="684"/>
                    </a:lnTo>
                    <a:lnTo>
                      <a:pt x="1139" y="678"/>
                    </a:lnTo>
                    <a:lnTo>
                      <a:pt x="1150" y="671"/>
                    </a:lnTo>
                    <a:lnTo>
                      <a:pt x="1159" y="663"/>
                    </a:lnTo>
                    <a:lnTo>
                      <a:pt x="1168" y="655"/>
                    </a:lnTo>
                    <a:lnTo>
                      <a:pt x="1177" y="645"/>
                    </a:lnTo>
                    <a:lnTo>
                      <a:pt x="1181" y="635"/>
                    </a:lnTo>
                    <a:lnTo>
                      <a:pt x="1185" y="625"/>
                    </a:lnTo>
                    <a:lnTo>
                      <a:pt x="1187" y="616"/>
                    </a:lnTo>
                    <a:lnTo>
                      <a:pt x="1188" y="608"/>
                    </a:lnTo>
                    <a:lnTo>
                      <a:pt x="1189" y="600"/>
                    </a:lnTo>
                    <a:lnTo>
                      <a:pt x="1188" y="594"/>
                    </a:lnTo>
                    <a:lnTo>
                      <a:pt x="1187" y="588"/>
                    </a:lnTo>
                    <a:lnTo>
                      <a:pt x="1185" y="582"/>
                    </a:lnTo>
                    <a:lnTo>
                      <a:pt x="1183" y="577"/>
                    </a:lnTo>
                    <a:lnTo>
                      <a:pt x="1180" y="573"/>
                    </a:lnTo>
                    <a:lnTo>
                      <a:pt x="1176" y="569"/>
                    </a:lnTo>
                    <a:lnTo>
                      <a:pt x="1172" y="564"/>
                    </a:lnTo>
                    <a:lnTo>
                      <a:pt x="1168" y="561"/>
                    </a:lnTo>
                    <a:lnTo>
                      <a:pt x="1163" y="558"/>
                    </a:lnTo>
                    <a:lnTo>
                      <a:pt x="1153" y="554"/>
                    </a:lnTo>
                    <a:lnTo>
                      <a:pt x="1141" y="550"/>
                    </a:lnTo>
                    <a:lnTo>
                      <a:pt x="1130" y="546"/>
                    </a:lnTo>
                    <a:lnTo>
                      <a:pt x="1120" y="543"/>
                    </a:lnTo>
                    <a:lnTo>
                      <a:pt x="1110" y="539"/>
                    </a:lnTo>
                    <a:lnTo>
                      <a:pt x="1106" y="537"/>
                    </a:lnTo>
                    <a:lnTo>
                      <a:pt x="1102" y="535"/>
                    </a:lnTo>
                    <a:lnTo>
                      <a:pt x="1098" y="533"/>
                    </a:lnTo>
                    <a:lnTo>
                      <a:pt x="1095" y="530"/>
                    </a:lnTo>
                    <a:lnTo>
                      <a:pt x="1093" y="527"/>
                    </a:lnTo>
                    <a:lnTo>
                      <a:pt x="1091" y="524"/>
                    </a:lnTo>
                    <a:lnTo>
                      <a:pt x="1090" y="520"/>
                    </a:lnTo>
                    <a:lnTo>
                      <a:pt x="1089" y="516"/>
                    </a:lnTo>
                    <a:lnTo>
                      <a:pt x="1089" y="506"/>
                    </a:lnTo>
                    <a:lnTo>
                      <a:pt x="1090" y="501"/>
                    </a:lnTo>
                    <a:lnTo>
                      <a:pt x="1091" y="498"/>
                    </a:lnTo>
                    <a:lnTo>
                      <a:pt x="1092" y="497"/>
                    </a:lnTo>
                    <a:lnTo>
                      <a:pt x="1093" y="496"/>
                    </a:lnTo>
                    <a:lnTo>
                      <a:pt x="1094" y="493"/>
                    </a:lnTo>
                    <a:lnTo>
                      <a:pt x="1094" y="487"/>
                    </a:lnTo>
                    <a:lnTo>
                      <a:pt x="1094" y="478"/>
                    </a:lnTo>
                    <a:lnTo>
                      <a:pt x="1122" y="477"/>
                    </a:lnTo>
                    <a:lnTo>
                      <a:pt x="1137" y="476"/>
                    </a:lnTo>
                    <a:lnTo>
                      <a:pt x="1144" y="475"/>
                    </a:lnTo>
                    <a:lnTo>
                      <a:pt x="1152" y="475"/>
                    </a:lnTo>
                    <a:lnTo>
                      <a:pt x="1166" y="473"/>
                    </a:lnTo>
                    <a:lnTo>
                      <a:pt x="1180" y="471"/>
                    </a:lnTo>
                    <a:lnTo>
                      <a:pt x="1194" y="468"/>
                    </a:lnTo>
                    <a:lnTo>
                      <a:pt x="1207" y="465"/>
                    </a:lnTo>
                    <a:lnTo>
                      <a:pt x="1221" y="461"/>
                    </a:lnTo>
                    <a:lnTo>
                      <a:pt x="1234" y="458"/>
                    </a:lnTo>
                    <a:lnTo>
                      <a:pt x="1247" y="453"/>
                    </a:lnTo>
                    <a:lnTo>
                      <a:pt x="1261" y="449"/>
                    </a:lnTo>
                    <a:lnTo>
                      <a:pt x="1274" y="444"/>
                    </a:lnTo>
                    <a:lnTo>
                      <a:pt x="1286" y="438"/>
                    </a:lnTo>
                    <a:lnTo>
                      <a:pt x="1298" y="432"/>
                    </a:lnTo>
                    <a:lnTo>
                      <a:pt x="1310" y="426"/>
                    </a:lnTo>
                    <a:lnTo>
                      <a:pt x="1321" y="419"/>
                    </a:lnTo>
                    <a:lnTo>
                      <a:pt x="1331" y="412"/>
                    </a:lnTo>
                    <a:lnTo>
                      <a:pt x="1341" y="404"/>
                    </a:lnTo>
                    <a:lnTo>
                      <a:pt x="1346" y="399"/>
                    </a:lnTo>
                    <a:lnTo>
                      <a:pt x="1351" y="395"/>
                    </a:lnTo>
                    <a:lnTo>
                      <a:pt x="1360" y="386"/>
                    </a:lnTo>
                    <a:lnTo>
                      <a:pt x="1369" y="377"/>
                    </a:lnTo>
                    <a:lnTo>
                      <a:pt x="1377" y="367"/>
                    </a:lnTo>
                    <a:lnTo>
                      <a:pt x="1384" y="358"/>
                    </a:lnTo>
                    <a:lnTo>
                      <a:pt x="1391" y="347"/>
                    </a:lnTo>
                    <a:lnTo>
                      <a:pt x="1396" y="336"/>
                    </a:lnTo>
                    <a:lnTo>
                      <a:pt x="1401" y="325"/>
                    </a:lnTo>
                    <a:lnTo>
                      <a:pt x="1405" y="313"/>
                    </a:lnTo>
                    <a:lnTo>
                      <a:pt x="1408" y="301"/>
                    </a:lnTo>
                    <a:lnTo>
                      <a:pt x="1411" y="288"/>
                    </a:lnTo>
                    <a:lnTo>
                      <a:pt x="1411" y="282"/>
                    </a:lnTo>
                    <a:lnTo>
                      <a:pt x="1412" y="275"/>
                    </a:lnTo>
                    <a:lnTo>
                      <a:pt x="1413" y="261"/>
                    </a:lnTo>
                    <a:lnTo>
                      <a:pt x="1412" y="253"/>
                    </a:lnTo>
                    <a:lnTo>
                      <a:pt x="1411" y="244"/>
                    </a:lnTo>
                    <a:lnTo>
                      <a:pt x="1410" y="235"/>
                    </a:lnTo>
                    <a:lnTo>
                      <a:pt x="1408" y="228"/>
                    </a:lnTo>
                    <a:lnTo>
                      <a:pt x="1405" y="220"/>
                    </a:lnTo>
                    <a:lnTo>
                      <a:pt x="1402" y="213"/>
                    </a:lnTo>
                    <a:lnTo>
                      <a:pt x="1398" y="207"/>
                    </a:lnTo>
                    <a:lnTo>
                      <a:pt x="1394" y="200"/>
                    </a:lnTo>
                    <a:lnTo>
                      <a:pt x="1389" y="194"/>
                    </a:lnTo>
                    <a:lnTo>
                      <a:pt x="1384" y="189"/>
                    </a:lnTo>
                    <a:lnTo>
                      <a:pt x="1378" y="183"/>
                    </a:lnTo>
                    <a:lnTo>
                      <a:pt x="1372" y="178"/>
                    </a:lnTo>
                    <a:lnTo>
                      <a:pt x="1365" y="173"/>
                    </a:lnTo>
                    <a:lnTo>
                      <a:pt x="1358" y="169"/>
                    </a:lnTo>
                    <a:lnTo>
                      <a:pt x="1351" y="165"/>
                    </a:lnTo>
                    <a:lnTo>
                      <a:pt x="1344" y="161"/>
                    </a:lnTo>
                    <a:lnTo>
                      <a:pt x="1336" y="157"/>
                    </a:lnTo>
                    <a:lnTo>
                      <a:pt x="1328" y="153"/>
                    </a:lnTo>
                    <a:lnTo>
                      <a:pt x="1320" y="150"/>
                    </a:lnTo>
                    <a:lnTo>
                      <a:pt x="1312" y="147"/>
                    </a:lnTo>
                    <a:lnTo>
                      <a:pt x="1295" y="142"/>
                    </a:lnTo>
                    <a:lnTo>
                      <a:pt x="1277" y="138"/>
                    </a:lnTo>
                    <a:lnTo>
                      <a:pt x="1259" y="135"/>
                    </a:lnTo>
                    <a:lnTo>
                      <a:pt x="1240" y="133"/>
                    </a:lnTo>
                    <a:lnTo>
                      <a:pt x="1222" y="132"/>
                    </a:lnTo>
                    <a:lnTo>
                      <a:pt x="1204" y="132"/>
                    </a:lnTo>
                    <a:lnTo>
                      <a:pt x="1184" y="132"/>
                    </a:lnTo>
                    <a:lnTo>
                      <a:pt x="1174" y="133"/>
                    </a:lnTo>
                    <a:lnTo>
                      <a:pt x="1165" y="134"/>
                    </a:lnTo>
                    <a:lnTo>
                      <a:pt x="1156" y="135"/>
                    </a:lnTo>
                    <a:lnTo>
                      <a:pt x="1147" y="136"/>
                    </a:lnTo>
                    <a:lnTo>
                      <a:pt x="1138" y="138"/>
                    </a:lnTo>
                    <a:lnTo>
                      <a:pt x="1130" y="140"/>
                    </a:lnTo>
                    <a:lnTo>
                      <a:pt x="1114" y="145"/>
                    </a:lnTo>
                    <a:lnTo>
                      <a:pt x="1098" y="152"/>
                    </a:lnTo>
                    <a:lnTo>
                      <a:pt x="1090" y="156"/>
                    </a:lnTo>
                    <a:lnTo>
                      <a:pt x="1081" y="160"/>
                    </a:lnTo>
                    <a:lnTo>
                      <a:pt x="1064" y="169"/>
                    </a:lnTo>
                    <a:lnTo>
                      <a:pt x="1047" y="149"/>
                    </a:lnTo>
                    <a:lnTo>
                      <a:pt x="1029" y="130"/>
                    </a:lnTo>
                    <a:lnTo>
                      <a:pt x="1012" y="113"/>
                    </a:lnTo>
                    <a:lnTo>
                      <a:pt x="994" y="96"/>
                    </a:lnTo>
                    <a:lnTo>
                      <a:pt x="986" y="89"/>
                    </a:lnTo>
                    <a:lnTo>
                      <a:pt x="977" y="81"/>
                    </a:lnTo>
                    <a:lnTo>
                      <a:pt x="968" y="74"/>
                    </a:lnTo>
                    <a:lnTo>
                      <a:pt x="959" y="66"/>
                    </a:lnTo>
                    <a:lnTo>
                      <a:pt x="941" y="54"/>
                    </a:lnTo>
                    <a:lnTo>
                      <a:pt x="932" y="48"/>
                    </a:lnTo>
                    <a:lnTo>
                      <a:pt x="922" y="43"/>
                    </a:lnTo>
                    <a:lnTo>
                      <a:pt x="903" y="33"/>
                    </a:lnTo>
                    <a:lnTo>
                      <a:pt x="893" y="28"/>
                    </a:lnTo>
                    <a:lnTo>
                      <a:pt x="883" y="24"/>
                    </a:lnTo>
                    <a:lnTo>
                      <a:pt x="873" y="20"/>
                    </a:lnTo>
                    <a:lnTo>
                      <a:pt x="862" y="17"/>
                    </a:lnTo>
                    <a:lnTo>
                      <a:pt x="852" y="14"/>
                    </a:lnTo>
                    <a:lnTo>
                      <a:pt x="841" y="11"/>
                    </a:lnTo>
                    <a:lnTo>
                      <a:pt x="818" y="6"/>
                    </a:lnTo>
                    <a:lnTo>
                      <a:pt x="806" y="4"/>
                    </a:lnTo>
                    <a:lnTo>
                      <a:pt x="794" y="3"/>
                    </a:lnTo>
                    <a:lnTo>
                      <a:pt x="782" y="2"/>
                    </a:lnTo>
                    <a:lnTo>
                      <a:pt x="770" y="1"/>
                    </a:lnTo>
                    <a:lnTo>
                      <a:pt x="744" y="0"/>
                    </a:lnTo>
                    <a:lnTo>
                      <a:pt x="720" y="0"/>
                    </a:lnTo>
                    <a:lnTo>
                      <a:pt x="697" y="1"/>
                    </a:lnTo>
                    <a:lnTo>
                      <a:pt x="686" y="2"/>
                    </a:lnTo>
                    <a:lnTo>
                      <a:pt x="675" y="3"/>
                    </a:lnTo>
                    <a:lnTo>
                      <a:pt x="654" y="5"/>
                    </a:lnTo>
                    <a:lnTo>
                      <a:pt x="634" y="7"/>
                    </a:lnTo>
                    <a:lnTo>
                      <a:pt x="615" y="10"/>
                    </a:lnTo>
                    <a:lnTo>
                      <a:pt x="594" y="14"/>
                    </a:lnTo>
                    <a:lnTo>
                      <a:pt x="576" y="19"/>
                    </a:lnTo>
                    <a:lnTo>
                      <a:pt x="557" y="24"/>
                    </a:lnTo>
                    <a:lnTo>
                      <a:pt x="538" y="29"/>
                    </a:lnTo>
                    <a:lnTo>
                      <a:pt x="519" y="35"/>
                    </a:lnTo>
                    <a:lnTo>
                      <a:pt x="500" y="42"/>
                    </a:lnTo>
                    <a:lnTo>
                      <a:pt x="479" y="50"/>
                    </a:lnTo>
                    <a:lnTo>
                      <a:pt x="459" y="58"/>
                    </a:lnTo>
                    <a:lnTo>
                      <a:pt x="417" y="77"/>
                    </a:lnTo>
                    <a:lnTo>
                      <a:pt x="384" y="92"/>
                    </a:lnTo>
                    <a:lnTo>
                      <a:pt x="369" y="99"/>
                    </a:lnTo>
                    <a:lnTo>
                      <a:pt x="354" y="106"/>
                    </a:lnTo>
                    <a:lnTo>
                      <a:pt x="340" y="114"/>
                    </a:lnTo>
                    <a:lnTo>
                      <a:pt x="326" y="122"/>
                    </a:lnTo>
                    <a:lnTo>
                      <a:pt x="313" y="131"/>
                    </a:lnTo>
                    <a:lnTo>
                      <a:pt x="301" y="140"/>
                    </a:lnTo>
                    <a:lnTo>
                      <a:pt x="290" y="150"/>
                    </a:lnTo>
                    <a:lnTo>
                      <a:pt x="284" y="155"/>
                    </a:lnTo>
                    <a:lnTo>
                      <a:pt x="279" y="160"/>
                    </a:lnTo>
                    <a:lnTo>
                      <a:pt x="272" y="166"/>
                    </a:lnTo>
                    <a:lnTo>
                      <a:pt x="267" y="171"/>
                    </a:lnTo>
                    <a:lnTo>
                      <a:pt x="258" y="183"/>
                    </a:lnTo>
                    <a:lnTo>
                      <a:pt x="249" y="197"/>
                    </a:lnTo>
                    <a:lnTo>
                      <a:pt x="241" y="211"/>
                    </a:lnTo>
                    <a:lnTo>
                      <a:pt x="238" y="218"/>
                    </a:lnTo>
                    <a:lnTo>
                      <a:pt x="234" y="226"/>
                    </a:lnTo>
                    <a:lnTo>
                      <a:pt x="228" y="243"/>
                    </a:lnTo>
                    <a:lnTo>
                      <a:pt x="223" y="241"/>
                    </a:lnTo>
                    <a:lnTo>
                      <a:pt x="218" y="239"/>
                    </a:lnTo>
                    <a:lnTo>
                      <a:pt x="210" y="233"/>
                    </a:lnTo>
                    <a:lnTo>
                      <a:pt x="194" y="224"/>
                    </a:lnTo>
                    <a:lnTo>
                      <a:pt x="190" y="222"/>
                    </a:lnTo>
                    <a:lnTo>
                      <a:pt x="186" y="221"/>
                    </a:lnTo>
                    <a:lnTo>
                      <a:pt x="182" y="219"/>
                    </a:lnTo>
                    <a:lnTo>
                      <a:pt x="178" y="218"/>
                    </a:lnTo>
                    <a:lnTo>
                      <a:pt x="169" y="216"/>
                    </a:lnTo>
                    <a:lnTo>
                      <a:pt x="163" y="215"/>
                    </a:lnTo>
                    <a:lnTo>
                      <a:pt x="158" y="215"/>
                    </a:lnTo>
                    <a:lnTo>
                      <a:pt x="152" y="215"/>
                    </a:lnTo>
                    <a:lnTo>
                      <a:pt x="146" y="216"/>
                    </a:lnTo>
                    <a:lnTo>
                      <a:pt x="140" y="217"/>
                    </a:lnTo>
                    <a:lnTo>
                      <a:pt x="135" y="219"/>
                    </a:lnTo>
                    <a:lnTo>
                      <a:pt x="129" y="221"/>
                    </a:lnTo>
                    <a:lnTo>
                      <a:pt x="124" y="224"/>
                    </a:lnTo>
                    <a:lnTo>
                      <a:pt x="120" y="227"/>
                    </a:lnTo>
                    <a:lnTo>
                      <a:pt x="115" y="231"/>
                    </a:lnTo>
                    <a:lnTo>
                      <a:pt x="111" y="235"/>
                    </a:lnTo>
                    <a:lnTo>
                      <a:pt x="107" y="240"/>
                    </a:lnTo>
                    <a:lnTo>
                      <a:pt x="104" y="245"/>
                    </a:lnTo>
                    <a:lnTo>
                      <a:pt x="102" y="250"/>
                    </a:lnTo>
                    <a:lnTo>
                      <a:pt x="99" y="255"/>
                    </a:lnTo>
                    <a:lnTo>
                      <a:pt x="98" y="260"/>
                    </a:lnTo>
                    <a:lnTo>
                      <a:pt x="97" y="266"/>
                    </a:lnTo>
                    <a:lnTo>
                      <a:pt x="97" y="272"/>
                    </a:lnTo>
                    <a:lnTo>
                      <a:pt x="97" y="278"/>
                    </a:lnTo>
                    <a:lnTo>
                      <a:pt x="98" y="284"/>
                    </a:lnTo>
                    <a:lnTo>
                      <a:pt x="99" y="289"/>
                    </a:lnTo>
                    <a:lnTo>
                      <a:pt x="101" y="294"/>
                    </a:lnTo>
                    <a:lnTo>
                      <a:pt x="103" y="299"/>
                    </a:lnTo>
                    <a:lnTo>
                      <a:pt x="106" y="303"/>
                    </a:lnTo>
                    <a:lnTo>
                      <a:pt x="109" y="308"/>
                    </a:lnTo>
                    <a:lnTo>
                      <a:pt x="113" y="312"/>
                    </a:lnTo>
                    <a:lnTo>
                      <a:pt x="117" y="315"/>
                    </a:lnTo>
                    <a:lnTo>
                      <a:pt x="121" y="319"/>
                    </a:lnTo>
                    <a:lnTo>
                      <a:pt x="126" y="322"/>
                    </a:lnTo>
                    <a:lnTo>
                      <a:pt x="131" y="325"/>
                    </a:lnTo>
                    <a:lnTo>
                      <a:pt x="141" y="330"/>
                    </a:lnTo>
                    <a:lnTo>
                      <a:pt x="153" y="334"/>
                    </a:lnTo>
                    <a:close/>
                  </a:path>
                </a:pathLst>
              </a:custGeom>
              <a:solidFill>
                <a:srgbClr val="FFB7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" name="Freeform 189"/>
              <p:cNvSpPr>
                <a:spLocks/>
              </p:cNvSpPr>
              <p:nvPr/>
            </p:nvSpPr>
            <p:spPr bwMode="auto">
              <a:xfrm>
                <a:off x="4097" y="1495"/>
                <a:ext cx="168" cy="381"/>
              </a:xfrm>
              <a:custGeom>
                <a:avLst/>
                <a:gdLst>
                  <a:gd name="T0" fmla="*/ 168 w 168"/>
                  <a:gd name="T1" fmla="*/ 10 h 381"/>
                  <a:gd name="T2" fmla="*/ 128 w 168"/>
                  <a:gd name="T3" fmla="*/ 52 h 381"/>
                  <a:gd name="T4" fmla="*/ 95 w 168"/>
                  <a:gd name="T5" fmla="*/ 94 h 381"/>
                  <a:gd name="T6" fmla="*/ 82 w 168"/>
                  <a:gd name="T7" fmla="*/ 114 h 381"/>
                  <a:gd name="T8" fmla="*/ 70 w 168"/>
                  <a:gd name="T9" fmla="*/ 135 h 381"/>
                  <a:gd name="T10" fmla="*/ 58 w 168"/>
                  <a:gd name="T11" fmla="*/ 156 h 381"/>
                  <a:gd name="T12" fmla="*/ 48 w 168"/>
                  <a:gd name="T13" fmla="*/ 178 h 381"/>
                  <a:gd name="T14" fmla="*/ 40 w 168"/>
                  <a:gd name="T15" fmla="*/ 201 h 381"/>
                  <a:gd name="T16" fmla="*/ 34 w 168"/>
                  <a:gd name="T17" fmla="*/ 223 h 381"/>
                  <a:gd name="T18" fmla="*/ 24 w 168"/>
                  <a:gd name="T19" fmla="*/ 273 h 381"/>
                  <a:gd name="T20" fmla="*/ 21 w 168"/>
                  <a:gd name="T21" fmla="*/ 298 h 381"/>
                  <a:gd name="T22" fmla="*/ 18 w 168"/>
                  <a:gd name="T23" fmla="*/ 325 h 381"/>
                  <a:gd name="T24" fmla="*/ 16 w 168"/>
                  <a:gd name="T25" fmla="*/ 381 h 381"/>
                  <a:gd name="T26" fmla="*/ 0 w 168"/>
                  <a:gd name="T27" fmla="*/ 381 h 381"/>
                  <a:gd name="T28" fmla="*/ 2 w 168"/>
                  <a:gd name="T29" fmla="*/ 325 h 381"/>
                  <a:gd name="T30" fmla="*/ 5 w 168"/>
                  <a:gd name="T31" fmla="*/ 297 h 381"/>
                  <a:gd name="T32" fmla="*/ 8 w 168"/>
                  <a:gd name="T33" fmla="*/ 271 h 381"/>
                  <a:gd name="T34" fmla="*/ 18 w 168"/>
                  <a:gd name="T35" fmla="*/ 221 h 381"/>
                  <a:gd name="T36" fmla="*/ 25 w 168"/>
                  <a:gd name="T37" fmla="*/ 196 h 381"/>
                  <a:gd name="T38" fmla="*/ 33 w 168"/>
                  <a:gd name="T39" fmla="*/ 173 h 381"/>
                  <a:gd name="T40" fmla="*/ 43 w 168"/>
                  <a:gd name="T41" fmla="*/ 150 h 381"/>
                  <a:gd name="T42" fmla="*/ 55 w 168"/>
                  <a:gd name="T43" fmla="*/ 127 h 381"/>
                  <a:gd name="T44" fmla="*/ 68 w 168"/>
                  <a:gd name="T45" fmla="*/ 106 h 381"/>
                  <a:gd name="T46" fmla="*/ 82 w 168"/>
                  <a:gd name="T47" fmla="*/ 85 h 381"/>
                  <a:gd name="T48" fmla="*/ 116 w 168"/>
                  <a:gd name="T49" fmla="*/ 41 h 381"/>
                  <a:gd name="T50" fmla="*/ 156 w 168"/>
                  <a:gd name="T51" fmla="*/ 0 h 381"/>
                  <a:gd name="T52" fmla="*/ 168 w 168"/>
                  <a:gd name="T53" fmla="*/ 10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8" h="381">
                    <a:moveTo>
                      <a:pt x="168" y="10"/>
                    </a:moveTo>
                    <a:lnTo>
                      <a:pt x="128" y="52"/>
                    </a:lnTo>
                    <a:lnTo>
                      <a:pt x="95" y="94"/>
                    </a:lnTo>
                    <a:lnTo>
                      <a:pt x="82" y="114"/>
                    </a:lnTo>
                    <a:lnTo>
                      <a:pt x="70" y="135"/>
                    </a:lnTo>
                    <a:lnTo>
                      <a:pt x="58" y="156"/>
                    </a:lnTo>
                    <a:lnTo>
                      <a:pt x="48" y="178"/>
                    </a:lnTo>
                    <a:lnTo>
                      <a:pt x="40" y="201"/>
                    </a:lnTo>
                    <a:lnTo>
                      <a:pt x="34" y="223"/>
                    </a:lnTo>
                    <a:lnTo>
                      <a:pt x="24" y="273"/>
                    </a:lnTo>
                    <a:lnTo>
                      <a:pt x="21" y="298"/>
                    </a:lnTo>
                    <a:lnTo>
                      <a:pt x="18" y="325"/>
                    </a:lnTo>
                    <a:lnTo>
                      <a:pt x="16" y="381"/>
                    </a:lnTo>
                    <a:lnTo>
                      <a:pt x="0" y="381"/>
                    </a:lnTo>
                    <a:lnTo>
                      <a:pt x="2" y="325"/>
                    </a:lnTo>
                    <a:lnTo>
                      <a:pt x="5" y="297"/>
                    </a:lnTo>
                    <a:lnTo>
                      <a:pt x="8" y="271"/>
                    </a:lnTo>
                    <a:lnTo>
                      <a:pt x="18" y="221"/>
                    </a:lnTo>
                    <a:lnTo>
                      <a:pt x="25" y="196"/>
                    </a:lnTo>
                    <a:lnTo>
                      <a:pt x="33" y="173"/>
                    </a:lnTo>
                    <a:lnTo>
                      <a:pt x="43" y="150"/>
                    </a:lnTo>
                    <a:lnTo>
                      <a:pt x="55" y="127"/>
                    </a:lnTo>
                    <a:lnTo>
                      <a:pt x="68" y="106"/>
                    </a:lnTo>
                    <a:lnTo>
                      <a:pt x="82" y="85"/>
                    </a:lnTo>
                    <a:lnTo>
                      <a:pt x="116" y="41"/>
                    </a:lnTo>
                    <a:lnTo>
                      <a:pt x="156" y="0"/>
                    </a:lnTo>
                    <a:lnTo>
                      <a:pt x="168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" name="Freeform 190"/>
              <p:cNvSpPr>
                <a:spLocks/>
              </p:cNvSpPr>
              <p:nvPr/>
            </p:nvSpPr>
            <p:spPr bwMode="auto">
              <a:xfrm>
                <a:off x="4097" y="1876"/>
                <a:ext cx="116" cy="89"/>
              </a:xfrm>
              <a:custGeom>
                <a:avLst/>
                <a:gdLst>
                  <a:gd name="T0" fmla="*/ 16 w 116"/>
                  <a:gd name="T1" fmla="*/ 0 h 89"/>
                  <a:gd name="T2" fmla="*/ 17 w 116"/>
                  <a:gd name="T3" fmla="*/ 8 h 89"/>
                  <a:gd name="T4" fmla="*/ 18 w 116"/>
                  <a:gd name="T5" fmla="*/ 15 h 89"/>
                  <a:gd name="T6" fmla="*/ 24 w 116"/>
                  <a:gd name="T7" fmla="*/ 28 h 89"/>
                  <a:gd name="T8" fmla="*/ 34 w 116"/>
                  <a:gd name="T9" fmla="*/ 38 h 89"/>
                  <a:gd name="T10" fmla="*/ 47 w 116"/>
                  <a:gd name="T11" fmla="*/ 46 h 89"/>
                  <a:gd name="T12" fmla="*/ 62 w 116"/>
                  <a:gd name="T13" fmla="*/ 54 h 89"/>
                  <a:gd name="T14" fmla="*/ 80 w 116"/>
                  <a:gd name="T15" fmla="*/ 60 h 89"/>
                  <a:gd name="T16" fmla="*/ 116 w 116"/>
                  <a:gd name="T17" fmla="*/ 74 h 89"/>
                  <a:gd name="T18" fmla="*/ 110 w 116"/>
                  <a:gd name="T19" fmla="*/ 89 h 89"/>
                  <a:gd name="T20" fmla="*/ 74 w 116"/>
                  <a:gd name="T21" fmla="*/ 75 h 89"/>
                  <a:gd name="T22" fmla="*/ 56 w 116"/>
                  <a:gd name="T23" fmla="*/ 69 h 89"/>
                  <a:gd name="T24" fmla="*/ 39 w 116"/>
                  <a:gd name="T25" fmla="*/ 60 h 89"/>
                  <a:gd name="T26" fmla="*/ 23 w 116"/>
                  <a:gd name="T27" fmla="*/ 50 h 89"/>
                  <a:gd name="T28" fmla="*/ 11 w 116"/>
                  <a:gd name="T29" fmla="*/ 37 h 89"/>
                  <a:gd name="T30" fmla="*/ 3 w 116"/>
                  <a:gd name="T31" fmla="*/ 21 h 89"/>
                  <a:gd name="T32" fmla="*/ 1 w 116"/>
                  <a:gd name="T33" fmla="*/ 10 h 89"/>
                  <a:gd name="T34" fmla="*/ 0 w 116"/>
                  <a:gd name="T35" fmla="*/ 1 h 89"/>
                  <a:gd name="T36" fmla="*/ 16 w 116"/>
                  <a:gd name="T3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6" h="89">
                    <a:moveTo>
                      <a:pt x="16" y="0"/>
                    </a:moveTo>
                    <a:lnTo>
                      <a:pt x="17" y="8"/>
                    </a:lnTo>
                    <a:lnTo>
                      <a:pt x="18" y="15"/>
                    </a:lnTo>
                    <a:lnTo>
                      <a:pt x="24" y="28"/>
                    </a:lnTo>
                    <a:lnTo>
                      <a:pt x="34" y="38"/>
                    </a:lnTo>
                    <a:lnTo>
                      <a:pt x="47" y="46"/>
                    </a:lnTo>
                    <a:lnTo>
                      <a:pt x="62" y="54"/>
                    </a:lnTo>
                    <a:lnTo>
                      <a:pt x="80" y="60"/>
                    </a:lnTo>
                    <a:lnTo>
                      <a:pt x="116" y="74"/>
                    </a:lnTo>
                    <a:lnTo>
                      <a:pt x="110" y="89"/>
                    </a:lnTo>
                    <a:lnTo>
                      <a:pt x="74" y="75"/>
                    </a:lnTo>
                    <a:lnTo>
                      <a:pt x="56" y="69"/>
                    </a:lnTo>
                    <a:lnTo>
                      <a:pt x="39" y="60"/>
                    </a:lnTo>
                    <a:lnTo>
                      <a:pt x="23" y="50"/>
                    </a:lnTo>
                    <a:lnTo>
                      <a:pt x="11" y="37"/>
                    </a:lnTo>
                    <a:lnTo>
                      <a:pt x="3" y="21"/>
                    </a:lnTo>
                    <a:lnTo>
                      <a:pt x="1" y="10"/>
                    </a:lnTo>
                    <a:lnTo>
                      <a:pt x="0" y="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" name="Freeform 191"/>
              <p:cNvSpPr>
                <a:spLocks/>
              </p:cNvSpPr>
              <p:nvPr/>
            </p:nvSpPr>
            <p:spPr bwMode="auto">
              <a:xfrm>
                <a:off x="4097" y="1876"/>
                <a:ext cx="16" cy="1"/>
              </a:xfrm>
              <a:custGeom>
                <a:avLst/>
                <a:gdLst>
                  <a:gd name="T0" fmla="*/ 0 w 16"/>
                  <a:gd name="T1" fmla="*/ 0 h 1"/>
                  <a:gd name="T2" fmla="*/ 0 w 16"/>
                  <a:gd name="T3" fmla="*/ 1 h 1"/>
                  <a:gd name="T4" fmla="*/ 16 w 16"/>
                  <a:gd name="T5" fmla="*/ 0 h 1"/>
                  <a:gd name="T6" fmla="*/ 0 w 16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1">
                    <a:moveTo>
                      <a:pt x="0" y="0"/>
                    </a:moveTo>
                    <a:lnTo>
                      <a:pt x="0" y="1"/>
                    </a:lnTo>
                    <a:lnTo>
                      <a:pt x="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" name="Freeform 192"/>
              <p:cNvSpPr>
                <a:spLocks/>
              </p:cNvSpPr>
              <p:nvPr/>
            </p:nvSpPr>
            <p:spPr bwMode="auto">
              <a:xfrm>
                <a:off x="4206" y="1950"/>
                <a:ext cx="175" cy="223"/>
              </a:xfrm>
              <a:custGeom>
                <a:avLst/>
                <a:gdLst>
                  <a:gd name="T0" fmla="*/ 8 w 175"/>
                  <a:gd name="T1" fmla="*/ 0 h 223"/>
                  <a:gd name="T2" fmla="*/ 25 w 175"/>
                  <a:gd name="T3" fmla="*/ 9 h 223"/>
                  <a:gd name="T4" fmla="*/ 41 w 175"/>
                  <a:gd name="T5" fmla="*/ 20 h 223"/>
                  <a:gd name="T6" fmla="*/ 53 w 175"/>
                  <a:gd name="T7" fmla="*/ 31 h 223"/>
                  <a:gd name="T8" fmla="*/ 65 w 175"/>
                  <a:gd name="T9" fmla="*/ 44 h 223"/>
                  <a:gd name="T10" fmla="*/ 76 w 175"/>
                  <a:gd name="T11" fmla="*/ 58 h 223"/>
                  <a:gd name="T12" fmla="*/ 85 w 175"/>
                  <a:gd name="T13" fmla="*/ 71 h 223"/>
                  <a:gd name="T14" fmla="*/ 99 w 175"/>
                  <a:gd name="T15" fmla="*/ 99 h 223"/>
                  <a:gd name="T16" fmla="*/ 129 w 175"/>
                  <a:gd name="T17" fmla="*/ 159 h 223"/>
                  <a:gd name="T18" fmla="*/ 137 w 175"/>
                  <a:gd name="T19" fmla="*/ 173 h 223"/>
                  <a:gd name="T20" fmla="*/ 148 w 175"/>
                  <a:gd name="T21" fmla="*/ 186 h 223"/>
                  <a:gd name="T22" fmla="*/ 160 w 175"/>
                  <a:gd name="T23" fmla="*/ 198 h 223"/>
                  <a:gd name="T24" fmla="*/ 175 w 175"/>
                  <a:gd name="T25" fmla="*/ 211 h 223"/>
                  <a:gd name="T26" fmla="*/ 164 w 175"/>
                  <a:gd name="T27" fmla="*/ 223 h 223"/>
                  <a:gd name="T28" fmla="*/ 150 w 175"/>
                  <a:gd name="T29" fmla="*/ 210 h 223"/>
                  <a:gd name="T30" fmla="*/ 136 w 175"/>
                  <a:gd name="T31" fmla="*/ 196 h 223"/>
                  <a:gd name="T32" fmla="*/ 124 w 175"/>
                  <a:gd name="T33" fmla="*/ 182 h 223"/>
                  <a:gd name="T34" fmla="*/ 115 w 175"/>
                  <a:gd name="T35" fmla="*/ 167 h 223"/>
                  <a:gd name="T36" fmla="*/ 85 w 175"/>
                  <a:gd name="T37" fmla="*/ 107 h 223"/>
                  <a:gd name="T38" fmla="*/ 71 w 175"/>
                  <a:gd name="T39" fmla="*/ 79 h 223"/>
                  <a:gd name="T40" fmla="*/ 62 w 175"/>
                  <a:gd name="T41" fmla="*/ 67 h 223"/>
                  <a:gd name="T42" fmla="*/ 53 w 175"/>
                  <a:gd name="T43" fmla="*/ 55 h 223"/>
                  <a:gd name="T44" fmla="*/ 42 w 175"/>
                  <a:gd name="T45" fmla="*/ 43 h 223"/>
                  <a:gd name="T46" fmla="*/ 30 w 175"/>
                  <a:gd name="T47" fmla="*/ 32 h 223"/>
                  <a:gd name="T48" fmla="*/ 17 w 175"/>
                  <a:gd name="T49" fmla="*/ 23 h 223"/>
                  <a:gd name="T50" fmla="*/ 0 w 175"/>
                  <a:gd name="T51" fmla="*/ 14 h 223"/>
                  <a:gd name="T52" fmla="*/ 8 w 175"/>
                  <a:gd name="T53" fmla="*/ 0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75" h="223">
                    <a:moveTo>
                      <a:pt x="8" y="0"/>
                    </a:moveTo>
                    <a:lnTo>
                      <a:pt x="25" y="9"/>
                    </a:lnTo>
                    <a:lnTo>
                      <a:pt x="41" y="20"/>
                    </a:lnTo>
                    <a:lnTo>
                      <a:pt x="53" y="31"/>
                    </a:lnTo>
                    <a:lnTo>
                      <a:pt x="65" y="44"/>
                    </a:lnTo>
                    <a:lnTo>
                      <a:pt x="76" y="58"/>
                    </a:lnTo>
                    <a:lnTo>
                      <a:pt x="85" y="71"/>
                    </a:lnTo>
                    <a:lnTo>
                      <a:pt x="99" y="99"/>
                    </a:lnTo>
                    <a:lnTo>
                      <a:pt x="129" y="159"/>
                    </a:lnTo>
                    <a:lnTo>
                      <a:pt x="137" y="173"/>
                    </a:lnTo>
                    <a:lnTo>
                      <a:pt x="148" y="186"/>
                    </a:lnTo>
                    <a:lnTo>
                      <a:pt x="160" y="198"/>
                    </a:lnTo>
                    <a:lnTo>
                      <a:pt x="175" y="211"/>
                    </a:lnTo>
                    <a:lnTo>
                      <a:pt x="164" y="223"/>
                    </a:lnTo>
                    <a:lnTo>
                      <a:pt x="150" y="210"/>
                    </a:lnTo>
                    <a:lnTo>
                      <a:pt x="136" y="196"/>
                    </a:lnTo>
                    <a:lnTo>
                      <a:pt x="124" y="182"/>
                    </a:lnTo>
                    <a:lnTo>
                      <a:pt x="115" y="167"/>
                    </a:lnTo>
                    <a:lnTo>
                      <a:pt x="85" y="107"/>
                    </a:lnTo>
                    <a:lnTo>
                      <a:pt x="71" y="79"/>
                    </a:lnTo>
                    <a:lnTo>
                      <a:pt x="62" y="67"/>
                    </a:lnTo>
                    <a:lnTo>
                      <a:pt x="53" y="55"/>
                    </a:lnTo>
                    <a:lnTo>
                      <a:pt x="42" y="43"/>
                    </a:lnTo>
                    <a:lnTo>
                      <a:pt x="30" y="32"/>
                    </a:lnTo>
                    <a:lnTo>
                      <a:pt x="17" y="23"/>
                    </a:lnTo>
                    <a:lnTo>
                      <a:pt x="0" y="14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" name="Freeform 193"/>
              <p:cNvSpPr>
                <a:spLocks/>
              </p:cNvSpPr>
              <p:nvPr/>
            </p:nvSpPr>
            <p:spPr bwMode="auto">
              <a:xfrm>
                <a:off x="4206" y="1950"/>
                <a:ext cx="8" cy="15"/>
              </a:xfrm>
              <a:custGeom>
                <a:avLst/>
                <a:gdLst>
                  <a:gd name="T0" fmla="*/ 7 w 8"/>
                  <a:gd name="T1" fmla="*/ 0 h 15"/>
                  <a:gd name="T2" fmla="*/ 8 w 8"/>
                  <a:gd name="T3" fmla="*/ 0 h 15"/>
                  <a:gd name="T4" fmla="*/ 0 w 8"/>
                  <a:gd name="T5" fmla="*/ 14 h 15"/>
                  <a:gd name="T6" fmla="*/ 1 w 8"/>
                  <a:gd name="T7" fmla="*/ 15 h 15"/>
                  <a:gd name="T8" fmla="*/ 7 w 8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5">
                    <a:moveTo>
                      <a:pt x="7" y="0"/>
                    </a:moveTo>
                    <a:lnTo>
                      <a:pt x="8" y="0"/>
                    </a:lnTo>
                    <a:lnTo>
                      <a:pt x="0" y="14"/>
                    </a:lnTo>
                    <a:lnTo>
                      <a:pt x="1" y="15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" name="Freeform 194"/>
              <p:cNvSpPr>
                <a:spLocks/>
              </p:cNvSpPr>
              <p:nvPr/>
            </p:nvSpPr>
            <p:spPr bwMode="auto">
              <a:xfrm>
                <a:off x="4371" y="2161"/>
                <a:ext cx="108" cy="100"/>
              </a:xfrm>
              <a:custGeom>
                <a:avLst/>
                <a:gdLst>
                  <a:gd name="T0" fmla="*/ 9 w 108"/>
                  <a:gd name="T1" fmla="*/ 0 h 100"/>
                  <a:gd name="T2" fmla="*/ 35 w 108"/>
                  <a:gd name="T3" fmla="*/ 19 h 100"/>
                  <a:gd name="T4" fmla="*/ 62 w 108"/>
                  <a:gd name="T5" fmla="*/ 41 h 100"/>
                  <a:gd name="T6" fmla="*/ 87 w 108"/>
                  <a:gd name="T7" fmla="*/ 64 h 100"/>
                  <a:gd name="T8" fmla="*/ 99 w 108"/>
                  <a:gd name="T9" fmla="*/ 78 h 100"/>
                  <a:gd name="T10" fmla="*/ 108 w 108"/>
                  <a:gd name="T11" fmla="*/ 91 h 100"/>
                  <a:gd name="T12" fmla="*/ 95 w 108"/>
                  <a:gd name="T13" fmla="*/ 100 h 100"/>
                  <a:gd name="T14" fmla="*/ 87 w 108"/>
                  <a:gd name="T15" fmla="*/ 89 h 100"/>
                  <a:gd name="T16" fmla="*/ 76 w 108"/>
                  <a:gd name="T17" fmla="*/ 77 h 100"/>
                  <a:gd name="T18" fmla="*/ 52 w 108"/>
                  <a:gd name="T19" fmla="*/ 53 h 100"/>
                  <a:gd name="T20" fmla="*/ 24 w 108"/>
                  <a:gd name="T21" fmla="*/ 31 h 100"/>
                  <a:gd name="T22" fmla="*/ 0 w 108"/>
                  <a:gd name="T23" fmla="*/ 13 h 100"/>
                  <a:gd name="T24" fmla="*/ 9 w 108"/>
                  <a:gd name="T25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8" h="100">
                    <a:moveTo>
                      <a:pt x="9" y="0"/>
                    </a:moveTo>
                    <a:lnTo>
                      <a:pt x="35" y="19"/>
                    </a:lnTo>
                    <a:lnTo>
                      <a:pt x="62" y="41"/>
                    </a:lnTo>
                    <a:lnTo>
                      <a:pt x="87" y="64"/>
                    </a:lnTo>
                    <a:lnTo>
                      <a:pt x="99" y="78"/>
                    </a:lnTo>
                    <a:lnTo>
                      <a:pt x="108" y="91"/>
                    </a:lnTo>
                    <a:lnTo>
                      <a:pt x="95" y="100"/>
                    </a:lnTo>
                    <a:lnTo>
                      <a:pt x="87" y="89"/>
                    </a:lnTo>
                    <a:lnTo>
                      <a:pt x="76" y="77"/>
                    </a:lnTo>
                    <a:lnTo>
                      <a:pt x="52" y="53"/>
                    </a:lnTo>
                    <a:lnTo>
                      <a:pt x="24" y="31"/>
                    </a:lnTo>
                    <a:lnTo>
                      <a:pt x="0" y="1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" name="Freeform 195"/>
              <p:cNvSpPr>
                <a:spLocks/>
              </p:cNvSpPr>
              <p:nvPr/>
            </p:nvSpPr>
            <p:spPr bwMode="auto">
              <a:xfrm>
                <a:off x="4370" y="2161"/>
                <a:ext cx="11" cy="13"/>
              </a:xfrm>
              <a:custGeom>
                <a:avLst/>
                <a:gdLst>
                  <a:gd name="T0" fmla="*/ 0 w 11"/>
                  <a:gd name="T1" fmla="*/ 12 h 13"/>
                  <a:gd name="T2" fmla="*/ 1 w 11"/>
                  <a:gd name="T3" fmla="*/ 13 h 13"/>
                  <a:gd name="T4" fmla="*/ 10 w 11"/>
                  <a:gd name="T5" fmla="*/ 0 h 13"/>
                  <a:gd name="T6" fmla="*/ 11 w 11"/>
                  <a:gd name="T7" fmla="*/ 0 h 13"/>
                  <a:gd name="T8" fmla="*/ 0 w 11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3">
                    <a:moveTo>
                      <a:pt x="0" y="12"/>
                    </a:moveTo>
                    <a:lnTo>
                      <a:pt x="1" y="13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" name="Freeform 196"/>
              <p:cNvSpPr>
                <a:spLocks/>
              </p:cNvSpPr>
              <p:nvPr/>
            </p:nvSpPr>
            <p:spPr bwMode="auto">
              <a:xfrm>
                <a:off x="4466" y="2252"/>
                <a:ext cx="346" cy="172"/>
              </a:xfrm>
              <a:custGeom>
                <a:avLst/>
                <a:gdLst>
                  <a:gd name="T0" fmla="*/ 13 w 346"/>
                  <a:gd name="T1" fmla="*/ 0 h 172"/>
                  <a:gd name="T2" fmla="*/ 30 w 346"/>
                  <a:gd name="T3" fmla="*/ 21 h 172"/>
                  <a:gd name="T4" fmla="*/ 46 w 346"/>
                  <a:gd name="T5" fmla="*/ 40 h 172"/>
                  <a:gd name="T6" fmla="*/ 63 w 346"/>
                  <a:gd name="T7" fmla="*/ 56 h 172"/>
                  <a:gd name="T8" fmla="*/ 79 w 346"/>
                  <a:gd name="T9" fmla="*/ 73 h 172"/>
                  <a:gd name="T10" fmla="*/ 117 w 346"/>
                  <a:gd name="T11" fmla="*/ 99 h 172"/>
                  <a:gd name="T12" fmla="*/ 158 w 346"/>
                  <a:gd name="T13" fmla="*/ 121 h 172"/>
                  <a:gd name="T14" fmla="*/ 177 w 346"/>
                  <a:gd name="T15" fmla="*/ 130 h 172"/>
                  <a:gd name="T16" fmla="*/ 199 w 346"/>
                  <a:gd name="T17" fmla="*/ 137 h 172"/>
                  <a:gd name="T18" fmla="*/ 221 w 346"/>
                  <a:gd name="T19" fmla="*/ 143 h 172"/>
                  <a:gd name="T20" fmla="*/ 245 w 346"/>
                  <a:gd name="T21" fmla="*/ 148 h 172"/>
                  <a:gd name="T22" fmla="*/ 270 w 346"/>
                  <a:gd name="T23" fmla="*/ 152 h 172"/>
                  <a:gd name="T24" fmla="*/ 294 w 346"/>
                  <a:gd name="T25" fmla="*/ 154 h 172"/>
                  <a:gd name="T26" fmla="*/ 346 w 346"/>
                  <a:gd name="T27" fmla="*/ 156 h 172"/>
                  <a:gd name="T28" fmla="*/ 345 w 346"/>
                  <a:gd name="T29" fmla="*/ 172 h 172"/>
                  <a:gd name="T30" fmla="*/ 293 w 346"/>
                  <a:gd name="T31" fmla="*/ 170 h 172"/>
                  <a:gd name="T32" fmla="*/ 268 w 346"/>
                  <a:gd name="T33" fmla="*/ 168 h 172"/>
                  <a:gd name="T34" fmla="*/ 242 w 346"/>
                  <a:gd name="T35" fmla="*/ 164 h 172"/>
                  <a:gd name="T36" fmla="*/ 218 w 346"/>
                  <a:gd name="T37" fmla="*/ 159 h 172"/>
                  <a:gd name="T38" fmla="*/ 194 w 346"/>
                  <a:gd name="T39" fmla="*/ 153 h 172"/>
                  <a:gd name="T40" fmla="*/ 172 w 346"/>
                  <a:gd name="T41" fmla="*/ 146 h 172"/>
                  <a:gd name="T42" fmla="*/ 150 w 346"/>
                  <a:gd name="T43" fmla="*/ 135 h 172"/>
                  <a:gd name="T44" fmla="*/ 109 w 346"/>
                  <a:gd name="T45" fmla="*/ 113 h 172"/>
                  <a:gd name="T46" fmla="*/ 70 w 346"/>
                  <a:gd name="T47" fmla="*/ 86 h 172"/>
                  <a:gd name="T48" fmla="*/ 52 w 346"/>
                  <a:gd name="T49" fmla="*/ 68 h 172"/>
                  <a:gd name="T50" fmla="*/ 34 w 346"/>
                  <a:gd name="T51" fmla="*/ 50 h 172"/>
                  <a:gd name="T52" fmla="*/ 16 w 346"/>
                  <a:gd name="T53" fmla="*/ 30 h 172"/>
                  <a:gd name="T54" fmla="*/ 0 w 346"/>
                  <a:gd name="T55" fmla="*/ 9 h 172"/>
                  <a:gd name="T56" fmla="*/ 13 w 346"/>
                  <a:gd name="T57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46" h="172">
                    <a:moveTo>
                      <a:pt x="13" y="0"/>
                    </a:moveTo>
                    <a:lnTo>
                      <a:pt x="30" y="21"/>
                    </a:lnTo>
                    <a:lnTo>
                      <a:pt x="46" y="40"/>
                    </a:lnTo>
                    <a:lnTo>
                      <a:pt x="63" y="56"/>
                    </a:lnTo>
                    <a:lnTo>
                      <a:pt x="79" y="73"/>
                    </a:lnTo>
                    <a:lnTo>
                      <a:pt x="117" y="99"/>
                    </a:lnTo>
                    <a:lnTo>
                      <a:pt x="158" y="121"/>
                    </a:lnTo>
                    <a:lnTo>
                      <a:pt x="177" y="130"/>
                    </a:lnTo>
                    <a:lnTo>
                      <a:pt x="199" y="137"/>
                    </a:lnTo>
                    <a:lnTo>
                      <a:pt x="221" y="143"/>
                    </a:lnTo>
                    <a:lnTo>
                      <a:pt x="245" y="148"/>
                    </a:lnTo>
                    <a:lnTo>
                      <a:pt x="270" y="152"/>
                    </a:lnTo>
                    <a:lnTo>
                      <a:pt x="294" y="154"/>
                    </a:lnTo>
                    <a:lnTo>
                      <a:pt x="346" y="156"/>
                    </a:lnTo>
                    <a:lnTo>
                      <a:pt x="345" y="172"/>
                    </a:lnTo>
                    <a:lnTo>
                      <a:pt x="293" y="170"/>
                    </a:lnTo>
                    <a:lnTo>
                      <a:pt x="268" y="168"/>
                    </a:lnTo>
                    <a:lnTo>
                      <a:pt x="242" y="164"/>
                    </a:lnTo>
                    <a:lnTo>
                      <a:pt x="218" y="159"/>
                    </a:lnTo>
                    <a:lnTo>
                      <a:pt x="194" y="153"/>
                    </a:lnTo>
                    <a:lnTo>
                      <a:pt x="172" y="146"/>
                    </a:lnTo>
                    <a:lnTo>
                      <a:pt x="150" y="135"/>
                    </a:lnTo>
                    <a:lnTo>
                      <a:pt x="109" y="113"/>
                    </a:lnTo>
                    <a:lnTo>
                      <a:pt x="70" y="86"/>
                    </a:lnTo>
                    <a:lnTo>
                      <a:pt x="52" y="68"/>
                    </a:lnTo>
                    <a:lnTo>
                      <a:pt x="34" y="50"/>
                    </a:lnTo>
                    <a:lnTo>
                      <a:pt x="16" y="30"/>
                    </a:lnTo>
                    <a:lnTo>
                      <a:pt x="0" y="9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" name="Freeform 197"/>
              <p:cNvSpPr>
                <a:spLocks/>
              </p:cNvSpPr>
              <p:nvPr/>
            </p:nvSpPr>
            <p:spPr bwMode="auto">
              <a:xfrm>
                <a:off x="4466" y="2252"/>
                <a:ext cx="13" cy="9"/>
              </a:xfrm>
              <a:custGeom>
                <a:avLst/>
                <a:gdLst>
                  <a:gd name="T0" fmla="*/ 13 w 13"/>
                  <a:gd name="T1" fmla="*/ 0 h 9"/>
                  <a:gd name="T2" fmla="*/ 0 w 13"/>
                  <a:gd name="T3" fmla="*/ 9 h 9"/>
                  <a:gd name="T4" fmla="*/ 13 w 13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9">
                    <a:moveTo>
                      <a:pt x="13" y="0"/>
                    </a:moveTo>
                    <a:lnTo>
                      <a:pt x="0" y="9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" name="Freeform 198"/>
              <p:cNvSpPr>
                <a:spLocks/>
              </p:cNvSpPr>
              <p:nvPr/>
            </p:nvSpPr>
            <p:spPr bwMode="auto">
              <a:xfrm>
                <a:off x="4812" y="2271"/>
                <a:ext cx="274" cy="153"/>
              </a:xfrm>
              <a:custGeom>
                <a:avLst/>
                <a:gdLst>
                  <a:gd name="T0" fmla="*/ 0 w 274"/>
                  <a:gd name="T1" fmla="*/ 137 h 153"/>
                  <a:gd name="T2" fmla="*/ 43 w 274"/>
                  <a:gd name="T3" fmla="*/ 135 h 153"/>
                  <a:gd name="T4" fmla="*/ 81 w 274"/>
                  <a:gd name="T5" fmla="*/ 129 h 153"/>
                  <a:gd name="T6" fmla="*/ 97 w 274"/>
                  <a:gd name="T7" fmla="*/ 125 h 153"/>
                  <a:gd name="T8" fmla="*/ 116 w 274"/>
                  <a:gd name="T9" fmla="*/ 118 h 153"/>
                  <a:gd name="T10" fmla="*/ 133 w 274"/>
                  <a:gd name="T11" fmla="*/ 111 h 153"/>
                  <a:gd name="T12" fmla="*/ 148 w 274"/>
                  <a:gd name="T13" fmla="*/ 103 h 153"/>
                  <a:gd name="T14" fmla="*/ 164 w 274"/>
                  <a:gd name="T15" fmla="*/ 94 h 153"/>
                  <a:gd name="T16" fmla="*/ 178 w 274"/>
                  <a:gd name="T17" fmla="*/ 85 h 153"/>
                  <a:gd name="T18" fmla="*/ 192 w 274"/>
                  <a:gd name="T19" fmla="*/ 73 h 153"/>
                  <a:gd name="T20" fmla="*/ 207 w 274"/>
                  <a:gd name="T21" fmla="*/ 61 h 153"/>
                  <a:gd name="T22" fmla="*/ 235 w 274"/>
                  <a:gd name="T23" fmla="*/ 32 h 153"/>
                  <a:gd name="T24" fmla="*/ 249 w 274"/>
                  <a:gd name="T25" fmla="*/ 17 h 153"/>
                  <a:gd name="T26" fmla="*/ 262 w 274"/>
                  <a:gd name="T27" fmla="*/ 0 h 153"/>
                  <a:gd name="T28" fmla="*/ 274 w 274"/>
                  <a:gd name="T29" fmla="*/ 11 h 153"/>
                  <a:gd name="T30" fmla="*/ 261 w 274"/>
                  <a:gd name="T31" fmla="*/ 28 h 153"/>
                  <a:gd name="T32" fmla="*/ 246 w 274"/>
                  <a:gd name="T33" fmla="*/ 44 h 153"/>
                  <a:gd name="T34" fmla="*/ 218 w 274"/>
                  <a:gd name="T35" fmla="*/ 73 h 153"/>
                  <a:gd name="T36" fmla="*/ 203 w 274"/>
                  <a:gd name="T37" fmla="*/ 85 h 153"/>
                  <a:gd name="T38" fmla="*/ 187 w 274"/>
                  <a:gd name="T39" fmla="*/ 98 h 153"/>
                  <a:gd name="T40" fmla="*/ 172 w 274"/>
                  <a:gd name="T41" fmla="*/ 108 h 153"/>
                  <a:gd name="T42" fmla="*/ 156 w 274"/>
                  <a:gd name="T43" fmla="*/ 117 h 153"/>
                  <a:gd name="T44" fmla="*/ 139 w 274"/>
                  <a:gd name="T45" fmla="*/ 127 h 153"/>
                  <a:gd name="T46" fmla="*/ 121 w 274"/>
                  <a:gd name="T47" fmla="*/ 134 h 153"/>
                  <a:gd name="T48" fmla="*/ 102 w 274"/>
                  <a:gd name="T49" fmla="*/ 140 h 153"/>
                  <a:gd name="T50" fmla="*/ 83 w 274"/>
                  <a:gd name="T51" fmla="*/ 145 h 153"/>
                  <a:gd name="T52" fmla="*/ 44 w 274"/>
                  <a:gd name="T53" fmla="*/ 151 h 153"/>
                  <a:gd name="T54" fmla="*/ 0 w 274"/>
                  <a:gd name="T55" fmla="*/ 153 h 153"/>
                  <a:gd name="T56" fmla="*/ 0 w 274"/>
                  <a:gd name="T57" fmla="*/ 137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74" h="153">
                    <a:moveTo>
                      <a:pt x="0" y="137"/>
                    </a:moveTo>
                    <a:lnTo>
                      <a:pt x="43" y="135"/>
                    </a:lnTo>
                    <a:lnTo>
                      <a:pt x="81" y="129"/>
                    </a:lnTo>
                    <a:lnTo>
                      <a:pt x="97" y="125"/>
                    </a:lnTo>
                    <a:lnTo>
                      <a:pt x="116" y="118"/>
                    </a:lnTo>
                    <a:lnTo>
                      <a:pt x="133" y="111"/>
                    </a:lnTo>
                    <a:lnTo>
                      <a:pt x="148" y="103"/>
                    </a:lnTo>
                    <a:lnTo>
                      <a:pt x="164" y="94"/>
                    </a:lnTo>
                    <a:lnTo>
                      <a:pt x="178" y="85"/>
                    </a:lnTo>
                    <a:lnTo>
                      <a:pt x="192" y="73"/>
                    </a:lnTo>
                    <a:lnTo>
                      <a:pt x="207" y="61"/>
                    </a:lnTo>
                    <a:lnTo>
                      <a:pt x="235" y="32"/>
                    </a:lnTo>
                    <a:lnTo>
                      <a:pt x="249" y="17"/>
                    </a:lnTo>
                    <a:lnTo>
                      <a:pt x="262" y="0"/>
                    </a:lnTo>
                    <a:lnTo>
                      <a:pt x="274" y="11"/>
                    </a:lnTo>
                    <a:lnTo>
                      <a:pt x="261" y="28"/>
                    </a:lnTo>
                    <a:lnTo>
                      <a:pt x="246" y="44"/>
                    </a:lnTo>
                    <a:lnTo>
                      <a:pt x="218" y="73"/>
                    </a:lnTo>
                    <a:lnTo>
                      <a:pt x="203" y="85"/>
                    </a:lnTo>
                    <a:lnTo>
                      <a:pt x="187" y="98"/>
                    </a:lnTo>
                    <a:lnTo>
                      <a:pt x="172" y="108"/>
                    </a:lnTo>
                    <a:lnTo>
                      <a:pt x="156" y="117"/>
                    </a:lnTo>
                    <a:lnTo>
                      <a:pt x="139" y="127"/>
                    </a:lnTo>
                    <a:lnTo>
                      <a:pt x="121" y="134"/>
                    </a:lnTo>
                    <a:lnTo>
                      <a:pt x="102" y="140"/>
                    </a:lnTo>
                    <a:lnTo>
                      <a:pt x="83" y="145"/>
                    </a:lnTo>
                    <a:lnTo>
                      <a:pt x="44" y="151"/>
                    </a:lnTo>
                    <a:lnTo>
                      <a:pt x="0" y="153"/>
                    </a:lnTo>
                    <a:lnTo>
                      <a:pt x="0" y="1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" name="Freeform 199"/>
              <p:cNvSpPr>
                <a:spLocks/>
              </p:cNvSpPr>
              <p:nvPr/>
            </p:nvSpPr>
            <p:spPr bwMode="auto">
              <a:xfrm>
                <a:off x="4811" y="2408"/>
                <a:ext cx="1" cy="16"/>
              </a:xfrm>
              <a:custGeom>
                <a:avLst/>
                <a:gdLst>
                  <a:gd name="T0" fmla="*/ 0 w 1"/>
                  <a:gd name="T1" fmla="*/ 16 h 16"/>
                  <a:gd name="T2" fmla="*/ 1 w 1"/>
                  <a:gd name="T3" fmla="*/ 16 h 16"/>
                  <a:gd name="T4" fmla="*/ 1 w 1"/>
                  <a:gd name="T5" fmla="*/ 0 h 16"/>
                  <a:gd name="T6" fmla="*/ 0 w 1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6">
                    <a:moveTo>
                      <a:pt x="0" y="16"/>
                    </a:moveTo>
                    <a:lnTo>
                      <a:pt x="1" y="16"/>
                    </a:lnTo>
                    <a:lnTo>
                      <a:pt x="1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" name="Freeform 200"/>
              <p:cNvSpPr>
                <a:spLocks/>
              </p:cNvSpPr>
              <p:nvPr/>
            </p:nvSpPr>
            <p:spPr bwMode="auto">
              <a:xfrm>
                <a:off x="5043" y="2262"/>
                <a:ext cx="38" cy="22"/>
              </a:xfrm>
              <a:custGeom>
                <a:avLst/>
                <a:gdLst>
                  <a:gd name="T0" fmla="*/ 35 w 38"/>
                  <a:gd name="T1" fmla="*/ 22 h 22"/>
                  <a:gd name="T2" fmla="*/ 26 w 38"/>
                  <a:gd name="T3" fmla="*/ 21 h 22"/>
                  <a:gd name="T4" fmla="*/ 17 w 38"/>
                  <a:gd name="T5" fmla="*/ 18 h 22"/>
                  <a:gd name="T6" fmla="*/ 9 w 38"/>
                  <a:gd name="T7" fmla="*/ 16 h 22"/>
                  <a:gd name="T8" fmla="*/ 0 w 38"/>
                  <a:gd name="T9" fmla="*/ 15 h 22"/>
                  <a:gd name="T10" fmla="*/ 3 w 38"/>
                  <a:gd name="T11" fmla="*/ 0 h 22"/>
                  <a:gd name="T12" fmla="*/ 13 w 38"/>
                  <a:gd name="T13" fmla="*/ 1 h 22"/>
                  <a:gd name="T14" fmla="*/ 22 w 38"/>
                  <a:gd name="T15" fmla="*/ 3 h 22"/>
                  <a:gd name="T16" fmla="*/ 30 w 38"/>
                  <a:gd name="T17" fmla="*/ 6 h 22"/>
                  <a:gd name="T18" fmla="*/ 38 w 38"/>
                  <a:gd name="T19" fmla="*/ 7 h 22"/>
                  <a:gd name="T20" fmla="*/ 35 w 38"/>
                  <a:gd name="T2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" h="22">
                    <a:moveTo>
                      <a:pt x="35" y="22"/>
                    </a:moveTo>
                    <a:lnTo>
                      <a:pt x="26" y="21"/>
                    </a:lnTo>
                    <a:lnTo>
                      <a:pt x="17" y="18"/>
                    </a:lnTo>
                    <a:lnTo>
                      <a:pt x="9" y="16"/>
                    </a:lnTo>
                    <a:lnTo>
                      <a:pt x="0" y="15"/>
                    </a:lnTo>
                    <a:lnTo>
                      <a:pt x="3" y="0"/>
                    </a:lnTo>
                    <a:lnTo>
                      <a:pt x="13" y="1"/>
                    </a:lnTo>
                    <a:lnTo>
                      <a:pt x="22" y="3"/>
                    </a:lnTo>
                    <a:lnTo>
                      <a:pt x="30" y="6"/>
                    </a:lnTo>
                    <a:lnTo>
                      <a:pt x="38" y="7"/>
                    </a:lnTo>
                    <a:lnTo>
                      <a:pt x="35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" name="Freeform 201"/>
              <p:cNvSpPr>
                <a:spLocks/>
              </p:cNvSpPr>
              <p:nvPr/>
            </p:nvSpPr>
            <p:spPr bwMode="auto">
              <a:xfrm>
                <a:off x="5074" y="2269"/>
                <a:ext cx="21" cy="15"/>
              </a:xfrm>
              <a:custGeom>
                <a:avLst/>
                <a:gdLst>
                  <a:gd name="T0" fmla="*/ 12 w 21"/>
                  <a:gd name="T1" fmla="*/ 13 h 15"/>
                  <a:gd name="T2" fmla="*/ 21 w 21"/>
                  <a:gd name="T3" fmla="*/ 2 h 15"/>
                  <a:gd name="T4" fmla="*/ 7 w 21"/>
                  <a:gd name="T5" fmla="*/ 0 h 15"/>
                  <a:gd name="T6" fmla="*/ 4 w 21"/>
                  <a:gd name="T7" fmla="*/ 15 h 15"/>
                  <a:gd name="T8" fmla="*/ 0 w 21"/>
                  <a:gd name="T9" fmla="*/ 2 h 15"/>
                  <a:gd name="T10" fmla="*/ 12 w 21"/>
                  <a:gd name="T11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5">
                    <a:moveTo>
                      <a:pt x="12" y="13"/>
                    </a:moveTo>
                    <a:lnTo>
                      <a:pt x="21" y="2"/>
                    </a:lnTo>
                    <a:lnTo>
                      <a:pt x="7" y="0"/>
                    </a:lnTo>
                    <a:lnTo>
                      <a:pt x="4" y="15"/>
                    </a:lnTo>
                    <a:lnTo>
                      <a:pt x="0" y="2"/>
                    </a:lnTo>
                    <a:lnTo>
                      <a:pt x="12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" name="Freeform 202"/>
              <p:cNvSpPr>
                <a:spLocks/>
              </p:cNvSpPr>
              <p:nvPr/>
            </p:nvSpPr>
            <p:spPr bwMode="auto">
              <a:xfrm>
                <a:off x="4856" y="2262"/>
                <a:ext cx="190" cy="49"/>
              </a:xfrm>
              <a:custGeom>
                <a:avLst/>
                <a:gdLst>
                  <a:gd name="T0" fmla="*/ 190 w 190"/>
                  <a:gd name="T1" fmla="*/ 15 h 49"/>
                  <a:gd name="T2" fmla="*/ 163 w 190"/>
                  <a:gd name="T3" fmla="*/ 16 h 49"/>
                  <a:gd name="T4" fmla="*/ 140 w 190"/>
                  <a:gd name="T5" fmla="*/ 20 h 49"/>
                  <a:gd name="T6" fmla="*/ 118 w 190"/>
                  <a:gd name="T7" fmla="*/ 26 h 49"/>
                  <a:gd name="T8" fmla="*/ 97 w 190"/>
                  <a:gd name="T9" fmla="*/ 32 h 49"/>
                  <a:gd name="T10" fmla="*/ 76 w 190"/>
                  <a:gd name="T11" fmla="*/ 38 h 49"/>
                  <a:gd name="T12" fmla="*/ 53 w 190"/>
                  <a:gd name="T13" fmla="*/ 44 h 49"/>
                  <a:gd name="T14" fmla="*/ 28 w 190"/>
                  <a:gd name="T15" fmla="*/ 48 h 49"/>
                  <a:gd name="T16" fmla="*/ 2 w 190"/>
                  <a:gd name="T17" fmla="*/ 49 h 49"/>
                  <a:gd name="T18" fmla="*/ 0 w 190"/>
                  <a:gd name="T19" fmla="*/ 34 h 49"/>
                  <a:gd name="T20" fmla="*/ 25 w 190"/>
                  <a:gd name="T21" fmla="*/ 33 h 49"/>
                  <a:gd name="T22" fmla="*/ 49 w 190"/>
                  <a:gd name="T23" fmla="*/ 29 h 49"/>
                  <a:gd name="T24" fmla="*/ 70 w 190"/>
                  <a:gd name="T25" fmla="*/ 23 h 49"/>
                  <a:gd name="T26" fmla="*/ 92 w 190"/>
                  <a:gd name="T27" fmla="*/ 17 h 49"/>
                  <a:gd name="T28" fmla="*/ 113 w 190"/>
                  <a:gd name="T29" fmla="*/ 11 h 49"/>
                  <a:gd name="T30" fmla="*/ 136 w 190"/>
                  <a:gd name="T31" fmla="*/ 5 h 49"/>
                  <a:gd name="T32" fmla="*/ 160 w 190"/>
                  <a:gd name="T33" fmla="*/ 1 h 49"/>
                  <a:gd name="T34" fmla="*/ 188 w 190"/>
                  <a:gd name="T35" fmla="*/ 0 h 49"/>
                  <a:gd name="T36" fmla="*/ 190 w 190"/>
                  <a:gd name="T37" fmla="*/ 1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90" h="49">
                    <a:moveTo>
                      <a:pt x="190" y="15"/>
                    </a:moveTo>
                    <a:lnTo>
                      <a:pt x="163" y="16"/>
                    </a:lnTo>
                    <a:lnTo>
                      <a:pt x="140" y="20"/>
                    </a:lnTo>
                    <a:lnTo>
                      <a:pt x="118" y="26"/>
                    </a:lnTo>
                    <a:lnTo>
                      <a:pt x="97" y="32"/>
                    </a:lnTo>
                    <a:lnTo>
                      <a:pt x="76" y="38"/>
                    </a:lnTo>
                    <a:lnTo>
                      <a:pt x="53" y="44"/>
                    </a:lnTo>
                    <a:lnTo>
                      <a:pt x="28" y="48"/>
                    </a:lnTo>
                    <a:lnTo>
                      <a:pt x="2" y="49"/>
                    </a:lnTo>
                    <a:lnTo>
                      <a:pt x="0" y="34"/>
                    </a:lnTo>
                    <a:lnTo>
                      <a:pt x="25" y="33"/>
                    </a:lnTo>
                    <a:lnTo>
                      <a:pt x="49" y="29"/>
                    </a:lnTo>
                    <a:lnTo>
                      <a:pt x="70" y="23"/>
                    </a:lnTo>
                    <a:lnTo>
                      <a:pt x="92" y="17"/>
                    </a:lnTo>
                    <a:lnTo>
                      <a:pt x="113" y="11"/>
                    </a:lnTo>
                    <a:lnTo>
                      <a:pt x="136" y="5"/>
                    </a:lnTo>
                    <a:lnTo>
                      <a:pt x="160" y="1"/>
                    </a:lnTo>
                    <a:lnTo>
                      <a:pt x="188" y="0"/>
                    </a:lnTo>
                    <a:lnTo>
                      <a:pt x="190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" name="Freeform 203"/>
              <p:cNvSpPr>
                <a:spLocks/>
              </p:cNvSpPr>
              <p:nvPr/>
            </p:nvSpPr>
            <p:spPr bwMode="auto">
              <a:xfrm>
                <a:off x="5043" y="2262"/>
                <a:ext cx="3" cy="15"/>
              </a:xfrm>
              <a:custGeom>
                <a:avLst/>
                <a:gdLst>
                  <a:gd name="T0" fmla="*/ 3 w 3"/>
                  <a:gd name="T1" fmla="*/ 0 h 15"/>
                  <a:gd name="T2" fmla="*/ 2 w 3"/>
                  <a:gd name="T3" fmla="*/ 0 h 15"/>
                  <a:gd name="T4" fmla="*/ 1 w 3"/>
                  <a:gd name="T5" fmla="*/ 0 h 15"/>
                  <a:gd name="T6" fmla="*/ 3 w 3"/>
                  <a:gd name="T7" fmla="*/ 15 h 15"/>
                  <a:gd name="T8" fmla="*/ 0 w 3"/>
                  <a:gd name="T9" fmla="*/ 15 h 15"/>
                  <a:gd name="T10" fmla="*/ 3 w 3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5">
                    <a:moveTo>
                      <a:pt x="3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3" y="15"/>
                    </a:lnTo>
                    <a:lnTo>
                      <a:pt x="0" y="1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" name="Freeform 204"/>
              <p:cNvSpPr>
                <a:spLocks/>
              </p:cNvSpPr>
              <p:nvPr/>
            </p:nvSpPr>
            <p:spPr bwMode="auto">
              <a:xfrm>
                <a:off x="4576" y="1928"/>
                <a:ext cx="282" cy="383"/>
              </a:xfrm>
              <a:custGeom>
                <a:avLst/>
                <a:gdLst>
                  <a:gd name="T0" fmla="*/ 280 w 282"/>
                  <a:gd name="T1" fmla="*/ 383 h 383"/>
                  <a:gd name="T2" fmla="*/ 247 w 282"/>
                  <a:gd name="T3" fmla="*/ 381 h 383"/>
                  <a:gd name="T4" fmla="*/ 230 w 282"/>
                  <a:gd name="T5" fmla="*/ 378 h 383"/>
                  <a:gd name="T6" fmla="*/ 214 w 282"/>
                  <a:gd name="T7" fmla="*/ 375 h 383"/>
                  <a:gd name="T8" fmla="*/ 184 w 282"/>
                  <a:gd name="T9" fmla="*/ 363 h 383"/>
                  <a:gd name="T10" fmla="*/ 157 w 282"/>
                  <a:gd name="T11" fmla="*/ 349 h 383"/>
                  <a:gd name="T12" fmla="*/ 131 w 282"/>
                  <a:gd name="T13" fmla="*/ 331 h 383"/>
                  <a:gd name="T14" fmla="*/ 109 w 282"/>
                  <a:gd name="T15" fmla="*/ 310 h 383"/>
                  <a:gd name="T16" fmla="*/ 89 w 282"/>
                  <a:gd name="T17" fmla="*/ 285 h 383"/>
                  <a:gd name="T18" fmla="*/ 70 w 282"/>
                  <a:gd name="T19" fmla="*/ 260 h 383"/>
                  <a:gd name="T20" fmla="*/ 54 w 282"/>
                  <a:gd name="T21" fmla="*/ 231 h 383"/>
                  <a:gd name="T22" fmla="*/ 40 w 282"/>
                  <a:gd name="T23" fmla="*/ 202 h 383"/>
                  <a:gd name="T24" fmla="*/ 27 w 282"/>
                  <a:gd name="T25" fmla="*/ 170 h 383"/>
                  <a:gd name="T26" fmla="*/ 17 w 282"/>
                  <a:gd name="T27" fmla="*/ 138 h 383"/>
                  <a:gd name="T28" fmla="*/ 9 w 282"/>
                  <a:gd name="T29" fmla="*/ 103 h 383"/>
                  <a:gd name="T30" fmla="*/ 4 w 282"/>
                  <a:gd name="T31" fmla="*/ 70 h 383"/>
                  <a:gd name="T32" fmla="*/ 1 w 282"/>
                  <a:gd name="T33" fmla="*/ 35 h 383"/>
                  <a:gd name="T34" fmla="*/ 0 w 282"/>
                  <a:gd name="T35" fmla="*/ 0 h 383"/>
                  <a:gd name="T36" fmla="*/ 15 w 282"/>
                  <a:gd name="T37" fmla="*/ 0 h 383"/>
                  <a:gd name="T38" fmla="*/ 16 w 282"/>
                  <a:gd name="T39" fmla="*/ 33 h 383"/>
                  <a:gd name="T40" fmla="*/ 19 w 282"/>
                  <a:gd name="T41" fmla="*/ 67 h 383"/>
                  <a:gd name="T42" fmla="*/ 25 w 282"/>
                  <a:gd name="T43" fmla="*/ 99 h 383"/>
                  <a:gd name="T44" fmla="*/ 33 w 282"/>
                  <a:gd name="T45" fmla="*/ 132 h 383"/>
                  <a:gd name="T46" fmla="*/ 42 w 282"/>
                  <a:gd name="T47" fmla="*/ 165 h 383"/>
                  <a:gd name="T48" fmla="*/ 54 w 282"/>
                  <a:gd name="T49" fmla="*/ 195 h 383"/>
                  <a:gd name="T50" fmla="*/ 68 w 282"/>
                  <a:gd name="T51" fmla="*/ 223 h 383"/>
                  <a:gd name="T52" fmla="*/ 83 w 282"/>
                  <a:gd name="T53" fmla="*/ 251 h 383"/>
                  <a:gd name="T54" fmla="*/ 101 w 282"/>
                  <a:gd name="T55" fmla="*/ 275 h 383"/>
                  <a:gd name="T56" fmla="*/ 120 w 282"/>
                  <a:gd name="T57" fmla="*/ 297 h 383"/>
                  <a:gd name="T58" fmla="*/ 143 w 282"/>
                  <a:gd name="T59" fmla="*/ 319 h 383"/>
                  <a:gd name="T60" fmla="*/ 166 w 282"/>
                  <a:gd name="T61" fmla="*/ 336 h 383"/>
                  <a:gd name="T62" fmla="*/ 191 w 282"/>
                  <a:gd name="T63" fmla="*/ 349 h 383"/>
                  <a:gd name="T64" fmla="*/ 219 w 282"/>
                  <a:gd name="T65" fmla="*/ 360 h 383"/>
                  <a:gd name="T66" fmla="*/ 234 w 282"/>
                  <a:gd name="T67" fmla="*/ 363 h 383"/>
                  <a:gd name="T68" fmla="*/ 249 w 282"/>
                  <a:gd name="T69" fmla="*/ 366 h 383"/>
                  <a:gd name="T70" fmla="*/ 282 w 282"/>
                  <a:gd name="T71" fmla="*/ 368 h 383"/>
                  <a:gd name="T72" fmla="*/ 280 w 282"/>
                  <a:gd name="T73" fmla="*/ 383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82" h="383">
                    <a:moveTo>
                      <a:pt x="280" y="383"/>
                    </a:moveTo>
                    <a:lnTo>
                      <a:pt x="247" y="381"/>
                    </a:lnTo>
                    <a:lnTo>
                      <a:pt x="230" y="378"/>
                    </a:lnTo>
                    <a:lnTo>
                      <a:pt x="214" y="375"/>
                    </a:lnTo>
                    <a:lnTo>
                      <a:pt x="184" y="363"/>
                    </a:lnTo>
                    <a:lnTo>
                      <a:pt x="157" y="349"/>
                    </a:lnTo>
                    <a:lnTo>
                      <a:pt x="131" y="331"/>
                    </a:lnTo>
                    <a:lnTo>
                      <a:pt x="109" y="310"/>
                    </a:lnTo>
                    <a:lnTo>
                      <a:pt x="89" y="285"/>
                    </a:lnTo>
                    <a:lnTo>
                      <a:pt x="70" y="260"/>
                    </a:lnTo>
                    <a:lnTo>
                      <a:pt x="54" y="231"/>
                    </a:lnTo>
                    <a:lnTo>
                      <a:pt x="40" y="202"/>
                    </a:lnTo>
                    <a:lnTo>
                      <a:pt x="27" y="170"/>
                    </a:lnTo>
                    <a:lnTo>
                      <a:pt x="17" y="138"/>
                    </a:lnTo>
                    <a:lnTo>
                      <a:pt x="9" y="103"/>
                    </a:lnTo>
                    <a:lnTo>
                      <a:pt x="4" y="70"/>
                    </a:lnTo>
                    <a:lnTo>
                      <a:pt x="1" y="35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6" y="33"/>
                    </a:lnTo>
                    <a:lnTo>
                      <a:pt x="19" y="67"/>
                    </a:lnTo>
                    <a:lnTo>
                      <a:pt x="25" y="99"/>
                    </a:lnTo>
                    <a:lnTo>
                      <a:pt x="33" y="132"/>
                    </a:lnTo>
                    <a:lnTo>
                      <a:pt x="42" y="165"/>
                    </a:lnTo>
                    <a:lnTo>
                      <a:pt x="54" y="195"/>
                    </a:lnTo>
                    <a:lnTo>
                      <a:pt x="68" y="223"/>
                    </a:lnTo>
                    <a:lnTo>
                      <a:pt x="83" y="251"/>
                    </a:lnTo>
                    <a:lnTo>
                      <a:pt x="101" y="275"/>
                    </a:lnTo>
                    <a:lnTo>
                      <a:pt x="120" y="297"/>
                    </a:lnTo>
                    <a:lnTo>
                      <a:pt x="143" y="319"/>
                    </a:lnTo>
                    <a:lnTo>
                      <a:pt x="166" y="336"/>
                    </a:lnTo>
                    <a:lnTo>
                      <a:pt x="191" y="349"/>
                    </a:lnTo>
                    <a:lnTo>
                      <a:pt x="219" y="360"/>
                    </a:lnTo>
                    <a:lnTo>
                      <a:pt x="234" y="363"/>
                    </a:lnTo>
                    <a:lnTo>
                      <a:pt x="249" y="366"/>
                    </a:lnTo>
                    <a:lnTo>
                      <a:pt x="282" y="368"/>
                    </a:lnTo>
                    <a:lnTo>
                      <a:pt x="280" y="3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" name="Freeform 205"/>
              <p:cNvSpPr>
                <a:spLocks/>
              </p:cNvSpPr>
              <p:nvPr/>
            </p:nvSpPr>
            <p:spPr bwMode="auto">
              <a:xfrm>
                <a:off x="4856" y="2296"/>
                <a:ext cx="2" cy="15"/>
              </a:xfrm>
              <a:custGeom>
                <a:avLst/>
                <a:gdLst>
                  <a:gd name="T0" fmla="*/ 2 w 2"/>
                  <a:gd name="T1" fmla="*/ 15 h 15"/>
                  <a:gd name="T2" fmla="*/ 1 w 2"/>
                  <a:gd name="T3" fmla="*/ 15 h 15"/>
                  <a:gd name="T4" fmla="*/ 0 w 2"/>
                  <a:gd name="T5" fmla="*/ 15 h 15"/>
                  <a:gd name="T6" fmla="*/ 2 w 2"/>
                  <a:gd name="T7" fmla="*/ 0 h 15"/>
                  <a:gd name="T8" fmla="*/ 0 w 2"/>
                  <a:gd name="T9" fmla="*/ 0 h 15"/>
                  <a:gd name="T10" fmla="*/ 2 w 2"/>
                  <a:gd name="T11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5">
                    <a:moveTo>
                      <a:pt x="2" y="15"/>
                    </a:moveTo>
                    <a:lnTo>
                      <a:pt x="1" y="15"/>
                    </a:lnTo>
                    <a:lnTo>
                      <a:pt x="0" y="15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" name="Freeform 206"/>
              <p:cNvSpPr>
                <a:spLocks/>
              </p:cNvSpPr>
              <p:nvPr/>
            </p:nvSpPr>
            <p:spPr bwMode="auto">
              <a:xfrm>
                <a:off x="4576" y="1851"/>
                <a:ext cx="102" cy="79"/>
              </a:xfrm>
              <a:custGeom>
                <a:avLst/>
                <a:gdLst>
                  <a:gd name="T0" fmla="*/ 0 w 102"/>
                  <a:gd name="T1" fmla="*/ 76 h 79"/>
                  <a:gd name="T2" fmla="*/ 2 w 102"/>
                  <a:gd name="T3" fmla="*/ 60 h 79"/>
                  <a:gd name="T4" fmla="*/ 6 w 102"/>
                  <a:gd name="T5" fmla="*/ 52 h 79"/>
                  <a:gd name="T6" fmla="*/ 11 w 102"/>
                  <a:gd name="T7" fmla="*/ 44 h 79"/>
                  <a:gd name="T8" fmla="*/ 20 w 102"/>
                  <a:gd name="T9" fmla="*/ 33 h 79"/>
                  <a:gd name="T10" fmla="*/ 35 w 102"/>
                  <a:gd name="T11" fmla="*/ 23 h 79"/>
                  <a:gd name="T12" fmla="*/ 66 w 102"/>
                  <a:gd name="T13" fmla="*/ 10 h 79"/>
                  <a:gd name="T14" fmla="*/ 97 w 102"/>
                  <a:gd name="T15" fmla="*/ 0 h 79"/>
                  <a:gd name="T16" fmla="*/ 102 w 102"/>
                  <a:gd name="T17" fmla="*/ 15 h 79"/>
                  <a:gd name="T18" fmla="*/ 71 w 102"/>
                  <a:gd name="T19" fmla="*/ 25 h 79"/>
                  <a:gd name="T20" fmla="*/ 43 w 102"/>
                  <a:gd name="T21" fmla="*/ 37 h 79"/>
                  <a:gd name="T22" fmla="*/ 32 w 102"/>
                  <a:gd name="T23" fmla="*/ 45 h 79"/>
                  <a:gd name="T24" fmla="*/ 23 w 102"/>
                  <a:gd name="T25" fmla="*/ 56 h 79"/>
                  <a:gd name="T26" fmla="*/ 20 w 102"/>
                  <a:gd name="T27" fmla="*/ 60 h 79"/>
                  <a:gd name="T28" fmla="*/ 17 w 102"/>
                  <a:gd name="T29" fmla="*/ 65 h 79"/>
                  <a:gd name="T30" fmla="*/ 15 w 102"/>
                  <a:gd name="T31" fmla="*/ 79 h 79"/>
                  <a:gd name="T32" fmla="*/ 0 w 102"/>
                  <a:gd name="T33" fmla="*/ 7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2" h="79">
                    <a:moveTo>
                      <a:pt x="0" y="76"/>
                    </a:moveTo>
                    <a:lnTo>
                      <a:pt x="2" y="60"/>
                    </a:lnTo>
                    <a:lnTo>
                      <a:pt x="6" y="52"/>
                    </a:lnTo>
                    <a:lnTo>
                      <a:pt x="11" y="44"/>
                    </a:lnTo>
                    <a:lnTo>
                      <a:pt x="20" y="33"/>
                    </a:lnTo>
                    <a:lnTo>
                      <a:pt x="35" y="23"/>
                    </a:lnTo>
                    <a:lnTo>
                      <a:pt x="66" y="10"/>
                    </a:lnTo>
                    <a:lnTo>
                      <a:pt x="97" y="0"/>
                    </a:lnTo>
                    <a:lnTo>
                      <a:pt x="102" y="15"/>
                    </a:lnTo>
                    <a:lnTo>
                      <a:pt x="71" y="25"/>
                    </a:lnTo>
                    <a:lnTo>
                      <a:pt x="43" y="37"/>
                    </a:lnTo>
                    <a:lnTo>
                      <a:pt x="32" y="45"/>
                    </a:lnTo>
                    <a:lnTo>
                      <a:pt x="23" y="56"/>
                    </a:lnTo>
                    <a:lnTo>
                      <a:pt x="20" y="60"/>
                    </a:lnTo>
                    <a:lnTo>
                      <a:pt x="17" y="65"/>
                    </a:lnTo>
                    <a:lnTo>
                      <a:pt x="15" y="79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" name="Freeform 207"/>
              <p:cNvSpPr>
                <a:spLocks/>
              </p:cNvSpPr>
              <p:nvPr/>
            </p:nvSpPr>
            <p:spPr bwMode="auto">
              <a:xfrm>
                <a:off x="4576" y="1927"/>
                <a:ext cx="15" cy="3"/>
              </a:xfrm>
              <a:custGeom>
                <a:avLst/>
                <a:gdLst>
                  <a:gd name="T0" fmla="*/ 0 w 15"/>
                  <a:gd name="T1" fmla="*/ 1 h 3"/>
                  <a:gd name="T2" fmla="*/ 0 w 15"/>
                  <a:gd name="T3" fmla="*/ 0 h 3"/>
                  <a:gd name="T4" fmla="*/ 15 w 15"/>
                  <a:gd name="T5" fmla="*/ 3 h 3"/>
                  <a:gd name="T6" fmla="*/ 15 w 15"/>
                  <a:gd name="T7" fmla="*/ 1 h 3"/>
                  <a:gd name="T8" fmla="*/ 0 w 15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3">
                    <a:moveTo>
                      <a:pt x="0" y="1"/>
                    </a:moveTo>
                    <a:lnTo>
                      <a:pt x="0" y="0"/>
                    </a:lnTo>
                    <a:lnTo>
                      <a:pt x="15" y="3"/>
                    </a:lnTo>
                    <a:lnTo>
                      <a:pt x="15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" name="Freeform 208"/>
              <p:cNvSpPr>
                <a:spLocks/>
              </p:cNvSpPr>
              <p:nvPr/>
            </p:nvSpPr>
            <p:spPr bwMode="auto">
              <a:xfrm>
                <a:off x="4673" y="1805"/>
                <a:ext cx="173" cy="61"/>
              </a:xfrm>
              <a:custGeom>
                <a:avLst/>
                <a:gdLst>
                  <a:gd name="T0" fmla="*/ 0 w 173"/>
                  <a:gd name="T1" fmla="*/ 46 h 61"/>
                  <a:gd name="T2" fmla="*/ 43 w 173"/>
                  <a:gd name="T3" fmla="*/ 32 h 61"/>
                  <a:gd name="T4" fmla="*/ 83 w 173"/>
                  <a:gd name="T5" fmla="*/ 20 h 61"/>
                  <a:gd name="T6" fmla="*/ 125 w 173"/>
                  <a:gd name="T7" fmla="*/ 9 h 61"/>
                  <a:gd name="T8" fmla="*/ 171 w 173"/>
                  <a:gd name="T9" fmla="*/ 0 h 61"/>
                  <a:gd name="T10" fmla="*/ 173 w 173"/>
                  <a:gd name="T11" fmla="*/ 16 h 61"/>
                  <a:gd name="T12" fmla="*/ 127 w 173"/>
                  <a:gd name="T13" fmla="*/ 25 h 61"/>
                  <a:gd name="T14" fmla="*/ 88 w 173"/>
                  <a:gd name="T15" fmla="*/ 35 h 61"/>
                  <a:gd name="T16" fmla="*/ 48 w 173"/>
                  <a:gd name="T17" fmla="*/ 47 h 61"/>
                  <a:gd name="T18" fmla="*/ 5 w 173"/>
                  <a:gd name="T19" fmla="*/ 61 h 61"/>
                  <a:gd name="T20" fmla="*/ 0 w 173"/>
                  <a:gd name="T21" fmla="*/ 4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3" h="61">
                    <a:moveTo>
                      <a:pt x="0" y="46"/>
                    </a:moveTo>
                    <a:lnTo>
                      <a:pt x="43" y="32"/>
                    </a:lnTo>
                    <a:lnTo>
                      <a:pt x="83" y="20"/>
                    </a:lnTo>
                    <a:lnTo>
                      <a:pt x="125" y="9"/>
                    </a:lnTo>
                    <a:lnTo>
                      <a:pt x="171" y="0"/>
                    </a:lnTo>
                    <a:lnTo>
                      <a:pt x="173" y="16"/>
                    </a:lnTo>
                    <a:lnTo>
                      <a:pt x="127" y="25"/>
                    </a:lnTo>
                    <a:lnTo>
                      <a:pt x="88" y="35"/>
                    </a:lnTo>
                    <a:lnTo>
                      <a:pt x="48" y="47"/>
                    </a:lnTo>
                    <a:lnTo>
                      <a:pt x="5" y="61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" name="Freeform 209"/>
              <p:cNvSpPr>
                <a:spLocks/>
              </p:cNvSpPr>
              <p:nvPr/>
            </p:nvSpPr>
            <p:spPr bwMode="auto">
              <a:xfrm>
                <a:off x="4673" y="1851"/>
                <a:ext cx="5" cy="15"/>
              </a:xfrm>
              <a:custGeom>
                <a:avLst/>
                <a:gdLst>
                  <a:gd name="T0" fmla="*/ 5 w 5"/>
                  <a:gd name="T1" fmla="*/ 15 h 15"/>
                  <a:gd name="T2" fmla="*/ 0 w 5"/>
                  <a:gd name="T3" fmla="*/ 0 h 15"/>
                  <a:gd name="T4" fmla="*/ 5 w 5"/>
                  <a:gd name="T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5">
                    <a:moveTo>
                      <a:pt x="5" y="15"/>
                    </a:moveTo>
                    <a:lnTo>
                      <a:pt x="0" y="0"/>
                    </a:ln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" name="Freeform 210"/>
              <p:cNvSpPr>
                <a:spLocks/>
              </p:cNvSpPr>
              <p:nvPr/>
            </p:nvSpPr>
            <p:spPr bwMode="auto">
              <a:xfrm>
                <a:off x="4845" y="1789"/>
                <a:ext cx="182" cy="32"/>
              </a:xfrm>
              <a:custGeom>
                <a:avLst/>
                <a:gdLst>
                  <a:gd name="T0" fmla="*/ 0 w 182"/>
                  <a:gd name="T1" fmla="*/ 16 h 32"/>
                  <a:gd name="T2" fmla="*/ 1 w 182"/>
                  <a:gd name="T3" fmla="*/ 32 h 32"/>
                  <a:gd name="T4" fmla="*/ 182 w 182"/>
                  <a:gd name="T5" fmla="*/ 16 h 32"/>
                  <a:gd name="T6" fmla="*/ 181 w 182"/>
                  <a:gd name="T7" fmla="*/ 0 h 32"/>
                  <a:gd name="T8" fmla="*/ 0 w 182"/>
                  <a:gd name="T9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2" h="32">
                    <a:moveTo>
                      <a:pt x="0" y="16"/>
                    </a:moveTo>
                    <a:lnTo>
                      <a:pt x="1" y="32"/>
                    </a:lnTo>
                    <a:lnTo>
                      <a:pt x="182" y="16"/>
                    </a:lnTo>
                    <a:lnTo>
                      <a:pt x="181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" name="Freeform 211"/>
              <p:cNvSpPr>
                <a:spLocks/>
              </p:cNvSpPr>
              <p:nvPr/>
            </p:nvSpPr>
            <p:spPr bwMode="auto">
              <a:xfrm>
                <a:off x="4844" y="1805"/>
                <a:ext cx="2" cy="16"/>
              </a:xfrm>
              <a:custGeom>
                <a:avLst/>
                <a:gdLst>
                  <a:gd name="T0" fmla="*/ 0 w 2"/>
                  <a:gd name="T1" fmla="*/ 0 h 16"/>
                  <a:gd name="T2" fmla="*/ 1 w 2"/>
                  <a:gd name="T3" fmla="*/ 0 h 16"/>
                  <a:gd name="T4" fmla="*/ 2 w 2"/>
                  <a:gd name="T5" fmla="*/ 16 h 16"/>
                  <a:gd name="T6" fmla="*/ 0 w 2"/>
                  <a:gd name="T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6">
                    <a:moveTo>
                      <a:pt x="0" y="0"/>
                    </a:moveTo>
                    <a:lnTo>
                      <a:pt x="1" y="0"/>
                    </a:lnTo>
                    <a:lnTo>
                      <a:pt x="2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" name="Freeform 212"/>
              <p:cNvSpPr>
                <a:spLocks/>
              </p:cNvSpPr>
              <p:nvPr/>
            </p:nvSpPr>
            <p:spPr bwMode="auto">
              <a:xfrm>
                <a:off x="5025" y="1789"/>
                <a:ext cx="175" cy="77"/>
              </a:xfrm>
              <a:custGeom>
                <a:avLst/>
                <a:gdLst>
                  <a:gd name="T0" fmla="*/ 2 w 175"/>
                  <a:gd name="T1" fmla="*/ 0 h 77"/>
                  <a:gd name="T2" fmla="*/ 16 w 175"/>
                  <a:gd name="T3" fmla="*/ 2 h 77"/>
                  <a:gd name="T4" fmla="*/ 29 w 175"/>
                  <a:gd name="T5" fmla="*/ 7 h 77"/>
                  <a:gd name="T6" fmla="*/ 52 w 175"/>
                  <a:gd name="T7" fmla="*/ 15 h 77"/>
                  <a:gd name="T8" fmla="*/ 73 w 175"/>
                  <a:gd name="T9" fmla="*/ 25 h 77"/>
                  <a:gd name="T10" fmla="*/ 92 w 175"/>
                  <a:gd name="T11" fmla="*/ 36 h 77"/>
                  <a:gd name="T12" fmla="*/ 111 w 175"/>
                  <a:gd name="T13" fmla="*/ 46 h 77"/>
                  <a:gd name="T14" fmla="*/ 131 w 175"/>
                  <a:gd name="T15" fmla="*/ 54 h 77"/>
                  <a:gd name="T16" fmla="*/ 152 w 175"/>
                  <a:gd name="T17" fmla="*/ 59 h 77"/>
                  <a:gd name="T18" fmla="*/ 175 w 175"/>
                  <a:gd name="T19" fmla="*/ 61 h 77"/>
                  <a:gd name="T20" fmla="*/ 174 w 175"/>
                  <a:gd name="T21" fmla="*/ 77 h 77"/>
                  <a:gd name="T22" fmla="*/ 150 w 175"/>
                  <a:gd name="T23" fmla="*/ 75 h 77"/>
                  <a:gd name="T24" fmla="*/ 126 w 175"/>
                  <a:gd name="T25" fmla="*/ 69 h 77"/>
                  <a:gd name="T26" fmla="*/ 103 w 175"/>
                  <a:gd name="T27" fmla="*/ 60 h 77"/>
                  <a:gd name="T28" fmla="*/ 84 w 175"/>
                  <a:gd name="T29" fmla="*/ 50 h 77"/>
                  <a:gd name="T30" fmla="*/ 65 w 175"/>
                  <a:gd name="T31" fmla="*/ 39 h 77"/>
                  <a:gd name="T32" fmla="*/ 46 w 175"/>
                  <a:gd name="T33" fmla="*/ 30 h 77"/>
                  <a:gd name="T34" fmla="*/ 24 w 175"/>
                  <a:gd name="T35" fmla="*/ 22 h 77"/>
                  <a:gd name="T36" fmla="*/ 13 w 175"/>
                  <a:gd name="T37" fmla="*/ 18 h 77"/>
                  <a:gd name="T38" fmla="*/ 0 w 175"/>
                  <a:gd name="T39" fmla="*/ 16 h 77"/>
                  <a:gd name="T40" fmla="*/ 2 w 175"/>
                  <a:gd name="T4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5" h="77">
                    <a:moveTo>
                      <a:pt x="2" y="0"/>
                    </a:moveTo>
                    <a:lnTo>
                      <a:pt x="16" y="2"/>
                    </a:lnTo>
                    <a:lnTo>
                      <a:pt x="29" y="7"/>
                    </a:lnTo>
                    <a:lnTo>
                      <a:pt x="52" y="15"/>
                    </a:lnTo>
                    <a:lnTo>
                      <a:pt x="73" y="25"/>
                    </a:lnTo>
                    <a:lnTo>
                      <a:pt x="92" y="36"/>
                    </a:lnTo>
                    <a:lnTo>
                      <a:pt x="111" y="46"/>
                    </a:lnTo>
                    <a:lnTo>
                      <a:pt x="131" y="54"/>
                    </a:lnTo>
                    <a:lnTo>
                      <a:pt x="152" y="59"/>
                    </a:lnTo>
                    <a:lnTo>
                      <a:pt x="175" y="61"/>
                    </a:lnTo>
                    <a:lnTo>
                      <a:pt x="174" y="77"/>
                    </a:lnTo>
                    <a:lnTo>
                      <a:pt x="150" y="75"/>
                    </a:lnTo>
                    <a:lnTo>
                      <a:pt x="126" y="69"/>
                    </a:lnTo>
                    <a:lnTo>
                      <a:pt x="103" y="60"/>
                    </a:lnTo>
                    <a:lnTo>
                      <a:pt x="84" y="50"/>
                    </a:lnTo>
                    <a:lnTo>
                      <a:pt x="65" y="39"/>
                    </a:lnTo>
                    <a:lnTo>
                      <a:pt x="46" y="30"/>
                    </a:lnTo>
                    <a:lnTo>
                      <a:pt x="24" y="22"/>
                    </a:lnTo>
                    <a:lnTo>
                      <a:pt x="13" y="18"/>
                    </a:lnTo>
                    <a:lnTo>
                      <a:pt x="0" y="1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" name="Freeform 213"/>
              <p:cNvSpPr>
                <a:spLocks/>
              </p:cNvSpPr>
              <p:nvPr/>
            </p:nvSpPr>
            <p:spPr bwMode="auto">
              <a:xfrm>
                <a:off x="5025" y="1789"/>
                <a:ext cx="2" cy="16"/>
              </a:xfrm>
              <a:custGeom>
                <a:avLst/>
                <a:gdLst>
                  <a:gd name="T0" fmla="*/ 1 w 2"/>
                  <a:gd name="T1" fmla="*/ 0 h 16"/>
                  <a:gd name="T2" fmla="*/ 2 w 2"/>
                  <a:gd name="T3" fmla="*/ 0 h 16"/>
                  <a:gd name="T4" fmla="*/ 0 w 2"/>
                  <a:gd name="T5" fmla="*/ 16 h 16"/>
                  <a:gd name="T6" fmla="*/ 2 w 2"/>
                  <a:gd name="T7" fmla="*/ 16 h 16"/>
                  <a:gd name="T8" fmla="*/ 1 w 2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6">
                    <a:moveTo>
                      <a:pt x="1" y="0"/>
                    </a:moveTo>
                    <a:lnTo>
                      <a:pt x="2" y="0"/>
                    </a:lnTo>
                    <a:lnTo>
                      <a:pt x="0" y="16"/>
                    </a:lnTo>
                    <a:lnTo>
                      <a:pt x="2" y="1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" name="Freeform 214"/>
              <p:cNvSpPr>
                <a:spLocks/>
              </p:cNvSpPr>
              <p:nvPr/>
            </p:nvSpPr>
            <p:spPr bwMode="auto">
              <a:xfrm>
                <a:off x="5200" y="1805"/>
                <a:ext cx="88" cy="61"/>
              </a:xfrm>
              <a:custGeom>
                <a:avLst/>
                <a:gdLst>
                  <a:gd name="T0" fmla="*/ 0 w 88"/>
                  <a:gd name="T1" fmla="*/ 45 h 61"/>
                  <a:gd name="T2" fmla="*/ 12 w 88"/>
                  <a:gd name="T3" fmla="*/ 44 h 61"/>
                  <a:gd name="T4" fmla="*/ 22 w 88"/>
                  <a:gd name="T5" fmla="*/ 43 h 61"/>
                  <a:gd name="T6" fmla="*/ 31 w 88"/>
                  <a:gd name="T7" fmla="*/ 38 h 61"/>
                  <a:gd name="T8" fmla="*/ 40 w 88"/>
                  <a:gd name="T9" fmla="*/ 33 h 61"/>
                  <a:gd name="T10" fmla="*/ 58 w 88"/>
                  <a:gd name="T11" fmla="*/ 18 h 61"/>
                  <a:gd name="T12" fmla="*/ 77 w 88"/>
                  <a:gd name="T13" fmla="*/ 0 h 61"/>
                  <a:gd name="T14" fmla="*/ 88 w 88"/>
                  <a:gd name="T15" fmla="*/ 12 h 61"/>
                  <a:gd name="T16" fmla="*/ 69 w 88"/>
                  <a:gd name="T17" fmla="*/ 30 h 61"/>
                  <a:gd name="T18" fmla="*/ 49 w 88"/>
                  <a:gd name="T19" fmla="*/ 46 h 61"/>
                  <a:gd name="T20" fmla="*/ 39 w 88"/>
                  <a:gd name="T21" fmla="*/ 52 h 61"/>
                  <a:gd name="T22" fmla="*/ 27 w 88"/>
                  <a:gd name="T23" fmla="*/ 58 h 61"/>
                  <a:gd name="T24" fmla="*/ 14 w 88"/>
                  <a:gd name="T25" fmla="*/ 60 h 61"/>
                  <a:gd name="T26" fmla="*/ 1 w 88"/>
                  <a:gd name="T27" fmla="*/ 61 h 61"/>
                  <a:gd name="T28" fmla="*/ 0 w 88"/>
                  <a:gd name="T29" fmla="*/ 45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8" h="61">
                    <a:moveTo>
                      <a:pt x="0" y="45"/>
                    </a:moveTo>
                    <a:lnTo>
                      <a:pt x="12" y="44"/>
                    </a:lnTo>
                    <a:lnTo>
                      <a:pt x="22" y="43"/>
                    </a:lnTo>
                    <a:lnTo>
                      <a:pt x="31" y="38"/>
                    </a:lnTo>
                    <a:lnTo>
                      <a:pt x="40" y="33"/>
                    </a:lnTo>
                    <a:lnTo>
                      <a:pt x="58" y="18"/>
                    </a:lnTo>
                    <a:lnTo>
                      <a:pt x="77" y="0"/>
                    </a:lnTo>
                    <a:lnTo>
                      <a:pt x="88" y="12"/>
                    </a:lnTo>
                    <a:lnTo>
                      <a:pt x="69" y="30"/>
                    </a:lnTo>
                    <a:lnTo>
                      <a:pt x="49" y="46"/>
                    </a:lnTo>
                    <a:lnTo>
                      <a:pt x="39" y="52"/>
                    </a:lnTo>
                    <a:lnTo>
                      <a:pt x="27" y="58"/>
                    </a:lnTo>
                    <a:lnTo>
                      <a:pt x="14" y="60"/>
                    </a:lnTo>
                    <a:lnTo>
                      <a:pt x="1" y="61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" name="Freeform 215"/>
              <p:cNvSpPr>
                <a:spLocks/>
              </p:cNvSpPr>
              <p:nvPr/>
            </p:nvSpPr>
            <p:spPr bwMode="auto">
              <a:xfrm>
                <a:off x="5199" y="1850"/>
                <a:ext cx="2" cy="16"/>
              </a:xfrm>
              <a:custGeom>
                <a:avLst/>
                <a:gdLst>
                  <a:gd name="T0" fmla="*/ 0 w 2"/>
                  <a:gd name="T1" fmla="*/ 16 h 16"/>
                  <a:gd name="T2" fmla="*/ 1 w 2"/>
                  <a:gd name="T3" fmla="*/ 16 h 16"/>
                  <a:gd name="T4" fmla="*/ 2 w 2"/>
                  <a:gd name="T5" fmla="*/ 16 h 16"/>
                  <a:gd name="T6" fmla="*/ 1 w 2"/>
                  <a:gd name="T7" fmla="*/ 0 h 16"/>
                  <a:gd name="T8" fmla="*/ 0 w 2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6">
                    <a:moveTo>
                      <a:pt x="0" y="16"/>
                    </a:moveTo>
                    <a:lnTo>
                      <a:pt x="1" y="16"/>
                    </a:lnTo>
                    <a:lnTo>
                      <a:pt x="2" y="16"/>
                    </a:lnTo>
                    <a:lnTo>
                      <a:pt x="1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8" name="Freeform 216"/>
              <p:cNvSpPr>
                <a:spLocks/>
              </p:cNvSpPr>
              <p:nvPr/>
            </p:nvSpPr>
            <p:spPr bwMode="auto">
              <a:xfrm>
                <a:off x="5187" y="1680"/>
                <a:ext cx="114" cy="135"/>
              </a:xfrm>
              <a:custGeom>
                <a:avLst/>
                <a:gdLst>
                  <a:gd name="T0" fmla="*/ 89 w 114"/>
                  <a:gd name="T1" fmla="*/ 128 h 135"/>
                  <a:gd name="T2" fmla="*/ 95 w 114"/>
                  <a:gd name="T3" fmla="*/ 109 h 135"/>
                  <a:gd name="T4" fmla="*/ 99 w 114"/>
                  <a:gd name="T5" fmla="*/ 93 h 135"/>
                  <a:gd name="T6" fmla="*/ 99 w 114"/>
                  <a:gd name="T7" fmla="*/ 82 h 135"/>
                  <a:gd name="T8" fmla="*/ 97 w 114"/>
                  <a:gd name="T9" fmla="*/ 71 h 135"/>
                  <a:gd name="T10" fmla="*/ 93 w 114"/>
                  <a:gd name="T11" fmla="*/ 64 h 135"/>
                  <a:gd name="T12" fmla="*/ 86 w 114"/>
                  <a:gd name="T13" fmla="*/ 58 h 135"/>
                  <a:gd name="T14" fmla="*/ 68 w 114"/>
                  <a:gd name="T15" fmla="*/ 46 h 135"/>
                  <a:gd name="T16" fmla="*/ 46 w 114"/>
                  <a:gd name="T17" fmla="*/ 40 h 135"/>
                  <a:gd name="T18" fmla="*/ 26 w 114"/>
                  <a:gd name="T19" fmla="*/ 32 h 135"/>
                  <a:gd name="T20" fmla="*/ 15 w 114"/>
                  <a:gd name="T21" fmla="*/ 28 h 135"/>
                  <a:gd name="T22" fmla="*/ 8 w 114"/>
                  <a:gd name="T23" fmla="*/ 22 h 135"/>
                  <a:gd name="T24" fmla="*/ 3 w 114"/>
                  <a:gd name="T25" fmla="*/ 14 h 135"/>
                  <a:gd name="T26" fmla="*/ 0 w 114"/>
                  <a:gd name="T27" fmla="*/ 4 h 135"/>
                  <a:gd name="T28" fmla="*/ 15 w 114"/>
                  <a:gd name="T29" fmla="*/ 0 h 135"/>
                  <a:gd name="T30" fmla="*/ 17 w 114"/>
                  <a:gd name="T31" fmla="*/ 7 h 135"/>
                  <a:gd name="T32" fmla="*/ 20 w 114"/>
                  <a:gd name="T33" fmla="*/ 11 h 135"/>
                  <a:gd name="T34" fmla="*/ 24 w 114"/>
                  <a:gd name="T35" fmla="*/ 15 h 135"/>
                  <a:gd name="T36" fmla="*/ 32 w 114"/>
                  <a:gd name="T37" fmla="*/ 18 h 135"/>
                  <a:gd name="T38" fmla="*/ 51 w 114"/>
                  <a:gd name="T39" fmla="*/ 25 h 135"/>
                  <a:gd name="T40" fmla="*/ 75 w 114"/>
                  <a:gd name="T41" fmla="*/ 32 h 135"/>
                  <a:gd name="T42" fmla="*/ 95 w 114"/>
                  <a:gd name="T43" fmla="*/ 44 h 135"/>
                  <a:gd name="T44" fmla="*/ 105 w 114"/>
                  <a:gd name="T45" fmla="*/ 54 h 135"/>
                  <a:gd name="T46" fmla="*/ 111 w 114"/>
                  <a:gd name="T47" fmla="*/ 65 h 135"/>
                  <a:gd name="T48" fmla="*/ 114 w 114"/>
                  <a:gd name="T49" fmla="*/ 79 h 135"/>
                  <a:gd name="T50" fmla="*/ 114 w 114"/>
                  <a:gd name="T51" fmla="*/ 96 h 135"/>
                  <a:gd name="T52" fmla="*/ 110 w 114"/>
                  <a:gd name="T53" fmla="*/ 114 h 135"/>
                  <a:gd name="T54" fmla="*/ 103 w 114"/>
                  <a:gd name="T55" fmla="*/ 135 h 135"/>
                  <a:gd name="T56" fmla="*/ 89 w 114"/>
                  <a:gd name="T57" fmla="*/ 128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4" h="135">
                    <a:moveTo>
                      <a:pt x="89" y="128"/>
                    </a:moveTo>
                    <a:lnTo>
                      <a:pt x="95" y="109"/>
                    </a:lnTo>
                    <a:lnTo>
                      <a:pt x="99" y="93"/>
                    </a:lnTo>
                    <a:lnTo>
                      <a:pt x="99" y="82"/>
                    </a:lnTo>
                    <a:lnTo>
                      <a:pt x="97" y="71"/>
                    </a:lnTo>
                    <a:lnTo>
                      <a:pt x="93" y="64"/>
                    </a:lnTo>
                    <a:lnTo>
                      <a:pt x="86" y="58"/>
                    </a:lnTo>
                    <a:lnTo>
                      <a:pt x="68" y="46"/>
                    </a:lnTo>
                    <a:lnTo>
                      <a:pt x="46" y="40"/>
                    </a:lnTo>
                    <a:lnTo>
                      <a:pt x="26" y="32"/>
                    </a:lnTo>
                    <a:lnTo>
                      <a:pt x="15" y="28"/>
                    </a:lnTo>
                    <a:lnTo>
                      <a:pt x="8" y="22"/>
                    </a:lnTo>
                    <a:lnTo>
                      <a:pt x="3" y="14"/>
                    </a:lnTo>
                    <a:lnTo>
                      <a:pt x="0" y="4"/>
                    </a:lnTo>
                    <a:lnTo>
                      <a:pt x="15" y="0"/>
                    </a:lnTo>
                    <a:lnTo>
                      <a:pt x="17" y="7"/>
                    </a:lnTo>
                    <a:lnTo>
                      <a:pt x="20" y="11"/>
                    </a:lnTo>
                    <a:lnTo>
                      <a:pt x="24" y="15"/>
                    </a:lnTo>
                    <a:lnTo>
                      <a:pt x="32" y="18"/>
                    </a:lnTo>
                    <a:lnTo>
                      <a:pt x="51" y="25"/>
                    </a:lnTo>
                    <a:lnTo>
                      <a:pt x="75" y="32"/>
                    </a:lnTo>
                    <a:lnTo>
                      <a:pt x="95" y="44"/>
                    </a:lnTo>
                    <a:lnTo>
                      <a:pt x="105" y="54"/>
                    </a:lnTo>
                    <a:lnTo>
                      <a:pt x="111" y="65"/>
                    </a:lnTo>
                    <a:lnTo>
                      <a:pt x="114" y="79"/>
                    </a:lnTo>
                    <a:lnTo>
                      <a:pt x="114" y="96"/>
                    </a:lnTo>
                    <a:lnTo>
                      <a:pt x="110" y="114"/>
                    </a:lnTo>
                    <a:lnTo>
                      <a:pt x="103" y="135"/>
                    </a:lnTo>
                    <a:lnTo>
                      <a:pt x="89" y="1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" name="Freeform 217"/>
              <p:cNvSpPr>
                <a:spLocks/>
              </p:cNvSpPr>
              <p:nvPr/>
            </p:nvSpPr>
            <p:spPr bwMode="auto">
              <a:xfrm>
                <a:off x="5276" y="1805"/>
                <a:ext cx="14" cy="12"/>
              </a:xfrm>
              <a:custGeom>
                <a:avLst/>
                <a:gdLst>
                  <a:gd name="T0" fmla="*/ 12 w 14"/>
                  <a:gd name="T1" fmla="*/ 12 h 12"/>
                  <a:gd name="T2" fmla="*/ 14 w 14"/>
                  <a:gd name="T3" fmla="*/ 10 h 12"/>
                  <a:gd name="T4" fmla="*/ 0 w 14"/>
                  <a:gd name="T5" fmla="*/ 3 h 12"/>
                  <a:gd name="T6" fmla="*/ 1 w 14"/>
                  <a:gd name="T7" fmla="*/ 0 h 12"/>
                  <a:gd name="T8" fmla="*/ 12 w 14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2">
                    <a:moveTo>
                      <a:pt x="12" y="12"/>
                    </a:moveTo>
                    <a:lnTo>
                      <a:pt x="14" y="10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" name="Freeform 218"/>
              <p:cNvSpPr>
                <a:spLocks/>
              </p:cNvSpPr>
              <p:nvPr/>
            </p:nvSpPr>
            <p:spPr bwMode="auto">
              <a:xfrm>
                <a:off x="5187" y="1643"/>
                <a:ext cx="20" cy="40"/>
              </a:xfrm>
              <a:custGeom>
                <a:avLst/>
                <a:gdLst>
                  <a:gd name="T0" fmla="*/ 0 w 20"/>
                  <a:gd name="T1" fmla="*/ 38 h 40"/>
                  <a:gd name="T2" fmla="*/ 1 w 20"/>
                  <a:gd name="T3" fmla="*/ 23 h 40"/>
                  <a:gd name="T4" fmla="*/ 3 w 20"/>
                  <a:gd name="T5" fmla="*/ 17 h 40"/>
                  <a:gd name="T6" fmla="*/ 4 w 20"/>
                  <a:gd name="T7" fmla="*/ 16 h 40"/>
                  <a:gd name="T8" fmla="*/ 4 w 20"/>
                  <a:gd name="T9" fmla="*/ 15 h 40"/>
                  <a:gd name="T10" fmla="*/ 5 w 20"/>
                  <a:gd name="T11" fmla="*/ 0 h 40"/>
                  <a:gd name="T12" fmla="*/ 20 w 20"/>
                  <a:gd name="T13" fmla="*/ 2 h 40"/>
                  <a:gd name="T14" fmla="*/ 19 w 20"/>
                  <a:gd name="T15" fmla="*/ 18 h 40"/>
                  <a:gd name="T16" fmla="*/ 18 w 20"/>
                  <a:gd name="T17" fmla="*/ 24 h 40"/>
                  <a:gd name="T18" fmla="*/ 16 w 20"/>
                  <a:gd name="T19" fmla="*/ 26 h 40"/>
                  <a:gd name="T20" fmla="*/ 16 w 20"/>
                  <a:gd name="T21" fmla="*/ 25 h 40"/>
                  <a:gd name="T22" fmla="*/ 15 w 20"/>
                  <a:gd name="T23" fmla="*/ 40 h 40"/>
                  <a:gd name="T24" fmla="*/ 0 w 20"/>
                  <a:gd name="T25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" h="40">
                    <a:moveTo>
                      <a:pt x="0" y="38"/>
                    </a:moveTo>
                    <a:lnTo>
                      <a:pt x="1" y="23"/>
                    </a:lnTo>
                    <a:lnTo>
                      <a:pt x="3" y="17"/>
                    </a:lnTo>
                    <a:lnTo>
                      <a:pt x="4" y="16"/>
                    </a:lnTo>
                    <a:lnTo>
                      <a:pt x="4" y="15"/>
                    </a:lnTo>
                    <a:lnTo>
                      <a:pt x="5" y="0"/>
                    </a:lnTo>
                    <a:lnTo>
                      <a:pt x="20" y="2"/>
                    </a:lnTo>
                    <a:lnTo>
                      <a:pt x="19" y="18"/>
                    </a:lnTo>
                    <a:lnTo>
                      <a:pt x="18" y="24"/>
                    </a:lnTo>
                    <a:lnTo>
                      <a:pt x="16" y="26"/>
                    </a:lnTo>
                    <a:lnTo>
                      <a:pt x="16" y="25"/>
                    </a:lnTo>
                    <a:lnTo>
                      <a:pt x="15" y="4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" name="Freeform 219"/>
              <p:cNvSpPr>
                <a:spLocks/>
              </p:cNvSpPr>
              <p:nvPr/>
            </p:nvSpPr>
            <p:spPr bwMode="auto">
              <a:xfrm>
                <a:off x="5187" y="1680"/>
                <a:ext cx="15" cy="4"/>
              </a:xfrm>
              <a:custGeom>
                <a:avLst/>
                <a:gdLst>
                  <a:gd name="T0" fmla="*/ 0 w 15"/>
                  <a:gd name="T1" fmla="*/ 4 h 4"/>
                  <a:gd name="T2" fmla="*/ 0 w 15"/>
                  <a:gd name="T3" fmla="*/ 3 h 4"/>
                  <a:gd name="T4" fmla="*/ 0 w 15"/>
                  <a:gd name="T5" fmla="*/ 1 h 4"/>
                  <a:gd name="T6" fmla="*/ 15 w 15"/>
                  <a:gd name="T7" fmla="*/ 3 h 4"/>
                  <a:gd name="T8" fmla="*/ 15 w 15"/>
                  <a:gd name="T9" fmla="*/ 0 h 4"/>
                  <a:gd name="T10" fmla="*/ 0 w 15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4">
                    <a:moveTo>
                      <a:pt x="0" y="4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5" y="3"/>
                    </a:lnTo>
                    <a:lnTo>
                      <a:pt x="15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" name="Freeform 220"/>
              <p:cNvSpPr>
                <a:spLocks/>
              </p:cNvSpPr>
              <p:nvPr/>
            </p:nvSpPr>
            <p:spPr bwMode="auto">
              <a:xfrm>
                <a:off x="5200" y="1426"/>
                <a:ext cx="325" cy="226"/>
              </a:xfrm>
              <a:custGeom>
                <a:avLst/>
                <a:gdLst>
                  <a:gd name="T0" fmla="*/ 0 w 325"/>
                  <a:gd name="T1" fmla="*/ 210 h 226"/>
                  <a:gd name="T2" fmla="*/ 57 w 325"/>
                  <a:gd name="T3" fmla="*/ 206 h 226"/>
                  <a:gd name="T4" fmla="*/ 85 w 325"/>
                  <a:gd name="T5" fmla="*/ 202 h 226"/>
                  <a:gd name="T6" fmla="*/ 112 w 325"/>
                  <a:gd name="T7" fmla="*/ 197 h 226"/>
                  <a:gd name="T8" fmla="*/ 137 w 325"/>
                  <a:gd name="T9" fmla="*/ 191 h 226"/>
                  <a:gd name="T10" fmla="*/ 164 w 325"/>
                  <a:gd name="T11" fmla="*/ 182 h 226"/>
                  <a:gd name="T12" fmla="*/ 188 w 325"/>
                  <a:gd name="T13" fmla="*/ 171 h 226"/>
                  <a:gd name="T14" fmla="*/ 212 w 325"/>
                  <a:gd name="T15" fmla="*/ 159 h 226"/>
                  <a:gd name="T16" fmla="*/ 232 w 325"/>
                  <a:gd name="T17" fmla="*/ 145 h 226"/>
                  <a:gd name="T18" fmla="*/ 251 w 325"/>
                  <a:gd name="T19" fmla="*/ 129 h 226"/>
                  <a:gd name="T20" fmla="*/ 260 w 325"/>
                  <a:gd name="T21" fmla="*/ 120 h 226"/>
                  <a:gd name="T22" fmla="*/ 268 w 325"/>
                  <a:gd name="T23" fmla="*/ 112 h 226"/>
                  <a:gd name="T24" fmla="*/ 283 w 325"/>
                  <a:gd name="T25" fmla="*/ 93 h 226"/>
                  <a:gd name="T26" fmla="*/ 295 w 325"/>
                  <a:gd name="T27" fmla="*/ 72 h 226"/>
                  <a:gd name="T28" fmla="*/ 303 w 325"/>
                  <a:gd name="T29" fmla="*/ 51 h 226"/>
                  <a:gd name="T30" fmla="*/ 309 w 325"/>
                  <a:gd name="T31" fmla="*/ 27 h 226"/>
                  <a:gd name="T32" fmla="*/ 310 w 325"/>
                  <a:gd name="T33" fmla="*/ 0 h 226"/>
                  <a:gd name="T34" fmla="*/ 325 w 325"/>
                  <a:gd name="T35" fmla="*/ 2 h 226"/>
                  <a:gd name="T36" fmla="*/ 324 w 325"/>
                  <a:gd name="T37" fmla="*/ 30 h 226"/>
                  <a:gd name="T38" fmla="*/ 318 w 325"/>
                  <a:gd name="T39" fmla="*/ 56 h 226"/>
                  <a:gd name="T40" fmla="*/ 309 w 325"/>
                  <a:gd name="T41" fmla="*/ 80 h 226"/>
                  <a:gd name="T42" fmla="*/ 296 w 325"/>
                  <a:gd name="T43" fmla="*/ 102 h 226"/>
                  <a:gd name="T44" fmla="*/ 281 w 325"/>
                  <a:gd name="T45" fmla="*/ 123 h 226"/>
                  <a:gd name="T46" fmla="*/ 271 w 325"/>
                  <a:gd name="T47" fmla="*/ 132 h 226"/>
                  <a:gd name="T48" fmla="*/ 262 w 325"/>
                  <a:gd name="T49" fmla="*/ 141 h 226"/>
                  <a:gd name="T50" fmla="*/ 241 w 325"/>
                  <a:gd name="T51" fmla="*/ 158 h 226"/>
                  <a:gd name="T52" fmla="*/ 220 w 325"/>
                  <a:gd name="T53" fmla="*/ 173 h 226"/>
                  <a:gd name="T54" fmla="*/ 195 w 325"/>
                  <a:gd name="T55" fmla="*/ 185 h 226"/>
                  <a:gd name="T56" fmla="*/ 169 w 325"/>
                  <a:gd name="T57" fmla="*/ 197 h 226"/>
                  <a:gd name="T58" fmla="*/ 142 w 325"/>
                  <a:gd name="T59" fmla="*/ 206 h 226"/>
                  <a:gd name="T60" fmla="*/ 114 w 325"/>
                  <a:gd name="T61" fmla="*/ 213 h 226"/>
                  <a:gd name="T62" fmla="*/ 87 w 325"/>
                  <a:gd name="T63" fmla="*/ 218 h 226"/>
                  <a:gd name="T64" fmla="*/ 58 w 325"/>
                  <a:gd name="T65" fmla="*/ 222 h 226"/>
                  <a:gd name="T66" fmla="*/ 0 w 325"/>
                  <a:gd name="T67" fmla="*/ 226 h 226"/>
                  <a:gd name="T68" fmla="*/ 0 w 325"/>
                  <a:gd name="T69" fmla="*/ 21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25" h="226">
                    <a:moveTo>
                      <a:pt x="0" y="210"/>
                    </a:moveTo>
                    <a:lnTo>
                      <a:pt x="57" y="206"/>
                    </a:lnTo>
                    <a:lnTo>
                      <a:pt x="85" y="202"/>
                    </a:lnTo>
                    <a:lnTo>
                      <a:pt x="112" y="197"/>
                    </a:lnTo>
                    <a:lnTo>
                      <a:pt x="137" y="191"/>
                    </a:lnTo>
                    <a:lnTo>
                      <a:pt x="164" y="182"/>
                    </a:lnTo>
                    <a:lnTo>
                      <a:pt x="188" y="171"/>
                    </a:lnTo>
                    <a:lnTo>
                      <a:pt x="212" y="159"/>
                    </a:lnTo>
                    <a:lnTo>
                      <a:pt x="232" y="145"/>
                    </a:lnTo>
                    <a:lnTo>
                      <a:pt x="251" y="129"/>
                    </a:lnTo>
                    <a:lnTo>
                      <a:pt x="260" y="120"/>
                    </a:lnTo>
                    <a:lnTo>
                      <a:pt x="268" y="112"/>
                    </a:lnTo>
                    <a:lnTo>
                      <a:pt x="283" y="93"/>
                    </a:lnTo>
                    <a:lnTo>
                      <a:pt x="295" y="72"/>
                    </a:lnTo>
                    <a:lnTo>
                      <a:pt x="303" y="51"/>
                    </a:lnTo>
                    <a:lnTo>
                      <a:pt x="309" y="27"/>
                    </a:lnTo>
                    <a:lnTo>
                      <a:pt x="310" y="0"/>
                    </a:lnTo>
                    <a:lnTo>
                      <a:pt x="325" y="2"/>
                    </a:lnTo>
                    <a:lnTo>
                      <a:pt x="324" y="30"/>
                    </a:lnTo>
                    <a:lnTo>
                      <a:pt x="318" y="56"/>
                    </a:lnTo>
                    <a:lnTo>
                      <a:pt x="309" y="80"/>
                    </a:lnTo>
                    <a:lnTo>
                      <a:pt x="296" y="102"/>
                    </a:lnTo>
                    <a:lnTo>
                      <a:pt x="281" y="123"/>
                    </a:lnTo>
                    <a:lnTo>
                      <a:pt x="271" y="132"/>
                    </a:lnTo>
                    <a:lnTo>
                      <a:pt x="262" y="141"/>
                    </a:lnTo>
                    <a:lnTo>
                      <a:pt x="241" y="158"/>
                    </a:lnTo>
                    <a:lnTo>
                      <a:pt x="220" y="173"/>
                    </a:lnTo>
                    <a:lnTo>
                      <a:pt x="195" y="185"/>
                    </a:lnTo>
                    <a:lnTo>
                      <a:pt x="169" y="197"/>
                    </a:lnTo>
                    <a:lnTo>
                      <a:pt x="142" y="206"/>
                    </a:lnTo>
                    <a:lnTo>
                      <a:pt x="114" y="213"/>
                    </a:lnTo>
                    <a:lnTo>
                      <a:pt x="87" y="218"/>
                    </a:lnTo>
                    <a:lnTo>
                      <a:pt x="58" y="222"/>
                    </a:lnTo>
                    <a:lnTo>
                      <a:pt x="0" y="226"/>
                    </a:lnTo>
                    <a:lnTo>
                      <a:pt x="0" y="2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" name="Freeform 221"/>
              <p:cNvSpPr>
                <a:spLocks/>
              </p:cNvSpPr>
              <p:nvPr/>
            </p:nvSpPr>
            <p:spPr bwMode="auto">
              <a:xfrm>
                <a:off x="5192" y="1636"/>
                <a:ext cx="15" cy="16"/>
              </a:xfrm>
              <a:custGeom>
                <a:avLst/>
                <a:gdLst>
                  <a:gd name="T0" fmla="*/ 0 w 15"/>
                  <a:gd name="T1" fmla="*/ 7 h 16"/>
                  <a:gd name="T2" fmla="*/ 0 w 15"/>
                  <a:gd name="T3" fmla="*/ 0 h 16"/>
                  <a:gd name="T4" fmla="*/ 8 w 15"/>
                  <a:gd name="T5" fmla="*/ 0 h 16"/>
                  <a:gd name="T6" fmla="*/ 8 w 15"/>
                  <a:gd name="T7" fmla="*/ 16 h 16"/>
                  <a:gd name="T8" fmla="*/ 15 w 15"/>
                  <a:gd name="T9" fmla="*/ 9 h 16"/>
                  <a:gd name="T10" fmla="*/ 0 w 15"/>
                  <a:gd name="T11" fmla="*/ 7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6">
                    <a:moveTo>
                      <a:pt x="0" y="7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8" y="16"/>
                    </a:lnTo>
                    <a:lnTo>
                      <a:pt x="15" y="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4" name="Freeform 222"/>
              <p:cNvSpPr>
                <a:spLocks/>
              </p:cNvSpPr>
              <p:nvPr/>
            </p:nvSpPr>
            <p:spPr bwMode="auto">
              <a:xfrm>
                <a:off x="5310" y="1290"/>
                <a:ext cx="215" cy="138"/>
              </a:xfrm>
              <a:custGeom>
                <a:avLst/>
                <a:gdLst>
                  <a:gd name="T0" fmla="*/ 200 w 215"/>
                  <a:gd name="T1" fmla="*/ 138 h 138"/>
                  <a:gd name="T2" fmla="*/ 199 w 215"/>
                  <a:gd name="T3" fmla="*/ 122 h 138"/>
                  <a:gd name="T4" fmla="*/ 195 w 215"/>
                  <a:gd name="T5" fmla="*/ 107 h 138"/>
                  <a:gd name="T6" fmla="*/ 190 w 215"/>
                  <a:gd name="T7" fmla="*/ 93 h 138"/>
                  <a:gd name="T8" fmla="*/ 183 w 215"/>
                  <a:gd name="T9" fmla="*/ 81 h 138"/>
                  <a:gd name="T10" fmla="*/ 174 w 215"/>
                  <a:gd name="T11" fmla="*/ 71 h 138"/>
                  <a:gd name="T12" fmla="*/ 161 w 215"/>
                  <a:gd name="T13" fmla="*/ 60 h 138"/>
                  <a:gd name="T14" fmla="*/ 149 w 215"/>
                  <a:gd name="T15" fmla="*/ 52 h 138"/>
                  <a:gd name="T16" fmla="*/ 136 w 215"/>
                  <a:gd name="T17" fmla="*/ 43 h 138"/>
                  <a:gd name="T18" fmla="*/ 105 w 215"/>
                  <a:gd name="T19" fmla="*/ 31 h 138"/>
                  <a:gd name="T20" fmla="*/ 89 w 215"/>
                  <a:gd name="T21" fmla="*/ 26 h 138"/>
                  <a:gd name="T22" fmla="*/ 71 w 215"/>
                  <a:gd name="T23" fmla="*/ 22 h 138"/>
                  <a:gd name="T24" fmla="*/ 35 w 215"/>
                  <a:gd name="T25" fmla="*/ 17 h 138"/>
                  <a:gd name="T26" fmla="*/ 0 w 215"/>
                  <a:gd name="T27" fmla="*/ 15 h 138"/>
                  <a:gd name="T28" fmla="*/ 0 w 215"/>
                  <a:gd name="T29" fmla="*/ 0 h 138"/>
                  <a:gd name="T30" fmla="*/ 37 w 215"/>
                  <a:gd name="T31" fmla="*/ 2 h 138"/>
                  <a:gd name="T32" fmla="*/ 74 w 215"/>
                  <a:gd name="T33" fmla="*/ 7 h 138"/>
                  <a:gd name="T34" fmla="*/ 93 w 215"/>
                  <a:gd name="T35" fmla="*/ 11 h 138"/>
                  <a:gd name="T36" fmla="*/ 110 w 215"/>
                  <a:gd name="T37" fmla="*/ 16 h 138"/>
                  <a:gd name="T38" fmla="*/ 143 w 215"/>
                  <a:gd name="T39" fmla="*/ 29 h 138"/>
                  <a:gd name="T40" fmla="*/ 158 w 215"/>
                  <a:gd name="T41" fmla="*/ 39 h 138"/>
                  <a:gd name="T42" fmla="*/ 173 w 215"/>
                  <a:gd name="T43" fmla="*/ 48 h 138"/>
                  <a:gd name="T44" fmla="*/ 185 w 215"/>
                  <a:gd name="T45" fmla="*/ 59 h 138"/>
                  <a:gd name="T46" fmla="*/ 195 w 215"/>
                  <a:gd name="T47" fmla="*/ 71 h 138"/>
                  <a:gd name="T48" fmla="*/ 204 w 215"/>
                  <a:gd name="T49" fmla="*/ 85 h 138"/>
                  <a:gd name="T50" fmla="*/ 210 w 215"/>
                  <a:gd name="T51" fmla="*/ 102 h 138"/>
                  <a:gd name="T52" fmla="*/ 214 w 215"/>
                  <a:gd name="T53" fmla="*/ 119 h 138"/>
                  <a:gd name="T54" fmla="*/ 215 w 215"/>
                  <a:gd name="T55" fmla="*/ 136 h 138"/>
                  <a:gd name="T56" fmla="*/ 200 w 215"/>
                  <a:gd name="T57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15" h="138">
                    <a:moveTo>
                      <a:pt x="200" y="138"/>
                    </a:moveTo>
                    <a:lnTo>
                      <a:pt x="199" y="122"/>
                    </a:lnTo>
                    <a:lnTo>
                      <a:pt x="195" y="107"/>
                    </a:lnTo>
                    <a:lnTo>
                      <a:pt x="190" y="93"/>
                    </a:lnTo>
                    <a:lnTo>
                      <a:pt x="183" y="81"/>
                    </a:lnTo>
                    <a:lnTo>
                      <a:pt x="174" y="71"/>
                    </a:lnTo>
                    <a:lnTo>
                      <a:pt x="161" y="60"/>
                    </a:lnTo>
                    <a:lnTo>
                      <a:pt x="149" y="52"/>
                    </a:lnTo>
                    <a:lnTo>
                      <a:pt x="136" y="43"/>
                    </a:lnTo>
                    <a:lnTo>
                      <a:pt x="105" y="31"/>
                    </a:lnTo>
                    <a:lnTo>
                      <a:pt x="89" y="26"/>
                    </a:lnTo>
                    <a:lnTo>
                      <a:pt x="71" y="22"/>
                    </a:lnTo>
                    <a:lnTo>
                      <a:pt x="35" y="17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37" y="2"/>
                    </a:lnTo>
                    <a:lnTo>
                      <a:pt x="74" y="7"/>
                    </a:lnTo>
                    <a:lnTo>
                      <a:pt x="93" y="11"/>
                    </a:lnTo>
                    <a:lnTo>
                      <a:pt x="110" y="16"/>
                    </a:lnTo>
                    <a:lnTo>
                      <a:pt x="143" y="29"/>
                    </a:lnTo>
                    <a:lnTo>
                      <a:pt x="158" y="39"/>
                    </a:lnTo>
                    <a:lnTo>
                      <a:pt x="173" y="48"/>
                    </a:lnTo>
                    <a:lnTo>
                      <a:pt x="185" y="59"/>
                    </a:lnTo>
                    <a:lnTo>
                      <a:pt x="195" y="71"/>
                    </a:lnTo>
                    <a:lnTo>
                      <a:pt x="204" y="85"/>
                    </a:lnTo>
                    <a:lnTo>
                      <a:pt x="210" y="102"/>
                    </a:lnTo>
                    <a:lnTo>
                      <a:pt x="214" y="119"/>
                    </a:lnTo>
                    <a:lnTo>
                      <a:pt x="215" y="136"/>
                    </a:lnTo>
                    <a:lnTo>
                      <a:pt x="200" y="1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" name="Freeform 223"/>
              <p:cNvSpPr>
                <a:spLocks/>
              </p:cNvSpPr>
              <p:nvPr/>
            </p:nvSpPr>
            <p:spPr bwMode="auto">
              <a:xfrm>
                <a:off x="5510" y="1426"/>
                <a:ext cx="15" cy="2"/>
              </a:xfrm>
              <a:custGeom>
                <a:avLst/>
                <a:gdLst>
                  <a:gd name="T0" fmla="*/ 15 w 15"/>
                  <a:gd name="T1" fmla="*/ 2 h 2"/>
                  <a:gd name="T2" fmla="*/ 15 w 15"/>
                  <a:gd name="T3" fmla="*/ 1 h 2"/>
                  <a:gd name="T4" fmla="*/ 15 w 15"/>
                  <a:gd name="T5" fmla="*/ 0 h 2"/>
                  <a:gd name="T6" fmla="*/ 0 w 15"/>
                  <a:gd name="T7" fmla="*/ 2 h 2"/>
                  <a:gd name="T8" fmla="*/ 0 w 15"/>
                  <a:gd name="T9" fmla="*/ 0 h 2"/>
                  <a:gd name="T10" fmla="*/ 15 w 15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2">
                    <a:moveTo>
                      <a:pt x="15" y="2"/>
                    </a:moveTo>
                    <a:lnTo>
                      <a:pt x="15" y="1"/>
                    </a:lnTo>
                    <a:lnTo>
                      <a:pt x="15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6" name="Freeform 224"/>
              <p:cNvSpPr>
                <a:spLocks/>
              </p:cNvSpPr>
              <p:nvPr/>
            </p:nvSpPr>
            <p:spPr bwMode="auto">
              <a:xfrm>
                <a:off x="5166" y="1290"/>
                <a:ext cx="145" cy="52"/>
              </a:xfrm>
              <a:custGeom>
                <a:avLst/>
                <a:gdLst>
                  <a:gd name="T0" fmla="*/ 145 w 145"/>
                  <a:gd name="T1" fmla="*/ 15 h 52"/>
                  <a:gd name="T2" fmla="*/ 106 w 145"/>
                  <a:gd name="T3" fmla="*/ 18 h 52"/>
                  <a:gd name="T4" fmla="*/ 90 w 145"/>
                  <a:gd name="T5" fmla="*/ 20 h 52"/>
                  <a:gd name="T6" fmla="*/ 72 w 145"/>
                  <a:gd name="T7" fmla="*/ 24 h 52"/>
                  <a:gd name="T8" fmla="*/ 56 w 145"/>
                  <a:gd name="T9" fmla="*/ 29 h 52"/>
                  <a:gd name="T10" fmla="*/ 42 w 145"/>
                  <a:gd name="T11" fmla="*/ 35 h 52"/>
                  <a:gd name="T12" fmla="*/ 8 w 145"/>
                  <a:gd name="T13" fmla="*/ 52 h 52"/>
                  <a:gd name="T14" fmla="*/ 0 w 145"/>
                  <a:gd name="T15" fmla="*/ 38 h 52"/>
                  <a:gd name="T16" fmla="*/ 34 w 145"/>
                  <a:gd name="T17" fmla="*/ 21 h 52"/>
                  <a:gd name="T18" fmla="*/ 51 w 145"/>
                  <a:gd name="T19" fmla="*/ 14 h 52"/>
                  <a:gd name="T20" fmla="*/ 67 w 145"/>
                  <a:gd name="T21" fmla="*/ 9 h 52"/>
                  <a:gd name="T22" fmla="*/ 85 w 145"/>
                  <a:gd name="T23" fmla="*/ 5 h 52"/>
                  <a:gd name="T24" fmla="*/ 104 w 145"/>
                  <a:gd name="T25" fmla="*/ 3 h 52"/>
                  <a:gd name="T26" fmla="*/ 143 w 145"/>
                  <a:gd name="T27" fmla="*/ 0 h 52"/>
                  <a:gd name="T28" fmla="*/ 145 w 145"/>
                  <a:gd name="T29" fmla="*/ 1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5" h="52">
                    <a:moveTo>
                      <a:pt x="145" y="15"/>
                    </a:moveTo>
                    <a:lnTo>
                      <a:pt x="106" y="18"/>
                    </a:lnTo>
                    <a:lnTo>
                      <a:pt x="90" y="20"/>
                    </a:lnTo>
                    <a:lnTo>
                      <a:pt x="72" y="24"/>
                    </a:lnTo>
                    <a:lnTo>
                      <a:pt x="56" y="29"/>
                    </a:lnTo>
                    <a:lnTo>
                      <a:pt x="42" y="35"/>
                    </a:lnTo>
                    <a:lnTo>
                      <a:pt x="8" y="52"/>
                    </a:lnTo>
                    <a:lnTo>
                      <a:pt x="0" y="38"/>
                    </a:lnTo>
                    <a:lnTo>
                      <a:pt x="34" y="21"/>
                    </a:lnTo>
                    <a:lnTo>
                      <a:pt x="51" y="14"/>
                    </a:lnTo>
                    <a:lnTo>
                      <a:pt x="67" y="9"/>
                    </a:lnTo>
                    <a:lnTo>
                      <a:pt x="85" y="5"/>
                    </a:lnTo>
                    <a:lnTo>
                      <a:pt x="104" y="3"/>
                    </a:lnTo>
                    <a:lnTo>
                      <a:pt x="143" y="0"/>
                    </a:lnTo>
                    <a:lnTo>
                      <a:pt x="145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7" name="Freeform 225"/>
              <p:cNvSpPr>
                <a:spLocks/>
              </p:cNvSpPr>
              <p:nvPr/>
            </p:nvSpPr>
            <p:spPr bwMode="auto">
              <a:xfrm>
                <a:off x="5309" y="1290"/>
                <a:ext cx="2" cy="15"/>
              </a:xfrm>
              <a:custGeom>
                <a:avLst/>
                <a:gdLst>
                  <a:gd name="T0" fmla="*/ 1 w 2"/>
                  <a:gd name="T1" fmla="*/ 0 h 15"/>
                  <a:gd name="T2" fmla="*/ 0 w 2"/>
                  <a:gd name="T3" fmla="*/ 0 h 15"/>
                  <a:gd name="T4" fmla="*/ 2 w 2"/>
                  <a:gd name="T5" fmla="*/ 15 h 15"/>
                  <a:gd name="T6" fmla="*/ 1 w 2"/>
                  <a:gd name="T7" fmla="*/ 15 h 15"/>
                  <a:gd name="T8" fmla="*/ 1 w 2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5">
                    <a:moveTo>
                      <a:pt x="1" y="0"/>
                    </a:moveTo>
                    <a:lnTo>
                      <a:pt x="0" y="0"/>
                    </a:lnTo>
                    <a:lnTo>
                      <a:pt x="2" y="15"/>
                    </a:lnTo>
                    <a:lnTo>
                      <a:pt x="1" y="1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8" name="Freeform 226"/>
              <p:cNvSpPr>
                <a:spLocks/>
              </p:cNvSpPr>
              <p:nvPr/>
            </p:nvSpPr>
            <p:spPr bwMode="auto">
              <a:xfrm>
                <a:off x="4850" y="1159"/>
                <a:ext cx="325" cy="182"/>
              </a:xfrm>
              <a:custGeom>
                <a:avLst/>
                <a:gdLst>
                  <a:gd name="T0" fmla="*/ 314 w 325"/>
                  <a:gd name="T1" fmla="*/ 182 h 182"/>
                  <a:gd name="T2" fmla="*/ 279 w 325"/>
                  <a:gd name="T3" fmla="*/ 143 h 182"/>
                  <a:gd name="T4" fmla="*/ 244 w 325"/>
                  <a:gd name="T5" fmla="*/ 109 h 182"/>
                  <a:gd name="T6" fmla="*/ 210 w 325"/>
                  <a:gd name="T7" fmla="*/ 80 h 182"/>
                  <a:gd name="T8" fmla="*/ 192 w 325"/>
                  <a:gd name="T9" fmla="*/ 68 h 182"/>
                  <a:gd name="T10" fmla="*/ 174 w 325"/>
                  <a:gd name="T11" fmla="*/ 57 h 182"/>
                  <a:gd name="T12" fmla="*/ 135 w 325"/>
                  <a:gd name="T13" fmla="*/ 38 h 182"/>
                  <a:gd name="T14" fmla="*/ 115 w 325"/>
                  <a:gd name="T15" fmla="*/ 32 h 182"/>
                  <a:gd name="T16" fmla="*/ 95 w 325"/>
                  <a:gd name="T17" fmla="*/ 26 h 182"/>
                  <a:gd name="T18" fmla="*/ 71 w 325"/>
                  <a:gd name="T19" fmla="*/ 21 h 182"/>
                  <a:gd name="T20" fmla="*/ 49 w 325"/>
                  <a:gd name="T21" fmla="*/ 18 h 182"/>
                  <a:gd name="T22" fmla="*/ 0 w 325"/>
                  <a:gd name="T23" fmla="*/ 15 h 182"/>
                  <a:gd name="T24" fmla="*/ 0 w 325"/>
                  <a:gd name="T25" fmla="*/ 0 h 182"/>
                  <a:gd name="T26" fmla="*/ 51 w 325"/>
                  <a:gd name="T27" fmla="*/ 3 h 182"/>
                  <a:gd name="T28" fmla="*/ 74 w 325"/>
                  <a:gd name="T29" fmla="*/ 6 h 182"/>
                  <a:gd name="T30" fmla="*/ 99 w 325"/>
                  <a:gd name="T31" fmla="*/ 11 h 182"/>
                  <a:gd name="T32" fmla="*/ 120 w 325"/>
                  <a:gd name="T33" fmla="*/ 17 h 182"/>
                  <a:gd name="T34" fmla="*/ 142 w 325"/>
                  <a:gd name="T35" fmla="*/ 24 h 182"/>
                  <a:gd name="T36" fmla="*/ 182 w 325"/>
                  <a:gd name="T37" fmla="*/ 43 h 182"/>
                  <a:gd name="T38" fmla="*/ 201 w 325"/>
                  <a:gd name="T39" fmla="*/ 55 h 182"/>
                  <a:gd name="T40" fmla="*/ 220 w 325"/>
                  <a:gd name="T41" fmla="*/ 67 h 182"/>
                  <a:gd name="T42" fmla="*/ 255 w 325"/>
                  <a:gd name="T43" fmla="*/ 98 h 182"/>
                  <a:gd name="T44" fmla="*/ 290 w 325"/>
                  <a:gd name="T45" fmla="*/ 132 h 182"/>
                  <a:gd name="T46" fmla="*/ 325 w 325"/>
                  <a:gd name="T47" fmla="*/ 171 h 182"/>
                  <a:gd name="T48" fmla="*/ 314 w 325"/>
                  <a:gd name="T49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25" h="182">
                    <a:moveTo>
                      <a:pt x="314" y="182"/>
                    </a:moveTo>
                    <a:lnTo>
                      <a:pt x="279" y="143"/>
                    </a:lnTo>
                    <a:lnTo>
                      <a:pt x="244" y="109"/>
                    </a:lnTo>
                    <a:lnTo>
                      <a:pt x="210" y="80"/>
                    </a:lnTo>
                    <a:lnTo>
                      <a:pt x="192" y="68"/>
                    </a:lnTo>
                    <a:lnTo>
                      <a:pt x="174" y="57"/>
                    </a:lnTo>
                    <a:lnTo>
                      <a:pt x="135" y="38"/>
                    </a:lnTo>
                    <a:lnTo>
                      <a:pt x="115" y="32"/>
                    </a:lnTo>
                    <a:lnTo>
                      <a:pt x="95" y="26"/>
                    </a:lnTo>
                    <a:lnTo>
                      <a:pt x="71" y="21"/>
                    </a:lnTo>
                    <a:lnTo>
                      <a:pt x="49" y="18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51" y="3"/>
                    </a:lnTo>
                    <a:lnTo>
                      <a:pt x="74" y="6"/>
                    </a:lnTo>
                    <a:lnTo>
                      <a:pt x="99" y="11"/>
                    </a:lnTo>
                    <a:lnTo>
                      <a:pt x="120" y="17"/>
                    </a:lnTo>
                    <a:lnTo>
                      <a:pt x="142" y="24"/>
                    </a:lnTo>
                    <a:lnTo>
                      <a:pt x="182" y="43"/>
                    </a:lnTo>
                    <a:lnTo>
                      <a:pt x="201" y="55"/>
                    </a:lnTo>
                    <a:lnTo>
                      <a:pt x="220" y="67"/>
                    </a:lnTo>
                    <a:lnTo>
                      <a:pt x="255" y="98"/>
                    </a:lnTo>
                    <a:lnTo>
                      <a:pt x="290" y="132"/>
                    </a:lnTo>
                    <a:lnTo>
                      <a:pt x="325" y="171"/>
                    </a:lnTo>
                    <a:lnTo>
                      <a:pt x="314" y="1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" name="Freeform 227"/>
              <p:cNvSpPr>
                <a:spLocks/>
              </p:cNvSpPr>
              <p:nvPr/>
            </p:nvSpPr>
            <p:spPr bwMode="auto">
              <a:xfrm>
                <a:off x="5164" y="1328"/>
                <a:ext cx="11" cy="17"/>
              </a:xfrm>
              <a:custGeom>
                <a:avLst/>
                <a:gdLst>
                  <a:gd name="T0" fmla="*/ 10 w 11"/>
                  <a:gd name="T1" fmla="*/ 14 h 17"/>
                  <a:gd name="T2" fmla="*/ 4 w 11"/>
                  <a:gd name="T3" fmla="*/ 17 h 17"/>
                  <a:gd name="T4" fmla="*/ 0 w 11"/>
                  <a:gd name="T5" fmla="*/ 13 h 17"/>
                  <a:gd name="T6" fmla="*/ 11 w 11"/>
                  <a:gd name="T7" fmla="*/ 2 h 17"/>
                  <a:gd name="T8" fmla="*/ 2 w 11"/>
                  <a:gd name="T9" fmla="*/ 0 h 17"/>
                  <a:gd name="T10" fmla="*/ 10 w 11"/>
                  <a:gd name="T11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7">
                    <a:moveTo>
                      <a:pt x="10" y="14"/>
                    </a:moveTo>
                    <a:lnTo>
                      <a:pt x="4" y="17"/>
                    </a:lnTo>
                    <a:lnTo>
                      <a:pt x="0" y="13"/>
                    </a:lnTo>
                    <a:lnTo>
                      <a:pt x="11" y="2"/>
                    </a:lnTo>
                    <a:lnTo>
                      <a:pt x="2" y="0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" name="Freeform 228"/>
              <p:cNvSpPr>
                <a:spLocks/>
              </p:cNvSpPr>
              <p:nvPr/>
            </p:nvSpPr>
            <p:spPr bwMode="auto">
              <a:xfrm>
                <a:off x="4518" y="1159"/>
                <a:ext cx="332" cy="91"/>
              </a:xfrm>
              <a:custGeom>
                <a:avLst/>
                <a:gdLst>
                  <a:gd name="T0" fmla="*/ 332 w 332"/>
                  <a:gd name="T1" fmla="*/ 15 h 91"/>
                  <a:gd name="T2" fmla="*/ 286 w 332"/>
                  <a:gd name="T3" fmla="*/ 16 h 91"/>
                  <a:gd name="T4" fmla="*/ 243 w 332"/>
                  <a:gd name="T5" fmla="*/ 20 h 91"/>
                  <a:gd name="T6" fmla="*/ 205 w 332"/>
                  <a:gd name="T7" fmla="*/ 25 h 91"/>
                  <a:gd name="T8" fmla="*/ 165 w 332"/>
                  <a:gd name="T9" fmla="*/ 33 h 91"/>
                  <a:gd name="T10" fmla="*/ 128 w 332"/>
                  <a:gd name="T11" fmla="*/ 44 h 91"/>
                  <a:gd name="T12" fmla="*/ 91 w 332"/>
                  <a:gd name="T13" fmla="*/ 56 h 91"/>
                  <a:gd name="T14" fmla="*/ 7 w 332"/>
                  <a:gd name="T15" fmla="*/ 91 h 91"/>
                  <a:gd name="T16" fmla="*/ 0 w 332"/>
                  <a:gd name="T17" fmla="*/ 76 h 91"/>
                  <a:gd name="T18" fmla="*/ 84 w 332"/>
                  <a:gd name="T19" fmla="*/ 42 h 91"/>
                  <a:gd name="T20" fmla="*/ 123 w 332"/>
                  <a:gd name="T21" fmla="*/ 29 h 91"/>
                  <a:gd name="T22" fmla="*/ 160 w 332"/>
                  <a:gd name="T23" fmla="*/ 18 h 91"/>
                  <a:gd name="T24" fmla="*/ 201 w 332"/>
                  <a:gd name="T25" fmla="*/ 10 h 91"/>
                  <a:gd name="T26" fmla="*/ 240 w 332"/>
                  <a:gd name="T27" fmla="*/ 5 h 91"/>
                  <a:gd name="T28" fmla="*/ 284 w 332"/>
                  <a:gd name="T29" fmla="*/ 1 h 91"/>
                  <a:gd name="T30" fmla="*/ 332 w 332"/>
                  <a:gd name="T31" fmla="*/ 0 h 91"/>
                  <a:gd name="T32" fmla="*/ 332 w 332"/>
                  <a:gd name="T33" fmla="*/ 1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32" h="91">
                    <a:moveTo>
                      <a:pt x="332" y="15"/>
                    </a:moveTo>
                    <a:lnTo>
                      <a:pt x="286" y="16"/>
                    </a:lnTo>
                    <a:lnTo>
                      <a:pt x="243" y="20"/>
                    </a:lnTo>
                    <a:lnTo>
                      <a:pt x="205" y="25"/>
                    </a:lnTo>
                    <a:lnTo>
                      <a:pt x="165" y="33"/>
                    </a:lnTo>
                    <a:lnTo>
                      <a:pt x="128" y="44"/>
                    </a:lnTo>
                    <a:lnTo>
                      <a:pt x="91" y="56"/>
                    </a:lnTo>
                    <a:lnTo>
                      <a:pt x="7" y="91"/>
                    </a:lnTo>
                    <a:lnTo>
                      <a:pt x="0" y="76"/>
                    </a:lnTo>
                    <a:lnTo>
                      <a:pt x="84" y="42"/>
                    </a:lnTo>
                    <a:lnTo>
                      <a:pt x="123" y="29"/>
                    </a:lnTo>
                    <a:lnTo>
                      <a:pt x="160" y="18"/>
                    </a:lnTo>
                    <a:lnTo>
                      <a:pt x="201" y="10"/>
                    </a:lnTo>
                    <a:lnTo>
                      <a:pt x="240" y="5"/>
                    </a:lnTo>
                    <a:lnTo>
                      <a:pt x="284" y="1"/>
                    </a:lnTo>
                    <a:lnTo>
                      <a:pt x="332" y="0"/>
                    </a:lnTo>
                    <a:lnTo>
                      <a:pt x="332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" name="Freeform 229"/>
              <p:cNvSpPr>
                <a:spLocks/>
              </p:cNvSpPr>
              <p:nvPr/>
            </p:nvSpPr>
            <p:spPr bwMode="auto">
              <a:xfrm>
                <a:off x="4850" y="1159"/>
                <a:ext cx="1" cy="15"/>
              </a:xfrm>
              <a:custGeom>
                <a:avLst/>
                <a:gdLst>
                  <a:gd name="T0" fmla="*/ 0 h 15"/>
                  <a:gd name="T1" fmla="*/ 15 h 15"/>
                  <a:gd name="T2" fmla="*/ 0 h 1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5">
                    <a:moveTo>
                      <a:pt x="0" y="0"/>
                    </a:moveTo>
                    <a:lnTo>
                      <a:pt x="0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" name="Freeform 230"/>
              <p:cNvSpPr>
                <a:spLocks/>
              </p:cNvSpPr>
              <p:nvPr/>
            </p:nvSpPr>
            <p:spPr bwMode="auto">
              <a:xfrm>
                <a:off x="4326" y="1235"/>
                <a:ext cx="200" cy="177"/>
              </a:xfrm>
              <a:custGeom>
                <a:avLst/>
                <a:gdLst>
                  <a:gd name="T0" fmla="*/ 200 w 200"/>
                  <a:gd name="T1" fmla="*/ 15 h 177"/>
                  <a:gd name="T2" fmla="*/ 138 w 200"/>
                  <a:gd name="T3" fmla="*/ 44 h 177"/>
                  <a:gd name="T4" fmla="*/ 110 w 200"/>
                  <a:gd name="T5" fmla="*/ 60 h 177"/>
                  <a:gd name="T6" fmla="*/ 86 w 200"/>
                  <a:gd name="T7" fmla="*/ 77 h 177"/>
                  <a:gd name="T8" fmla="*/ 63 w 200"/>
                  <a:gd name="T9" fmla="*/ 97 h 177"/>
                  <a:gd name="T10" fmla="*/ 44 w 200"/>
                  <a:gd name="T11" fmla="*/ 119 h 177"/>
                  <a:gd name="T12" fmla="*/ 28 w 200"/>
                  <a:gd name="T13" fmla="*/ 145 h 177"/>
                  <a:gd name="T14" fmla="*/ 15 w 200"/>
                  <a:gd name="T15" fmla="*/ 177 h 177"/>
                  <a:gd name="T16" fmla="*/ 0 w 200"/>
                  <a:gd name="T17" fmla="*/ 171 h 177"/>
                  <a:gd name="T18" fmla="*/ 14 w 200"/>
                  <a:gd name="T19" fmla="*/ 137 h 177"/>
                  <a:gd name="T20" fmla="*/ 31 w 200"/>
                  <a:gd name="T21" fmla="*/ 110 h 177"/>
                  <a:gd name="T22" fmla="*/ 51 w 200"/>
                  <a:gd name="T23" fmla="*/ 85 h 177"/>
                  <a:gd name="T24" fmla="*/ 75 w 200"/>
                  <a:gd name="T25" fmla="*/ 65 h 177"/>
                  <a:gd name="T26" fmla="*/ 101 w 200"/>
                  <a:gd name="T27" fmla="*/ 47 h 177"/>
                  <a:gd name="T28" fmla="*/ 130 w 200"/>
                  <a:gd name="T29" fmla="*/ 30 h 177"/>
                  <a:gd name="T30" fmla="*/ 192 w 200"/>
                  <a:gd name="T31" fmla="*/ 0 h 177"/>
                  <a:gd name="T32" fmla="*/ 200 w 200"/>
                  <a:gd name="T33" fmla="*/ 15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0" h="177">
                    <a:moveTo>
                      <a:pt x="200" y="15"/>
                    </a:moveTo>
                    <a:lnTo>
                      <a:pt x="138" y="44"/>
                    </a:lnTo>
                    <a:lnTo>
                      <a:pt x="110" y="60"/>
                    </a:lnTo>
                    <a:lnTo>
                      <a:pt x="86" y="77"/>
                    </a:lnTo>
                    <a:lnTo>
                      <a:pt x="63" y="97"/>
                    </a:lnTo>
                    <a:lnTo>
                      <a:pt x="44" y="119"/>
                    </a:lnTo>
                    <a:lnTo>
                      <a:pt x="28" y="145"/>
                    </a:lnTo>
                    <a:lnTo>
                      <a:pt x="15" y="177"/>
                    </a:lnTo>
                    <a:lnTo>
                      <a:pt x="0" y="171"/>
                    </a:lnTo>
                    <a:lnTo>
                      <a:pt x="14" y="137"/>
                    </a:lnTo>
                    <a:lnTo>
                      <a:pt x="31" y="110"/>
                    </a:lnTo>
                    <a:lnTo>
                      <a:pt x="51" y="85"/>
                    </a:lnTo>
                    <a:lnTo>
                      <a:pt x="75" y="65"/>
                    </a:lnTo>
                    <a:lnTo>
                      <a:pt x="101" y="47"/>
                    </a:lnTo>
                    <a:lnTo>
                      <a:pt x="130" y="30"/>
                    </a:lnTo>
                    <a:lnTo>
                      <a:pt x="192" y="0"/>
                    </a:lnTo>
                    <a:lnTo>
                      <a:pt x="200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3" name="Freeform 231"/>
              <p:cNvSpPr>
                <a:spLocks/>
              </p:cNvSpPr>
              <p:nvPr/>
            </p:nvSpPr>
            <p:spPr bwMode="auto">
              <a:xfrm>
                <a:off x="4518" y="1235"/>
                <a:ext cx="8" cy="15"/>
              </a:xfrm>
              <a:custGeom>
                <a:avLst/>
                <a:gdLst>
                  <a:gd name="T0" fmla="*/ 0 w 8"/>
                  <a:gd name="T1" fmla="*/ 0 h 15"/>
                  <a:gd name="T2" fmla="*/ 8 w 8"/>
                  <a:gd name="T3" fmla="*/ 15 h 15"/>
                  <a:gd name="T4" fmla="*/ 7 w 8"/>
                  <a:gd name="T5" fmla="*/ 15 h 15"/>
                  <a:gd name="T6" fmla="*/ 0 w 8"/>
                  <a:gd name="T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5">
                    <a:moveTo>
                      <a:pt x="0" y="0"/>
                    </a:moveTo>
                    <a:lnTo>
                      <a:pt x="8" y="15"/>
                    </a:lnTo>
                    <a:lnTo>
                      <a:pt x="7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4" name="Freeform 232"/>
              <p:cNvSpPr>
                <a:spLocks/>
              </p:cNvSpPr>
              <p:nvPr/>
            </p:nvSpPr>
            <p:spPr bwMode="auto">
              <a:xfrm>
                <a:off x="4262" y="1374"/>
                <a:ext cx="76" cy="42"/>
              </a:xfrm>
              <a:custGeom>
                <a:avLst/>
                <a:gdLst>
                  <a:gd name="T0" fmla="*/ 68 w 76"/>
                  <a:gd name="T1" fmla="*/ 42 h 42"/>
                  <a:gd name="T2" fmla="*/ 50 w 76"/>
                  <a:gd name="T3" fmla="*/ 33 h 42"/>
                  <a:gd name="T4" fmla="*/ 34 w 76"/>
                  <a:gd name="T5" fmla="*/ 23 h 42"/>
                  <a:gd name="T6" fmla="*/ 19 w 76"/>
                  <a:gd name="T7" fmla="*/ 18 h 42"/>
                  <a:gd name="T8" fmla="*/ 0 w 76"/>
                  <a:gd name="T9" fmla="*/ 15 h 42"/>
                  <a:gd name="T10" fmla="*/ 3 w 76"/>
                  <a:gd name="T11" fmla="*/ 0 h 42"/>
                  <a:gd name="T12" fmla="*/ 24 w 76"/>
                  <a:gd name="T13" fmla="*/ 3 h 42"/>
                  <a:gd name="T14" fmla="*/ 41 w 76"/>
                  <a:gd name="T15" fmla="*/ 9 h 42"/>
                  <a:gd name="T16" fmla="*/ 58 w 76"/>
                  <a:gd name="T17" fmla="*/ 18 h 42"/>
                  <a:gd name="T18" fmla="*/ 76 w 76"/>
                  <a:gd name="T19" fmla="*/ 27 h 42"/>
                  <a:gd name="T20" fmla="*/ 68 w 76"/>
                  <a:gd name="T2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6" h="42">
                    <a:moveTo>
                      <a:pt x="68" y="42"/>
                    </a:moveTo>
                    <a:lnTo>
                      <a:pt x="50" y="33"/>
                    </a:lnTo>
                    <a:lnTo>
                      <a:pt x="34" y="23"/>
                    </a:lnTo>
                    <a:lnTo>
                      <a:pt x="19" y="18"/>
                    </a:lnTo>
                    <a:lnTo>
                      <a:pt x="0" y="15"/>
                    </a:lnTo>
                    <a:lnTo>
                      <a:pt x="3" y="0"/>
                    </a:lnTo>
                    <a:lnTo>
                      <a:pt x="24" y="3"/>
                    </a:lnTo>
                    <a:lnTo>
                      <a:pt x="41" y="9"/>
                    </a:lnTo>
                    <a:lnTo>
                      <a:pt x="58" y="18"/>
                    </a:lnTo>
                    <a:lnTo>
                      <a:pt x="76" y="27"/>
                    </a:lnTo>
                    <a:lnTo>
                      <a:pt x="68" y="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5" name="Freeform 233"/>
              <p:cNvSpPr>
                <a:spLocks/>
              </p:cNvSpPr>
              <p:nvPr/>
            </p:nvSpPr>
            <p:spPr bwMode="auto">
              <a:xfrm>
                <a:off x="4326" y="1401"/>
                <a:ext cx="15" cy="19"/>
              </a:xfrm>
              <a:custGeom>
                <a:avLst/>
                <a:gdLst>
                  <a:gd name="T0" fmla="*/ 15 w 15"/>
                  <a:gd name="T1" fmla="*/ 11 h 19"/>
                  <a:gd name="T2" fmla="*/ 12 w 15"/>
                  <a:gd name="T3" fmla="*/ 19 h 19"/>
                  <a:gd name="T4" fmla="*/ 4 w 15"/>
                  <a:gd name="T5" fmla="*/ 15 h 19"/>
                  <a:gd name="T6" fmla="*/ 12 w 15"/>
                  <a:gd name="T7" fmla="*/ 0 h 19"/>
                  <a:gd name="T8" fmla="*/ 0 w 15"/>
                  <a:gd name="T9" fmla="*/ 5 h 19"/>
                  <a:gd name="T10" fmla="*/ 15 w 15"/>
                  <a:gd name="T11" fmla="*/ 1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9">
                    <a:moveTo>
                      <a:pt x="15" y="11"/>
                    </a:moveTo>
                    <a:lnTo>
                      <a:pt x="12" y="19"/>
                    </a:lnTo>
                    <a:lnTo>
                      <a:pt x="4" y="15"/>
                    </a:lnTo>
                    <a:lnTo>
                      <a:pt x="12" y="0"/>
                    </a:lnTo>
                    <a:lnTo>
                      <a:pt x="0" y="5"/>
                    </a:lnTo>
                    <a:lnTo>
                      <a:pt x="15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" name="Freeform 234"/>
              <p:cNvSpPr>
                <a:spLocks/>
              </p:cNvSpPr>
              <p:nvPr/>
            </p:nvSpPr>
            <p:spPr bwMode="auto">
              <a:xfrm>
                <a:off x="4194" y="1374"/>
                <a:ext cx="71" cy="64"/>
              </a:xfrm>
              <a:custGeom>
                <a:avLst/>
                <a:gdLst>
                  <a:gd name="T0" fmla="*/ 71 w 71"/>
                  <a:gd name="T1" fmla="*/ 15 h 64"/>
                  <a:gd name="T2" fmla="*/ 60 w 71"/>
                  <a:gd name="T3" fmla="*/ 16 h 64"/>
                  <a:gd name="T4" fmla="*/ 50 w 71"/>
                  <a:gd name="T5" fmla="*/ 19 h 64"/>
                  <a:gd name="T6" fmla="*/ 40 w 71"/>
                  <a:gd name="T7" fmla="*/ 23 h 64"/>
                  <a:gd name="T8" fmla="*/ 32 w 71"/>
                  <a:gd name="T9" fmla="*/ 30 h 64"/>
                  <a:gd name="T10" fmla="*/ 25 w 71"/>
                  <a:gd name="T11" fmla="*/ 37 h 64"/>
                  <a:gd name="T12" fmla="*/ 20 w 71"/>
                  <a:gd name="T13" fmla="*/ 45 h 64"/>
                  <a:gd name="T14" fmla="*/ 18 w 71"/>
                  <a:gd name="T15" fmla="*/ 53 h 64"/>
                  <a:gd name="T16" fmla="*/ 16 w 71"/>
                  <a:gd name="T17" fmla="*/ 64 h 64"/>
                  <a:gd name="T18" fmla="*/ 0 w 71"/>
                  <a:gd name="T19" fmla="*/ 63 h 64"/>
                  <a:gd name="T20" fmla="*/ 2 w 71"/>
                  <a:gd name="T21" fmla="*/ 51 h 64"/>
                  <a:gd name="T22" fmla="*/ 6 w 71"/>
                  <a:gd name="T23" fmla="*/ 38 h 64"/>
                  <a:gd name="T24" fmla="*/ 12 w 71"/>
                  <a:gd name="T25" fmla="*/ 27 h 64"/>
                  <a:gd name="T26" fmla="*/ 22 w 71"/>
                  <a:gd name="T27" fmla="*/ 17 h 64"/>
                  <a:gd name="T28" fmla="*/ 31 w 71"/>
                  <a:gd name="T29" fmla="*/ 10 h 64"/>
                  <a:gd name="T30" fmla="*/ 44 w 71"/>
                  <a:gd name="T31" fmla="*/ 4 h 64"/>
                  <a:gd name="T32" fmla="*/ 56 w 71"/>
                  <a:gd name="T33" fmla="*/ 1 h 64"/>
                  <a:gd name="T34" fmla="*/ 69 w 71"/>
                  <a:gd name="T35" fmla="*/ 0 h 64"/>
                  <a:gd name="T36" fmla="*/ 71 w 71"/>
                  <a:gd name="T37" fmla="*/ 15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1" h="64">
                    <a:moveTo>
                      <a:pt x="71" y="15"/>
                    </a:moveTo>
                    <a:lnTo>
                      <a:pt x="60" y="16"/>
                    </a:lnTo>
                    <a:lnTo>
                      <a:pt x="50" y="19"/>
                    </a:lnTo>
                    <a:lnTo>
                      <a:pt x="40" y="23"/>
                    </a:lnTo>
                    <a:lnTo>
                      <a:pt x="32" y="30"/>
                    </a:lnTo>
                    <a:lnTo>
                      <a:pt x="25" y="37"/>
                    </a:lnTo>
                    <a:lnTo>
                      <a:pt x="20" y="45"/>
                    </a:lnTo>
                    <a:lnTo>
                      <a:pt x="18" y="53"/>
                    </a:lnTo>
                    <a:lnTo>
                      <a:pt x="16" y="64"/>
                    </a:lnTo>
                    <a:lnTo>
                      <a:pt x="0" y="63"/>
                    </a:lnTo>
                    <a:lnTo>
                      <a:pt x="2" y="51"/>
                    </a:lnTo>
                    <a:lnTo>
                      <a:pt x="6" y="38"/>
                    </a:lnTo>
                    <a:lnTo>
                      <a:pt x="12" y="27"/>
                    </a:lnTo>
                    <a:lnTo>
                      <a:pt x="22" y="17"/>
                    </a:lnTo>
                    <a:lnTo>
                      <a:pt x="31" y="10"/>
                    </a:lnTo>
                    <a:lnTo>
                      <a:pt x="44" y="4"/>
                    </a:lnTo>
                    <a:lnTo>
                      <a:pt x="56" y="1"/>
                    </a:lnTo>
                    <a:lnTo>
                      <a:pt x="69" y="0"/>
                    </a:lnTo>
                    <a:lnTo>
                      <a:pt x="71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" name="Freeform 235"/>
              <p:cNvSpPr>
                <a:spLocks/>
              </p:cNvSpPr>
              <p:nvPr/>
            </p:nvSpPr>
            <p:spPr bwMode="auto">
              <a:xfrm>
                <a:off x="4262" y="1374"/>
                <a:ext cx="3" cy="15"/>
              </a:xfrm>
              <a:custGeom>
                <a:avLst/>
                <a:gdLst>
                  <a:gd name="T0" fmla="*/ 3 w 3"/>
                  <a:gd name="T1" fmla="*/ 0 h 15"/>
                  <a:gd name="T2" fmla="*/ 2 w 3"/>
                  <a:gd name="T3" fmla="*/ 0 h 15"/>
                  <a:gd name="T4" fmla="*/ 1 w 3"/>
                  <a:gd name="T5" fmla="*/ 0 h 15"/>
                  <a:gd name="T6" fmla="*/ 3 w 3"/>
                  <a:gd name="T7" fmla="*/ 15 h 15"/>
                  <a:gd name="T8" fmla="*/ 0 w 3"/>
                  <a:gd name="T9" fmla="*/ 15 h 15"/>
                  <a:gd name="T10" fmla="*/ 3 w 3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5">
                    <a:moveTo>
                      <a:pt x="3" y="0"/>
                    </a:moveTo>
                    <a:lnTo>
                      <a:pt x="2" y="0"/>
                    </a:lnTo>
                    <a:lnTo>
                      <a:pt x="1" y="0"/>
                    </a:lnTo>
                    <a:lnTo>
                      <a:pt x="3" y="15"/>
                    </a:lnTo>
                    <a:lnTo>
                      <a:pt x="0" y="1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8" name="Freeform 236"/>
              <p:cNvSpPr>
                <a:spLocks/>
              </p:cNvSpPr>
              <p:nvPr/>
            </p:nvSpPr>
            <p:spPr bwMode="auto">
              <a:xfrm>
                <a:off x="4194" y="1437"/>
                <a:ext cx="67" cy="71"/>
              </a:xfrm>
              <a:custGeom>
                <a:avLst/>
                <a:gdLst>
                  <a:gd name="T0" fmla="*/ 16 w 67"/>
                  <a:gd name="T1" fmla="*/ 0 h 71"/>
                  <a:gd name="T2" fmla="*/ 18 w 67"/>
                  <a:gd name="T3" fmla="*/ 12 h 71"/>
                  <a:gd name="T4" fmla="*/ 20 w 67"/>
                  <a:gd name="T5" fmla="*/ 20 h 71"/>
                  <a:gd name="T6" fmla="*/ 24 w 67"/>
                  <a:gd name="T7" fmla="*/ 28 h 71"/>
                  <a:gd name="T8" fmla="*/ 30 w 67"/>
                  <a:gd name="T9" fmla="*/ 35 h 71"/>
                  <a:gd name="T10" fmla="*/ 47 w 67"/>
                  <a:gd name="T11" fmla="*/ 48 h 71"/>
                  <a:gd name="T12" fmla="*/ 56 w 67"/>
                  <a:gd name="T13" fmla="*/ 52 h 71"/>
                  <a:gd name="T14" fmla="*/ 67 w 67"/>
                  <a:gd name="T15" fmla="*/ 56 h 71"/>
                  <a:gd name="T16" fmla="*/ 62 w 67"/>
                  <a:gd name="T17" fmla="*/ 71 h 71"/>
                  <a:gd name="T18" fmla="*/ 50 w 67"/>
                  <a:gd name="T19" fmla="*/ 67 h 71"/>
                  <a:gd name="T20" fmla="*/ 38 w 67"/>
                  <a:gd name="T21" fmla="*/ 61 h 71"/>
                  <a:gd name="T22" fmla="*/ 19 w 67"/>
                  <a:gd name="T23" fmla="*/ 47 h 71"/>
                  <a:gd name="T24" fmla="*/ 11 w 67"/>
                  <a:gd name="T25" fmla="*/ 37 h 71"/>
                  <a:gd name="T26" fmla="*/ 5 w 67"/>
                  <a:gd name="T27" fmla="*/ 26 h 71"/>
                  <a:gd name="T28" fmla="*/ 2 w 67"/>
                  <a:gd name="T29" fmla="*/ 14 h 71"/>
                  <a:gd name="T30" fmla="*/ 0 w 67"/>
                  <a:gd name="T31" fmla="*/ 2 h 71"/>
                  <a:gd name="T32" fmla="*/ 16 w 67"/>
                  <a:gd name="T33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71">
                    <a:moveTo>
                      <a:pt x="16" y="0"/>
                    </a:moveTo>
                    <a:lnTo>
                      <a:pt x="18" y="12"/>
                    </a:lnTo>
                    <a:lnTo>
                      <a:pt x="20" y="20"/>
                    </a:lnTo>
                    <a:lnTo>
                      <a:pt x="24" y="28"/>
                    </a:lnTo>
                    <a:lnTo>
                      <a:pt x="30" y="35"/>
                    </a:lnTo>
                    <a:lnTo>
                      <a:pt x="47" y="48"/>
                    </a:lnTo>
                    <a:lnTo>
                      <a:pt x="56" y="52"/>
                    </a:lnTo>
                    <a:lnTo>
                      <a:pt x="67" y="56"/>
                    </a:lnTo>
                    <a:lnTo>
                      <a:pt x="62" y="71"/>
                    </a:lnTo>
                    <a:lnTo>
                      <a:pt x="50" y="67"/>
                    </a:lnTo>
                    <a:lnTo>
                      <a:pt x="38" y="61"/>
                    </a:lnTo>
                    <a:lnTo>
                      <a:pt x="19" y="47"/>
                    </a:lnTo>
                    <a:lnTo>
                      <a:pt x="11" y="37"/>
                    </a:lnTo>
                    <a:lnTo>
                      <a:pt x="5" y="26"/>
                    </a:lnTo>
                    <a:lnTo>
                      <a:pt x="2" y="14"/>
                    </a:lnTo>
                    <a:lnTo>
                      <a:pt x="0" y="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" name="Freeform 237"/>
              <p:cNvSpPr>
                <a:spLocks/>
              </p:cNvSpPr>
              <p:nvPr/>
            </p:nvSpPr>
            <p:spPr bwMode="auto">
              <a:xfrm>
                <a:off x="4194" y="1437"/>
                <a:ext cx="16" cy="2"/>
              </a:xfrm>
              <a:custGeom>
                <a:avLst/>
                <a:gdLst>
                  <a:gd name="T0" fmla="*/ 0 w 16"/>
                  <a:gd name="T1" fmla="*/ 0 h 2"/>
                  <a:gd name="T2" fmla="*/ 0 w 16"/>
                  <a:gd name="T3" fmla="*/ 1 h 2"/>
                  <a:gd name="T4" fmla="*/ 0 w 16"/>
                  <a:gd name="T5" fmla="*/ 2 h 2"/>
                  <a:gd name="T6" fmla="*/ 16 w 16"/>
                  <a:gd name="T7" fmla="*/ 0 h 2"/>
                  <a:gd name="T8" fmla="*/ 16 w 16"/>
                  <a:gd name="T9" fmla="*/ 1 h 2"/>
                  <a:gd name="T10" fmla="*/ 0 w 16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2">
                    <a:moveTo>
                      <a:pt x="0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" name="Freeform 238"/>
              <p:cNvSpPr>
                <a:spLocks/>
              </p:cNvSpPr>
              <p:nvPr/>
            </p:nvSpPr>
            <p:spPr bwMode="auto">
              <a:xfrm>
                <a:off x="4253" y="1493"/>
                <a:ext cx="21" cy="15"/>
              </a:xfrm>
              <a:custGeom>
                <a:avLst/>
                <a:gdLst>
                  <a:gd name="T0" fmla="*/ 8 w 21"/>
                  <a:gd name="T1" fmla="*/ 0 h 15"/>
                  <a:gd name="T2" fmla="*/ 21 w 21"/>
                  <a:gd name="T3" fmla="*/ 4 h 15"/>
                  <a:gd name="T4" fmla="*/ 12 w 21"/>
                  <a:gd name="T5" fmla="*/ 12 h 15"/>
                  <a:gd name="T6" fmla="*/ 0 w 21"/>
                  <a:gd name="T7" fmla="*/ 2 h 15"/>
                  <a:gd name="T8" fmla="*/ 3 w 21"/>
                  <a:gd name="T9" fmla="*/ 15 h 15"/>
                  <a:gd name="T10" fmla="*/ 8 w 21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5">
                    <a:moveTo>
                      <a:pt x="8" y="0"/>
                    </a:moveTo>
                    <a:lnTo>
                      <a:pt x="21" y="4"/>
                    </a:lnTo>
                    <a:lnTo>
                      <a:pt x="12" y="12"/>
                    </a:lnTo>
                    <a:lnTo>
                      <a:pt x="0" y="2"/>
                    </a:lnTo>
                    <a:lnTo>
                      <a:pt x="3" y="1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" name="Freeform 239"/>
              <p:cNvSpPr>
                <a:spLocks/>
              </p:cNvSpPr>
              <p:nvPr/>
            </p:nvSpPr>
            <p:spPr bwMode="auto">
              <a:xfrm>
                <a:off x="4857" y="1474"/>
                <a:ext cx="23" cy="57"/>
              </a:xfrm>
              <a:custGeom>
                <a:avLst/>
                <a:gdLst>
                  <a:gd name="T0" fmla="*/ 23 w 23"/>
                  <a:gd name="T1" fmla="*/ 2 h 57"/>
                  <a:gd name="T2" fmla="*/ 19 w 23"/>
                  <a:gd name="T3" fmla="*/ 30 h 57"/>
                  <a:gd name="T4" fmla="*/ 17 w 23"/>
                  <a:gd name="T5" fmla="*/ 42 h 57"/>
                  <a:gd name="T6" fmla="*/ 16 w 23"/>
                  <a:gd name="T7" fmla="*/ 57 h 57"/>
                  <a:gd name="T8" fmla="*/ 0 w 23"/>
                  <a:gd name="T9" fmla="*/ 57 h 57"/>
                  <a:gd name="T10" fmla="*/ 1 w 23"/>
                  <a:gd name="T11" fmla="*/ 41 h 57"/>
                  <a:gd name="T12" fmla="*/ 3 w 23"/>
                  <a:gd name="T13" fmla="*/ 28 h 57"/>
                  <a:gd name="T14" fmla="*/ 7 w 23"/>
                  <a:gd name="T15" fmla="*/ 0 h 57"/>
                  <a:gd name="T16" fmla="*/ 23 w 23"/>
                  <a:gd name="T17" fmla="*/ 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57">
                    <a:moveTo>
                      <a:pt x="23" y="2"/>
                    </a:moveTo>
                    <a:lnTo>
                      <a:pt x="19" y="30"/>
                    </a:lnTo>
                    <a:lnTo>
                      <a:pt x="17" y="42"/>
                    </a:lnTo>
                    <a:lnTo>
                      <a:pt x="16" y="57"/>
                    </a:lnTo>
                    <a:lnTo>
                      <a:pt x="0" y="57"/>
                    </a:lnTo>
                    <a:lnTo>
                      <a:pt x="1" y="41"/>
                    </a:lnTo>
                    <a:lnTo>
                      <a:pt x="3" y="28"/>
                    </a:lnTo>
                    <a:lnTo>
                      <a:pt x="7" y="0"/>
                    </a:lnTo>
                    <a:lnTo>
                      <a:pt x="2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" name="Freeform 240"/>
              <p:cNvSpPr>
                <a:spLocks/>
              </p:cNvSpPr>
              <p:nvPr/>
            </p:nvSpPr>
            <p:spPr bwMode="auto">
              <a:xfrm>
                <a:off x="4857" y="1531"/>
                <a:ext cx="189" cy="139"/>
              </a:xfrm>
              <a:custGeom>
                <a:avLst/>
                <a:gdLst>
                  <a:gd name="T0" fmla="*/ 16 w 189"/>
                  <a:gd name="T1" fmla="*/ 0 h 139"/>
                  <a:gd name="T2" fmla="*/ 17 w 189"/>
                  <a:gd name="T3" fmla="*/ 15 h 139"/>
                  <a:gd name="T4" fmla="*/ 19 w 189"/>
                  <a:gd name="T5" fmla="*/ 28 h 139"/>
                  <a:gd name="T6" fmla="*/ 24 w 189"/>
                  <a:gd name="T7" fmla="*/ 42 h 139"/>
                  <a:gd name="T8" fmla="*/ 31 w 189"/>
                  <a:gd name="T9" fmla="*/ 54 h 139"/>
                  <a:gd name="T10" fmla="*/ 38 w 189"/>
                  <a:gd name="T11" fmla="*/ 65 h 139"/>
                  <a:gd name="T12" fmla="*/ 47 w 189"/>
                  <a:gd name="T13" fmla="*/ 74 h 139"/>
                  <a:gd name="T14" fmla="*/ 57 w 189"/>
                  <a:gd name="T15" fmla="*/ 84 h 139"/>
                  <a:gd name="T16" fmla="*/ 69 w 189"/>
                  <a:gd name="T17" fmla="*/ 92 h 139"/>
                  <a:gd name="T18" fmla="*/ 96 w 189"/>
                  <a:gd name="T19" fmla="*/ 106 h 139"/>
                  <a:gd name="T20" fmla="*/ 126 w 189"/>
                  <a:gd name="T21" fmla="*/ 116 h 139"/>
                  <a:gd name="T22" fmla="*/ 140 w 189"/>
                  <a:gd name="T23" fmla="*/ 119 h 139"/>
                  <a:gd name="T24" fmla="*/ 156 w 189"/>
                  <a:gd name="T25" fmla="*/ 121 h 139"/>
                  <a:gd name="T26" fmla="*/ 189 w 189"/>
                  <a:gd name="T27" fmla="*/ 123 h 139"/>
                  <a:gd name="T28" fmla="*/ 188 w 189"/>
                  <a:gd name="T29" fmla="*/ 139 h 139"/>
                  <a:gd name="T30" fmla="*/ 155 w 189"/>
                  <a:gd name="T31" fmla="*/ 137 h 139"/>
                  <a:gd name="T32" fmla="*/ 138 w 189"/>
                  <a:gd name="T33" fmla="*/ 135 h 139"/>
                  <a:gd name="T34" fmla="*/ 121 w 189"/>
                  <a:gd name="T35" fmla="*/ 131 h 139"/>
                  <a:gd name="T36" fmla="*/ 90 w 189"/>
                  <a:gd name="T37" fmla="*/ 121 h 139"/>
                  <a:gd name="T38" fmla="*/ 61 w 189"/>
                  <a:gd name="T39" fmla="*/ 106 h 139"/>
                  <a:gd name="T40" fmla="*/ 48 w 189"/>
                  <a:gd name="T41" fmla="*/ 97 h 139"/>
                  <a:gd name="T42" fmla="*/ 36 w 189"/>
                  <a:gd name="T43" fmla="*/ 86 h 139"/>
                  <a:gd name="T44" fmla="*/ 26 w 189"/>
                  <a:gd name="T45" fmla="*/ 76 h 139"/>
                  <a:gd name="T46" fmla="*/ 17 w 189"/>
                  <a:gd name="T47" fmla="*/ 62 h 139"/>
                  <a:gd name="T48" fmla="*/ 9 w 189"/>
                  <a:gd name="T49" fmla="*/ 48 h 139"/>
                  <a:gd name="T50" fmla="*/ 4 w 189"/>
                  <a:gd name="T51" fmla="*/ 33 h 139"/>
                  <a:gd name="T52" fmla="*/ 1 w 189"/>
                  <a:gd name="T53" fmla="*/ 17 h 139"/>
                  <a:gd name="T54" fmla="*/ 0 w 189"/>
                  <a:gd name="T55" fmla="*/ 1 h 139"/>
                  <a:gd name="T56" fmla="*/ 16 w 189"/>
                  <a:gd name="T57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89" h="139">
                    <a:moveTo>
                      <a:pt x="16" y="0"/>
                    </a:moveTo>
                    <a:lnTo>
                      <a:pt x="17" y="15"/>
                    </a:lnTo>
                    <a:lnTo>
                      <a:pt x="19" y="28"/>
                    </a:lnTo>
                    <a:lnTo>
                      <a:pt x="24" y="42"/>
                    </a:lnTo>
                    <a:lnTo>
                      <a:pt x="31" y="54"/>
                    </a:lnTo>
                    <a:lnTo>
                      <a:pt x="38" y="65"/>
                    </a:lnTo>
                    <a:lnTo>
                      <a:pt x="47" y="74"/>
                    </a:lnTo>
                    <a:lnTo>
                      <a:pt x="57" y="84"/>
                    </a:lnTo>
                    <a:lnTo>
                      <a:pt x="69" y="92"/>
                    </a:lnTo>
                    <a:lnTo>
                      <a:pt x="96" y="106"/>
                    </a:lnTo>
                    <a:lnTo>
                      <a:pt x="126" y="116"/>
                    </a:lnTo>
                    <a:lnTo>
                      <a:pt x="140" y="119"/>
                    </a:lnTo>
                    <a:lnTo>
                      <a:pt x="156" y="121"/>
                    </a:lnTo>
                    <a:lnTo>
                      <a:pt x="189" y="123"/>
                    </a:lnTo>
                    <a:lnTo>
                      <a:pt x="188" y="139"/>
                    </a:lnTo>
                    <a:lnTo>
                      <a:pt x="155" y="137"/>
                    </a:lnTo>
                    <a:lnTo>
                      <a:pt x="138" y="135"/>
                    </a:lnTo>
                    <a:lnTo>
                      <a:pt x="121" y="131"/>
                    </a:lnTo>
                    <a:lnTo>
                      <a:pt x="90" y="121"/>
                    </a:lnTo>
                    <a:lnTo>
                      <a:pt x="61" y="106"/>
                    </a:lnTo>
                    <a:lnTo>
                      <a:pt x="48" y="97"/>
                    </a:lnTo>
                    <a:lnTo>
                      <a:pt x="36" y="86"/>
                    </a:lnTo>
                    <a:lnTo>
                      <a:pt x="26" y="76"/>
                    </a:lnTo>
                    <a:lnTo>
                      <a:pt x="17" y="62"/>
                    </a:lnTo>
                    <a:lnTo>
                      <a:pt x="9" y="48"/>
                    </a:lnTo>
                    <a:lnTo>
                      <a:pt x="4" y="33"/>
                    </a:lnTo>
                    <a:lnTo>
                      <a:pt x="1" y="17"/>
                    </a:lnTo>
                    <a:lnTo>
                      <a:pt x="0" y="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" name="Freeform 241"/>
              <p:cNvSpPr>
                <a:spLocks/>
              </p:cNvSpPr>
              <p:nvPr/>
            </p:nvSpPr>
            <p:spPr bwMode="auto">
              <a:xfrm>
                <a:off x="4857" y="1531"/>
                <a:ext cx="16" cy="1"/>
              </a:xfrm>
              <a:custGeom>
                <a:avLst/>
                <a:gdLst>
                  <a:gd name="T0" fmla="*/ 0 w 16"/>
                  <a:gd name="T1" fmla="*/ 0 h 1"/>
                  <a:gd name="T2" fmla="*/ 0 w 16"/>
                  <a:gd name="T3" fmla="*/ 1 h 1"/>
                  <a:gd name="T4" fmla="*/ 16 w 16"/>
                  <a:gd name="T5" fmla="*/ 0 h 1"/>
                  <a:gd name="T6" fmla="*/ 0 w 16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1">
                    <a:moveTo>
                      <a:pt x="0" y="0"/>
                    </a:moveTo>
                    <a:lnTo>
                      <a:pt x="0" y="1"/>
                    </a:lnTo>
                    <a:lnTo>
                      <a:pt x="1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" name="Freeform 242"/>
              <p:cNvSpPr>
                <a:spLocks/>
              </p:cNvSpPr>
              <p:nvPr/>
            </p:nvSpPr>
            <p:spPr bwMode="auto">
              <a:xfrm>
                <a:off x="5046" y="1633"/>
                <a:ext cx="147" cy="37"/>
              </a:xfrm>
              <a:custGeom>
                <a:avLst/>
                <a:gdLst>
                  <a:gd name="T0" fmla="*/ 0 w 147"/>
                  <a:gd name="T1" fmla="*/ 21 h 37"/>
                  <a:gd name="T2" fmla="*/ 20 w 147"/>
                  <a:gd name="T3" fmla="*/ 21 h 37"/>
                  <a:gd name="T4" fmla="*/ 38 w 147"/>
                  <a:gd name="T5" fmla="*/ 18 h 37"/>
                  <a:gd name="T6" fmla="*/ 72 w 147"/>
                  <a:gd name="T7" fmla="*/ 12 h 37"/>
                  <a:gd name="T8" fmla="*/ 107 w 147"/>
                  <a:gd name="T9" fmla="*/ 5 h 37"/>
                  <a:gd name="T10" fmla="*/ 145 w 147"/>
                  <a:gd name="T11" fmla="*/ 0 h 37"/>
                  <a:gd name="T12" fmla="*/ 147 w 147"/>
                  <a:gd name="T13" fmla="*/ 16 h 37"/>
                  <a:gd name="T14" fmla="*/ 109 w 147"/>
                  <a:gd name="T15" fmla="*/ 21 h 37"/>
                  <a:gd name="T16" fmla="*/ 74 w 147"/>
                  <a:gd name="T17" fmla="*/ 28 h 37"/>
                  <a:gd name="T18" fmla="*/ 40 w 147"/>
                  <a:gd name="T19" fmla="*/ 34 h 37"/>
                  <a:gd name="T20" fmla="*/ 21 w 147"/>
                  <a:gd name="T21" fmla="*/ 37 h 37"/>
                  <a:gd name="T22" fmla="*/ 0 w 147"/>
                  <a:gd name="T23" fmla="*/ 37 h 37"/>
                  <a:gd name="T24" fmla="*/ 0 w 147"/>
                  <a:gd name="T25" fmla="*/ 2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37">
                    <a:moveTo>
                      <a:pt x="0" y="21"/>
                    </a:moveTo>
                    <a:lnTo>
                      <a:pt x="20" y="21"/>
                    </a:lnTo>
                    <a:lnTo>
                      <a:pt x="38" y="18"/>
                    </a:lnTo>
                    <a:lnTo>
                      <a:pt x="72" y="12"/>
                    </a:lnTo>
                    <a:lnTo>
                      <a:pt x="107" y="5"/>
                    </a:lnTo>
                    <a:lnTo>
                      <a:pt x="145" y="0"/>
                    </a:lnTo>
                    <a:lnTo>
                      <a:pt x="147" y="16"/>
                    </a:lnTo>
                    <a:lnTo>
                      <a:pt x="109" y="21"/>
                    </a:lnTo>
                    <a:lnTo>
                      <a:pt x="74" y="28"/>
                    </a:lnTo>
                    <a:lnTo>
                      <a:pt x="40" y="34"/>
                    </a:lnTo>
                    <a:lnTo>
                      <a:pt x="21" y="37"/>
                    </a:lnTo>
                    <a:lnTo>
                      <a:pt x="0" y="37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" name="Freeform 243"/>
              <p:cNvSpPr>
                <a:spLocks/>
              </p:cNvSpPr>
              <p:nvPr/>
            </p:nvSpPr>
            <p:spPr bwMode="auto">
              <a:xfrm>
                <a:off x="5045" y="1654"/>
                <a:ext cx="1" cy="16"/>
              </a:xfrm>
              <a:custGeom>
                <a:avLst/>
                <a:gdLst>
                  <a:gd name="T0" fmla="*/ 0 w 1"/>
                  <a:gd name="T1" fmla="*/ 16 h 16"/>
                  <a:gd name="T2" fmla="*/ 1 w 1"/>
                  <a:gd name="T3" fmla="*/ 16 h 16"/>
                  <a:gd name="T4" fmla="*/ 1 w 1"/>
                  <a:gd name="T5" fmla="*/ 0 h 16"/>
                  <a:gd name="T6" fmla="*/ 0 w 1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6">
                    <a:moveTo>
                      <a:pt x="0" y="16"/>
                    </a:moveTo>
                    <a:lnTo>
                      <a:pt x="1" y="16"/>
                    </a:lnTo>
                    <a:lnTo>
                      <a:pt x="1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" name="Freeform 244"/>
              <p:cNvSpPr>
                <a:spLocks/>
              </p:cNvSpPr>
              <p:nvPr/>
            </p:nvSpPr>
            <p:spPr bwMode="auto">
              <a:xfrm>
                <a:off x="4809" y="1082"/>
                <a:ext cx="309" cy="400"/>
              </a:xfrm>
              <a:custGeom>
                <a:avLst/>
                <a:gdLst>
                  <a:gd name="T0" fmla="*/ 174 w 309"/>
                  <a:gd name="T1" fmla="*/ 307 h 400"/>
                  <a:gd name="T2" fmla="*/ 184 w 309"/>
                  <a:gd name="T3" fmla="*/ 306 h 400"/>
                  <a:gd name="T4" fmla="*/ 194 w 309"/>
                  <a:gd name="T5" fmla="*/ 303 h 400"/>
                  <a:gd name="T6" fmla="*/ 206 w 309"/>
                  <a:gd name="T7" fmla="*/ 299 h 400"/>
                  <a:gd name="T8" fmla="*/ 217 w 309"/>
                  <a:gd name="T9" fmla="*/ 293 h 400"/>
                  <a:gd name="T10" fmla="*/ 229 w 309"/>
                  <a:gd name="T11" fmla="*/ 286 h 400"/>
                  <a:gd name="T12" fmla="*/ 243 w 309"/>
                  <a:gd name="T13" fmla="*/ 273 h 400"/>
                  <a:gd name="T14" fmla="*/ 252 w 309"/>
                  <a:gd name="T15" fmla="*/ 263 h 400"/>
                  <a:gd name="T16" fmla="*/ 268 w 309"/>
                  <a:gd name="T17" fmla="*/ 241 h 400"/>
                  <a:gd name="T18" fmla="*/ 280 w 309"/>
                  <a:gd name="T19" fmla="*/ 217 h 400"/>
                  <a:gd name="T20" fmla="*/ 291 w 309"/>
                  <a:gd name="T21" fmla="*/ 190 h 400"/>
                  <a:gd name="T22" fmla="*/ 298 w 309"/>
                  <a:gd name="T23" fmla="*/ 162 h 400"/>
                  <a:gd name="T24" fmla="*/ 303 w 309"/>
                  <a:gd name="T25" fmla="*/ 134 h 400"/>
                  <a:gd name="T26" fmla="*/ 307 w 309"/>
                  <a:gd name="T27" fmla="*/ 107 h 400"/>
                  <a:gd name="T28" fmla="*/ 309 w 309"/>
                  <a:gd name="T29" fmla="*/ 80 h 400"/>
                  <a:gd name="T30" fmla="*/ 308 w 309"/>
                  <a:gd name="T31" fmla="*/ 55 h 400"/>
                  <a:gd name="T32" fmla="*/ 306 w 309"/>
                  <a:gd name="T33" fmla="*/ 33 h 400"/>
                  <a:gd name="T34" fmla="*/ 302 w 309"/>
                  <a:gd name="T35" fmla="*/ 19 h 400"/>
                  <a:gd name="T36" fmla="*/ 299 w 309"/>
                  <a:gd name="T37" fmla="*/ 12 h 400"/>
                  <a:gd name="T38" fmla="*/ 295 w 309"/>
                  <a:gd name="T39" fmla="*/ 6 h 400"/>
                  <a:gd name="T40" fmla="*/ 290 w 309"/>
                  <a:gd name="T41" fmla="*/ 2 h 400"/>
                  <a:gd name="T42" fmla="*/ 285 w 309"/>
                  <a:gd name="T43" fmla="*/ 0 h 400"/>
                  <a:gd name="T44" fmla="*/ 271 w 309"/>
                  <a:gd name="T45" fmla="*/ 1 h 400"/>
                  <a:gd name="T46" fmla="*/ 260 w 309"/>
                  <a:gd name="T47" fmla="*/ 2 h 400"/>
                  <a:gd name="T48" fmla="*/ 249 w 309"/>
                  <a:gd name="T49" fmla="*/ 5 h 400"/>
                  <a:gd name="T50" fmla="*/ 225 w 309"/>
                  <a:gd name="T51" fmla="*/ 13 h 400"/>
                  <a:gd name="T52" fmla="*/ 203 w 309"/>
                  <a:gd name="T53" fmla="*/ 25 h 400"/>
                  <a:gd name="T54" fmla="*/ 180 w 309"/>
                  <a:gd name="T55" fmla="*/ 40 h 400"/>
                  <a:gd name="T56" fmla="*/ 158 w 309"/>
                  <a:gd name="T57" fmla="*/ 58 h 400"/>
                  <a:gd name="T58" fmla="*/ 137 w 309"/>
                  <a:gd name="T59" fmla="*/ 77 h 400"/>
                  <a:gd name="T60" fmla="*/ 116 w 309"/>
                  <a:gd name="T61" fmla="*/ 99 h 400"/>
                  <a:gd name="T62" fmla="*/ 101 w 309"/>
                  <a:gd name="T63" fmla="*/ 117 h 400"/>
                  <a:gd name="T64" fmla="*/ 87 w 309"/>
                  <a:gd name="T65" fmla="*/ 135 h 400"/>
                  <a:gd name="T66" fmla="*/ 69 w 309"/>
                  <a:gd name="T67" fmla="*/ 161 h 400"/>
                  <a:gd name="T68" fmla="*/ 53 w 309"/>
                  <a:gd name="T69" fmla="*/ 186 h 400"/>
                  <a:gd name="T70" fmla="*/ 26 w 309"/>
                  <a:gd name="T71" fmla="*/ 238 h 400"/>
                  <a:gd name="T72" fmla="*/ 16 w 309"/>
                  <a:gd name="T73" fmla="*/ 262 h 400"/>
                  <a:gd name="T74" fmla="*/ 6 w 309"/>
                  <a:gd name="T75" fmla="*/ 286 h 400"/>
                  <a:gd name="T76" fmla="*/ 0 w 309"/>
                  <a:gd name="T77" fmla="*/ 308 h 400"/>
                  <a:gd name="T78" fmla="*/ 4 w 309"/>
                  <a:gd name="T79" fmla="*/ 358 h 400"/>
                  <a:gd name="T80" fmla="*/ 11 w 309"/>
                  <a:gd name="T81" fmla="*/ 378 h 400"/>
                  <a:gd name="T82" fmla="*/ 19 w 309"/>
                  <a:gd name="T83" fmla="*/ 391 h 400"/>
                  <a:gd name="T84" fmla="*/ 26 w 309"/>
                  <a:gd name="T85" fmla="*/ 397 h 400"/>
                  <a:gd name="T86" fmla="*/ 33 w 309"/>
                  <a:gd name="T87" fmla="*/ 400 h 400"/>
                  <a:gd name="T88" fmla="*/ 40 w 309"/>
                  <a:gd name="T89" fmla="*/ 400 h 400"/>
                  <a:gd name="T90" fmla="*/ 48 w 309"/>
                  <a:gd name="T91" fmla="*/ 399 h 400"/>
                  <a:gd name="T92" fmla="*/ 63 w 309"/>
                  <a:gd name="T93" fmla="*/ 391 h 400"/>
                  <a:gd name="T94" fmla="*/ 78 w 309"/>
                  <a:gd name="T95" fmla="*/ 379 h 400"/>
                  <a:gd name="T96" fmla="*/ 88 w 309"/>
                  <a:gd name="T97" fmla="*/ 368 h 400"/>
                  <a:gd name="T98" fmla="*/ 102 w 309"/>
                  <a:gd name="T99" fmla="*/ 349 h 400"/>
                  <a:gd name="T100" fmla="*/ 117 w 309"/>
                  <a:gd name="T101" fmla="*/ 331 h 400"/>
                  <a:gd name="T102" fmla="*/ 128 w 309"/>
                  <a:gd name="T103" fmla="*/ 320 h 400"/>
                  <a:gd name="T104" fmla="*/ 140 w 309"/>
                  <a:gd name="T105" fmla="*/ 313 h 400"/>
                  <a:gd name="T106" fmla="*/ 152 w 309"/>
                  <a:gd name="T107" fmla="*/ 309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09" h="400">
                    <a:moveTo>
                      <a:pt x="160" y="308"/>
                    </a:moveTo>
                    <a:lnTo>
                      <a:pt x="174" y="307"/>
                    </a:lnTo>
                    <a:lnTo>
                      <a:pt x="181" y="306"/>
                    </a:lnTo>
                    <a:lnTo>
                      <a:pt x="184" y="306"/>
                    </a:lnTo>
                    <a:lnTo>
                      <a:pt x="187" y="305"/>
                    </a:lnTo>
                    <a:lnTo>
                      <a:pt x="194" y="303"/>
                    </a:lnTo>
                    <a:lnTo>
                      <a:pt x="200" y="301"/>
                    </a:lnTo>
                    <a:lnTo>
                      <a:pt x="206" y="299"/>
                    </a:lnTo>
                    <a:lnTo>
                      <a:pt x="212" y="296"/>
                    </a:lnTo>
                    <a:lnTo>
                      <a:pt x="217" y="293"/>
                    </a:lnTo>
                    <a:lnTo>
                      <a:pt x="223" y="290"/>
                    </a:lnTo>
                    <a:lnTo>
                      <a:pt x="229" y="286"/>
                    </a:lnTo>
                    <a:lnTo>
                      <a:pt x="234" y="282"/>
                    </a:lnTo>
                    <a:lnTo>
                      <a:pt x="243" y="273"/>
                    </a:lnTo>
                    <a:lnTo>
                      <a:pt x="248" y="268"/>
                    </a:lnTo>
                    <a:lnTo>
                      <a:pt x="252" y="263"/>
                    </a:lnTo>
                    <a:lnTo>
                      <a:pt x="260" y="253"/>
                    </a:lnTo>
                    <a:lnTo>
                      <a:pt x="268" y="241"/>
                    </a:lnTo>
                    <a:lnTo>
                      <a:pt x="274" y="229"/>
                    </a:lnTo>
                    <a:lnTo>
                      <a:pt x="280" y="217"/>
                    </a:lnTo>
                    <a:lnTo>
                      <a:pt x="286" y="203"/>
                    </a:lnTo>
                    <a:lnTo>
                      <a:pt x="291" y="190"/>
                    </a:lnTo>
                    <a:lnTo>
                      <a:pt x="295" y="176"/>
                    </a:lnTo>
                    <a:lnTo>
                      <a:pt x="298" y="162"/>
                    </a:lnTo>
                    <a:lnTo>
                      <a:pt x="301" y="147"/>
                    </a:lnTo>
                    <a:lnTo>
                      <a:pt x="303" y="134"/>
                    </a:lnTo>
                    <a:lnTo>
                      <a:pt x="305" y="120"/>
                    </a:lnTo>
                    <a:lnTo>
                      <a:pt x="307" y="107"/>
                    </a:lnTo>
                    <a:lnTo>
                      <a:pt x="308" y="93"/>
                    </a:lnTo>
                    <a:lnTo>
                      <a:pt x="309" y="80"/>
                    </a:lnTo>
                    <a:lnTo>
                      <a:pt x="309" y="67"/>
                    </a:lnTo>
                    <a:lnTo>
                      <a:pt x="308" y="55"/>
                    </a:lnTo>
                    <a:lnTo>
                      <a:pt x="307" y="43"/>
                    </a:lnTo>
                    <a:lnTo>
                      <a:pt x="306" y="33"/>
                    </a:lnTo>
                    <a:lnTo>
                      <a:pt x="304" y="24"/>
                    </a:lnTo>
                    <a:lnTo>
                      <a:pt x="302" y="19"/>
                    </a:lnTo>
                    <a:lnTo>
                      <a:pt x="301" y="16"/>
                    </a:lnTo>
                    <a:lnTo>
                      <a:pt x="299" y="12"/>
                    </a:lnTo>
                    <a:lnTo>
                      <a:pt x="297" y="9"/>
                    </a:lnTo>
                    <a:lnTo>
                      <a:pt x="295" y="6"/>
                    </a:lnTo>
                    <a:lnTo>
                      <a:pt x="293" y="4"/>
                    </a:lnTo>
                    <a:lnTo>
                      <a:pt x="290" y="2"/>
                    </a:lnTo>
                    <a:lnTo>
                      <a:pt x="288" y="1"/>
                    </a:lnTo>
                    <a:lnTo>
                      <a:pt x="285" y="0"/>
                    </a:lnTo>
                    <a:lnTo>
                      <a:pt x="282" y="0"/>
                    </a:lnTo>
                    <a:lnTo>
                      <a:pt x="271" y="1"/>
                    </a:lnTo>
                    <a:lnTo>
                      <a:pt x="265" y="1"/>
                    </a:lnTo>
                    <a:lnTo>
                      <a:pt x="260" y="2"/>
                    </a:lnTo>
                    <a:lnTo>
                      <a:pt x="254" y="4"/>
                    </a:lnTo>
                    <a:lnTo>
                      <a:pt x="249" y="5"/>
                    </a:lnTo>
                    <a:lnTo>
                      <a:pt x="237" y="9"/>
                    </a:lnTo>
                    <a:lnTo>
                      <a:pt x="225" y="13"/>
                    </a:lnTo>
                    <a:lnTo>
                      <a:pt x="214" y="19"/>
                    </a:lnTo>
                    <a:lnTo>
                      <a:pt x="203" y="25"/>
                    </a:lnTo>
                    <a:lnTo>
                      <a:pt x="191" y="32"/>
                    </a:lnTo>
                    <a:lnTo>
                      <a:pt x="180" y="40"/>
                    </a:lnTo>
                    <a:lnTo>
                      <a:pt x="169" y="48"/>
                    </a:lnTo>
                    <a:lnTo>
                      <a:pt x="158" y="58"/>
                    </a:lnTo>
                    <a:lnTo>
                      <a:pt x="148" y="67"/>
                    </a:lnTo>
                    <a:lnTo>
                      <a:pt x="137" y="77"/>
                    </a:lnTo>
                    <a:lnTo>
                      <a:pt x="127" y="88"/>
                    </a:lnTo>
                    <a:lnTo>
                      <a:pt x="116" y="99"/>
                    </a:lnTo>
                    <a:lnTo>
                      <a:pt x="106" y="111"/>
                    </a:lnTo>
                    <a:lnTo>
                      <a:pt x="101" y="117"/>
                    </a:lnTo>
                    <a:lnTo>
                      <a:pt x="96" y="123"/>
                    </a:lnTo>
                    <a:lnTo>
                      <a:pt x="87" y="135"/>
                    </a:lnTo>
                    <a:lnTo>
                      <a:pt x="78" y="147"/>
                    </a:lnTo>
                    <a:lnTo>
                      <a:pt x="69" y="161"/>
                    </a:lnTo>
                    <a:lnTo>
                      <a:pt x="61" y="174"/>
                    </a:lnTo>
                    <a:lnTo>
                      <a:pt x="53" y="186"/>
                    </a:lnTo>
                    <a:lnTo>
                      <a:pt x="39" y="212"/>
                    </a:lnTo>
                    <a:lnTo>
                      <a:pt x="26" y="238"/>
                    </a:lnTo>
                    <a:lnTo>
                      <a:pt x="21" y="250"/>
                    </a:lnTo>
                    <a:lnTo>
                      <a:pt x="16" y="262"/>
                    </a:lnTo>
                    <a:lnTo>
                      <a:pt x="11" y="274"/>
                    </a:lnTo>
                    <a:lnTo>
                      <a:pt x="6" y="286"/>
                    </a:lnTo>
                    <a:lnTo>
                      <a:pt x="3" y="297"/>
                    </a:lnTo>
                    <a:lnTo>
                      <a:pt x="0" y="308"/>
                    </a:lnTo>
                    <a:lnTo>
                      <a:pt x="1" y="345"/>
                    </a:lnTo>
                    <a:lnTo>
                      <a:pt x="4" y="358"/>
                    </a:lnTo>
                    <a:lnTo>
                      <a:pt x="7" y="369"/>
                    </a:lnTo>
                    <a:lnTo>
                      <a:pt x="11" y="378"/>
                    </a:lnTo>
                    <a:lnTo>
                      <a:pt x="15" y="385"/>
                    </a:lnTo>
                    <a:lnTo>
                      <a:pt x="19" y="391"/>
                    </a:lnTo>
                    <a:lnTo>
                      <a:pt x="23" y="395"/>
                    </a:lnTo>
                    <a:lnTo>
                      <a:pt x="26" y="397"/>
                    </a:lnTo>
                    <a:lnTo>
                      <a:pt x="28" y="398"/>
                    </a:lnTo>
                    <a:lnTo>
                      <a:pt x="33" y="400"/>
                    </a:lnTo>
                    <a:lnTo>
                      <a:pt x="38" y="400"/>
                    </a:lnTo>
                    <a:lnTo>
                      <a:pt x="40" y="400"/>
                    </a:lnTo>
                    <a:lnTo>
                      <a:pt x="43" y="400"/>
                    </a:lnTo>
                    <a:lnTo>
                      <a:pt x="48" y="399"/>
                    </a:lnTo>
                    <a:lnTo>
                      <a:pt x="53" y="397"/>
                    </a:lnTo>
                    <a:lnTo>
                      <a:pt x="63" y="391"/>
                    </a:lnTo>
                    <a:lnTo>
                      <a:pt x="72" y="384"/>
                    </a:lnTo>
                    <a:lnTo>
                      <a:pt x="78" y="379"/>
                    </a:lnTo>
                    <a:lnTo>
                      <a:pt x="83" y="374"/>
                    </a:lnTo>
                    <a:lnTo>
                      <a:pt x="88" y="368"/>
                    </a:lnTo>
                    <a:lnTo>
                      <a:pt x="93" y="362"/>
                    </a:lnTo>
                    <a:lnTo>
                      <a:pt x="102" y="349"/>
                    </a:lnTo>
                    <a:lnTo>
                      <a:pt x="112" y="337"/>
                    </a:lnTo>
                    <a:lnTo>
                      <a:pt x="117" y="331"/>
                    </a:lnTo>
                    <a:lnTo>
                      <a:pt x="123" y="326"/>
                    </a:lnTo>
                    <a:lnTo>
                      <a:pt x="128" y="320"/>
                    </a:lnTo>
                    <a:lnTo>
                      <a:pt x="134" y="316"/>
                    </a:lnTo>
                    <a:lnTo>
                      <a:pt x="140" y="313"/>
                    </a:lnTo>
                    <a:lnTo>
                      <a:pt x="146" y="310"/>
                    </a:lnTo>
                    <a:lnTo>
                      <a:pt x="152" y="309"/>
                    </a:lnTo>
                    <a:lnTo>
                      <a:pt x="160" y="30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" name="Freeform 245"/>
              <p:cNvSpPr>
                <a:spLocks/>
              </p:cNvSpPr>
              <p:nvPr/>
            </p:nvSpPr>
            <p:spPr bwMode="auto">
              <a:xfrm>
                <a:off x="4969" y="1241"/>
                <a:ext cx="145" cy="157"/>
              </a:xfrm>
              <a:custGeom>
                <a:avLst/>
                <a:gdLst>
                  <a:gd name="T0" fmla="*/ 0 w 145"/>
                  <a:gd name="T1" fmla="*/ 141 h 157"/>
                  <a:gd name="T2" fmla="*/ 26 w 145"/>
                  <a:gd name="T3" fmla="*/ 138 h 157"/>
                  <a:gd name="T4" fmla="*/ 37 w 145"/>
                  <a:gd name="T5" fmla="*/ 135 h 157"/>
                  <a:gd name="T6" fmla="*/ 47 w 145"/>
                  <a:gd name="T7" fmla="*/ 130 h 157"/>
                  <a:gd name="T8" fmla="*/ 69 w 145"/>
                  <a:gd name="T9" fmla="*/ 117 h 157"/>
                  <a:gd name="T10" fmla="*/ 77 w 145"/>
                  <a:gd name="T11" fmla="*/ 108 h 157"/>
                  <a:gd name="T12" fmla="*/ 86 w 145"/>
                  <a:gd name="T13" fmla="*/ 99 h 157"/>
                  <a:gd name="T14" fmla="*/ 93 w 145"/>
                  <a:gd name="T15" fmla="*/ 90 h 157"/>
                  <a:gd name="T16" fmla="*/ 100 w 145"/>
                  <a:gd name="T17" fmla="*/ 78 h 157"/>
                  <a:gd name="T18" fmla="*/ 113 w 145"/>
                  <a:gd name="T19" fmla="*/ 54 h 157"/>
                  <a:gd name="T20" fmla="*/ 122 w 145"/>
                  <a:gd name="T21" fmla="*/ 29 h 157"/>
                  <a:gd name="T22" fmla="*/ 130 w 145"/>
                  <a:gd name="T23" fmla="*/ 0 h 157"/>
                  <a:gd name="T24" fmla="*/ 145 w 145"/>
                  <a:gd name="T25" fmla="*/ 5 h 157"/>
                  <a:gd name="T26" fmla="*/ 137 w 145"/>
                  <a:gd name="T27" fmla="*/ 34 h 157"/>
                  <a:gd name="T28" fmla="*/ 127 w 145"/>
                  <a:gd name="T29" fmla="*/ 61 h 157"/>
                  <a:gd name="T30" fmla="*/ 113 w 145"/>
                  <a:gd name="T31" fmla="*/ 87 h 157"/>
                  <a:gd name="T32" fmla="*/ 106 w 145"/>
                  <a:gd name="T33" fmla="*/ 99 h 157"/>
                  <a:gd name="T34" fmla="*/ 98 w 145"/>
                  <a:gd name="T35" fmla="*/ 110 h 157"/>
                  <a:gd name="T36" fmla="*/ 88 w 145"/>
                  <a:gd name="T37" fmla="*/ 120 h 157"/>
                  <a:gd name="T38" fmla="*/ 78 w 145"/>
                  <a:gd name="T39" fmla="*/ 130 h 157"/>
                  <a:gd name="T40" fmla="*/ 55 w 145"/>
                  <a:gd name="T41" fmla="*/ 144 h 157"/>
                  <a:gd name="T42" fmla="*/ 42 w 145"/>
                  <a:gd name="T43" fmla="*/ 150 h 157"/>
                  <a:gd name="T44" fmla="*/ 28 w 145"/>
                  <a:gd name="T45" fmla="*/ 154 h 157"/>
                  <a:gd name="T46" fmla="*/ 1 w 145"/>
                  <a:gd name="T47" fmla="*/ 157 h 157"/>
                  <a:gd name="T48" fmla="*/ 0 w 145"/>
                  <a:gd name="T49" fmla="*/ 141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5" h="157">
                    <a:moveTo>
                      <a:pt x="0" y="141"/>
                    </a:moveTo>
                    <a:lnTo>
                      <a:pt x="26" y="138"/>
                    </a:lnTo>
                    <a:lnTo>
                      <a:pt x="37" y="135"/>
                    </a:lnTo>
                    <a:lnTo>
                      <a:pt x="47" y="130"/>
                    </a:lnTo>
                    <a:lnTo>
                      <a:pt x="69" y="117"/>
                    </a:lnTo>
                    <a:lnTo>
                      <a:pt x="77" y="108"/>
                    </a:lnTo>
                    <a:lnTo>
                      <a:pt x="86" y="99"/>
                    </a:lnTo>
                    <a:lnTo>
                      <a:pt x="93" y="90"/>
                    </a:lnTo>
                    <a:lnTo>
                      <a:pt x="100" y="78"/>
                    </a:lnTo>
                    <a:lnTo>
                      <a:pt x="113" y="54"/>
                    </a:lnTo>
                    <a:lnTo>
                      <a:pt x="122" y="29"/>
                    </a:lnTo>
                    <a:lnTo>
                      <a:pt x="130" y="0"/>
                    </a:lnTo>
                    <a:lnTo>
                      <a:pt x="145" y="5"/>
                    </a:lnTo>
                    <a:lnTo>
                      <a:pt x="137" y="34"/>
                    </a:lnTo>
                    <a:lnTo>
                      <a:pt x="127" y="61"/>
                    </a:lnTo>
                    <a:lnTo>
                      <a:pt x="113" y="87"/>
                    </a:lnTo>
                    <a:lnTo>
                      <a:pt x="106" y="99"/>
                    </a:lnTo>
                    <a:lnTo>
                      <a:pt x="98" y="110"/>
                    </a:lnTo>
                    <a:lnTo>
                      <a:pt x="88" y="120"/>
                    </a:lnTo>
                    <a:lnTo>
                      <a:pt x="78" y="130"/>
                    </a:lnTo>
                    <a:lnTo>
                      <a:pt x="55" y="144"/>
                    </a:lnTo>
                    <a:lnTo>
                      <a:pt x="42" y="150"/>
                    </a:lnTo>
                    <a:lnTo>
                      <a:pt x="28" y="154"/>
                    </a:lnTo>
                    <a:lnTo>
                      <a:pt x="1" y="157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" name="Freeform 246"/>
              <p:cNvSpPr>
                <a:spLocks/>
              </p:cNvSpPr>
              <p:nvPr/>
            </p:nvSpPr>
            <p:spPr bwMode="auto">
              <a:xfrm>
                <a:off x="5089" y="1075"/>
                <a:ext cx="36" cy="170"/>
              </a:xfrm>
              <a:custGeom>
                <a:avLst/>
                <a:gdLst>
                  <a:gd name="T0" fmla="*/ 10 w 36"/>
                  <a:gd name="T1" fmla="*/ 166 h 170"/>
                  <a:gd name="T2" fmla="*/ 15 w 36"/>
                  <a:gd name="T3" fmla="*/ 139 h 170"/>
                  <a:gd name="T4" fmla="*/ 19 w 36"/>
                  <a:gd name="T5" fmla="*/ 112 h 170"/>
                  <a:gd name="T6" fmla="*/ 21 w 36"/>
                  <a:gd name="T7" fmla="*/ 87 h 170"/>
                  <a:gd name="T8" fmla="*/ 20 w 36"/>
                  <a:gd name="T9" fmla="*/ 62 h 170"/>
                  <a:gd name="T10" fmla="*/ 19 w 36"/>
                  <a:gd name="T11" fmla="*/ 52 h 170"/>
                  <a:gd name="T12" fmla="*/ 18 w 36"/>
                  <a:gd name="T13" fmla="*/ 42 h 170"/>
                  <a:gd name="T14" fmla="*/ 13 w 36"/>
                  <a:gd name="T15" fmla="*/ 25 h 170"/>
                  <a:gd name="T16" fmla="*/ 11 w 36"/>
                  <a:gd name="T17" fmla="*/ 21 h 170"/>
                  <a:gd name="T18" fmla="*/ 7 w 36"/>
                  <a:gd name="T19" fmla="*/ 17 h 170"/>
                  <a:gd name="T20" fmla="*/ 5 w 36"/>
                  <a:gd name="T21" fmla="*/ 15 h 170"/>
                  <a:gd name="T22" fmla="*/ 0 w 36"/>
                  <a:gd name="T23" fmla="*/ 15 h 170"/>
                  <a:gd name="T24" fmla="*/ 3 w 36"/>
                  <a:gd name="T25" fmla="*/ 0 h 170"/>
                  <a:gd name="T26" fmla="*/ 11 w 36"/>
                  <a:gd name="T27" fmla="*/ 1 h 170"/>
                  <a:gd name="T28" fmla="*/ 18 w 36"/>
                  <a:gd name="T29" fmla="*/ 5 h 170"/>
                  <a:gd name="T30" fmla="*/ 23 w 36"/>
                  <a:gd name="T31" fmla="*/ 11 h 170"/>
                  <a:gd name="T32" fmla="*/ 28 w 36"/>
                  <a:gd name="T33" fmla="*/ 20 h 170"/>
                  <a:gd name="T34" fmla="*/ 33 w 36"/>
                  <a:gd name="T35" fmla="*/ 38 h 170"/>
                  <a:gd name="T36" fmla="*/ 34 w 36"/>
                  <a:gd name="T37" fmla="*/ 49 h 170"/>
                  <a:gd name="T38" fmla="*/ 35 w 36"/>
                  <a:gd name="T39" fmla="*/ 62 h 170"/>
                  <a:gd name="T40" fmla="*/ 36 w 36"/>
                  <a:gd name="T41" fmla="*/ 87 h 170"/>
                  <a:gd name="T42" fmla="*/ 34 w 36"/>
                  <a:gd name="T43" fmla="*/ 115 h 170"/>
                  <a:gd name="T44" fmla="*/ 30 w 36"/>
                  <a:gd name="T45" fmla="*/ 143 h 170"/>
                  <a:gd name="T46" fmla="*/ 25 w 36"/>
                  <a:gd name="T47" fmla="*/ 170 h 170"/>
                  <a:gd name="T48" fmla="*/ 10 w 36"/>
                  <a:gd name="T49" fmla="*/ 166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6" h="170">
                    <a:moveTo>
                      <a:pt x="10" y="166"/>
                    </a:moveTo>
                    <a:lnTo>
                      <a:pt x="15" y="139"/>
                    </a:lnTo>
                    <a:lnTo>
                      <a:pt x="19" y="112"/>
                    </a:lnTo>
                    <a:lnTo>
                      <a:pt x="21" y="87"/>
                    </a:lnTo>
                    <a:lnTo>
                      <a:pt x="20" y="62"/>
                    </a:lnTo>
                    <a:lnTo>
                      <a:pt x="19" y="52"/>
                    </a:lnTo>
                    <a:lnTo>
                      <a:pt x="18" y="42"/>
                    </a:lnTo>
                    <a:lnTo>
                      <a:pt x="13" y="25"/>
                    </a:lnTo>
                    <a:lnTo>
                      <a:pt x="11" y="21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0" y="15"/>
                    </a:lnTo>
                    <a:lnTo>
                      <a:pt x="3" y="0"/>
                    </a:lnTo>
                    <a:lnTo>
                      <a:pt x="11" y="1"/>
                    </a:lnTo>
                    <a:lnTo>
                      <a:pt x="18" y="5"/>
                    </a:lnTo>
                    <a:lnTo>
                      <a:pt x="23" y="11"/>
                    </a:lnTo>
                    <a:lnTo>
                      <a:pt x="28" y="20"/>
                    </a:lnTo>
                    <a:lnTo>
                      <a:pt x="33" y="38"/>
                    </a:lnTo>
                    <a:lnTo>
                      <a:pt x="34" y="49"/>
                    </a:lnTo>
                    <a:lnTo>
                      <a:pt x="35" y="62"/>
                    </a:lnTo>
                    <a:lnTo>
                      <a:pt x="36" y="87"/>
                    </a:lnTo>
                    <a:lnTo>
                      <a:pt x="34" y="115"/>
                    </a:lnTo>
                    <a:lnTo>
                      <a:pt x="30" y="143"/>
                    </a:lnTo>
                    <a:lnTo>
                      <a:pt x="25" y="170"/>
                    </a:lnTo>
                    <a:lnTo>
                      <a:pt x="10" y="1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" name="Freeform 247"/>
              <p:cNvSpPr>
                <a:spLocks/>
              </p:cNvSpPr>
              <p:nvPr/>
            </p:nvSpPr>
            <p:spPr bwMode="auto">
              <a:xfrm>
                <a:off x="5099" y="1241"/>
                <a:ext cx="15" cy="5"/>
              </a:xfrm>
              <a:custGeom>
                <a:avLst/>
                <a:gdLst>
                  <a:gd name="T0" fmla="*/ 15 w 15"/>
                  <a:gd name="T1" fmla="*/ 5 h 5"/>
                  <a:gd name="T2" fmla="*/ 15 w 15"/>
                  <a:gd name="T3" fmla="*/ 4 h 5"/>
                  <a:gd name="T4" fmla="*/ 0 w 15"/>
                  <a:gd name="T5" fmla="*/ 0 h 5"/>
                  <a:gd name="T6" fmla="*/ 15 w 1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5">
                    <a:moveTo>
                      <a:pt x="15" y="5"/>
                    </a:moveTo>
                    <a:lnTo>
                      <a:pt x="15" y="4"/>
                    </a:lnTo>
                    <a:lnTo>
                      <a:pt x="0" y="0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" name="Freeform 248"/>
              <p:cNvSpPr>
                <a:spLocks/>
              </p:cNvSpPr>
              <p:nvPr/>
            </p:nvSpPr>
            <p:spPr bwMode="auto">
              <a:xfrm>
                <a:off x="4801" y="1075"/>
                <a:ext cx="291" cy="318"/>
              </a:xfrm>
              <a:custGeom>
                <a:avLst/>
                <a:gdLst>
                  <a:gd name="T0" fmla="*/ 291 w 291"/>
                  <a:gd name="T1" fmla="*/ 15 h 318"/>
                  <a:gd name="T2" fmla="*/ 270 w 291"/>
                  <a:gd name="T3" fmla="*/ 17 h 318"/>
                  <a:gd name="T4" fmla="*/ 247 w 291"/>
                  <a:gd name="T5" fmla="*/ 24 h 318"/>
                  <a:gd name="T6" fmla="*/ 226 w 291"/>
                  <a:gd name="T7" fmla="*/ 33 h 318"/>
                  <a:gd name="T8" fmla="*/ 203 w 291"/>
                  <a:gd name="T9" fmla="*/ 46 h 318"/>
                  <a:gd name="T10" fmla="*/ 182 w 291"/>
                  <a:gd name="T11" fmla="*/ 61 h 318"/>
                  <a:gd name="T12" fmla="*/ 161 w 291"/>
                  <a:gd name="T13" fmla="*/ 80 h 318"/>
                  <a:gd name="T14" fmla="*/ 141 w 291"/>
                  <a:gd name="T15" fmla="*/ 101 h 318"/>
                  <a:gd name="T16" fmla="*/ 120 w 291"/>
                  <a:gd name="T17" fmla="*/ 124 h 318"/>
                  <a:gd name="T18" fmla="*/ 101 w 291"/>
                  <a:gd name="T19" fmla="*/ 147 h 318"/>
                  <a:gd name="T20" fmla="*/ 83 w 291"/>
                  <a:gd name="T21" fmla="*/ 173 h 318"/>
                  <a:gd name="T22" fmla="*/ 68 w 291"/>
                  <a:gd name="T23" fmla="*/ 197 h 318"/>
                  <a:gd name="T24" fmla="*/ 54 w 291"/>
                  <a:gd name="T25" fmla="*/ 223 h 318"/>
                  <a:gd name="T26" fmla="*/ 41 w 291"/>
                  <a:gd name="T27" fmla="*/ 247 h 318"/>
                  <a:gd name="T28" fmla="*/ 30 w 291"/>
                  <a:gd name="T29" fmla="*/ 272 h 318"/>
                  <a:gd name="T30" fmla="*/ 22 w 291"/>
                  <a:gd name="T31" fmla="*/ 296 h 318"/>
                  <a:gd name="T32" fmla="*/ 15 w 291"/>
                  <a:gd name="T33" fmla="*/ 318 h 318"/>
                  <a:gd name="T34" fmla="*/ 0 w 291"/>
                  <a:gd name="T35" fmla="*/ 313 h 318"/>
                  <a:gd name="T36" fmla="*/ 6 w 291"/>
                  <a:gd name="T37" fmla="*/ 291 h 318"/>
                  <a:gd name="T38" fmla="*/ 14 w 291"/>
                  <a:gd name="T39" fmla="*/ 267 h 318"/>
                  <a:gd name="T40" fmla="*/ 26 w 291"/>
                  <a:gd name="T41" fmla="*/ 241 h 318"/>
                  <a:gd name="T42" fmla="*/ 40 w 291"/>
                  <a:gd name="T43" fmla="*/ 215 h 318"/>
                  <a:gd name="T44" fmla="*/ 54 w 291"/>
                  <a:gd name="T45" fmla="*/ 189 h 318"/>
                  <a:gd name="T46" fmla="*/ 70 w 291"/>
                  <a:gd name="T47" fmla="*/ 164 h 318"/>
                  <a:gd name="T48" fmla="*/ 88 w 291"/>
                  <a:gd name="T49" fmla="*/ 138 h 318"/>
                  <a:gd name="T50" fmla="*/ 108 w 291"/>
                  <a:gd name="T51" fmla="*/ 113 h 318"/>
                  <a:gd name="T52" fmla="*/ 129 w 291"/>
                  <a:gd name="T53" fmla="*/ 90 h 318"/>
                  <a:gd name="T54" fmla="*/ 150 w 291"/>
                  <a:gd name="T55" fmla="*/ 68 h 318"/>
                  <a:gd name="T56" fmla="*/ 171 w 291"/>
                  <a:gd name="T57" fmla="*/ 49 h 318"/>
                  <a:gd name="T58" fmla="*/ 194 w 291"/>
                  <a:gd name="T59" fmla="*/ 33 h 318"/>
                  <a:gd name="T60" fmla="*/ 218 w 291"/>
                  <a:gd name="T61" fmla="*/ 19 h 318"/>
                  <a:gd name="T62" fmla="*/ 242 w 291"/>
                  <a:gd name="T63" fmla="*/ 9 h 318"/>
                  <a:gd name="T64" fmla="*/ 266 w 291"/>
                  <a:gd name="T65" fmla="*/ 2 h 318"/>
                  <a:gd name="T66" fmla="*/ 288 w 291"/>
                  <a:gd name="T67" fmla="*/ 0 h 318"/>
                  <a:gd name="T68" fmla="*/ 291 w 291"/>
                  <a:gd name="T69" fmla="*/ 15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91" h="318">
                    <a:moveTo>
                      <a:pt x="291" y="15"/>
                    </a:moveTo>
                    <a:lnTo>
                      <a:pt x="270" y="17"/>
                    </a:lnTo>
                    <a:lnTo>
                      <a:pt x="247" y="24"/>
                    </a:lnTo>
                    <a:lnTo>
                      <a:pt x="226" y="33"/>
                    </a:lnTo>
                    <a:lnTo>
                      <a:pt x="203" y="46"/>
                    </a:lnTo>
                    <a:lnTo>
                      <a:pt x="182" y="61"/>
                    </a:lnTo>
                    <a:lnTo>
                      <a:pt x="161" y="80"/>
                    </a:lnTo>
                    <a:lnTo>
                      <a:pt x="141" y="101"/>
                    </a:lnTo>
                    <a:lnTo>
                      <a:pt x="120" y="124"/>
                    </a:lnTo>
                    <a:lnTo>
                      <a:pt x="101" y="147"/>
                    </a:lnTo>
                    <a:lnTo>
                      <a:pt x="83" y="173"/>
                    </a:lnTo>
                    <a:lnTo>
                      <a:pt x="68" y="197"/>
                    </a:lnTo>
                    <a:lnTo>
                      <a:pt x="54" y="223"/>
                    </a:lnTo>
                    <a:lnTo>
                      <a:pt x="41" y="247"/>
                    </a:lnTo>
                    <a:lnTo>
                      <a:pt x="30" y="272"/>
                    </a:lnTo>
                    <a:lnTo>
                      <a:pt x="22" y="296"/>
                    </a:lnTo>
                    <a:lnTo>
                      <a:pt x="15" y="318"/>
                    </a:lnTo>
                    <a:lnTo>
                      <a:pt x="0" y="313"/>
                    </a:lnTo>
                    <a:lnTo>
                      <a:pt x="6" y="291"/>
                    </a:lnTo>
                    <a:lnTo>
                      <a:pt x="14" y="267"/>
                    </a:lnTo>
                    <a:lnTo>
                      <a:pt x="26" y="241"/>
                    </a:lnTo>
                    <a:lnTo>
                      <a:pt x="40" y="215"/>
                    </a:lnTo>
                    <a:lnTo>
                      <a:pt x="54" y="189"/>
                    </a:lnTo>
                    <a:lnTo>
                      <a:pt x="70" y="164"/>
                    </a:lnTo>
                    <a:lnTo>
                      <a:pt x="88" y="138"/>
                    </a:lnTo>
                    <a:lnTo>
                      <a:pt x="108" y="113"/>
                    </a:lnTo>
                    <a:lnTo>
                      <a:pt x="129" y="90"/>
                    </a:lnTo>
                    <a:lnTo>
                      <a:pt x="150" y="68"/>
                    </a:lnTo>
                    <a:lnTo>
                      <a:pt x="171" y="49"/>
                    </a:lnTo>
                    <a:lnTo>
                      <a:pt x="194" y="33"/>
                    </a:lnTo>
                    <a:lnTo>
                      <a:pt x="218" y="19"/>
                    </a:lnTo>
                    <a:lnTo>
                      <a:pt x="242" y="9"/>
                    </a:lnTo>
                    <a:lnTo>
                      <a:pt x="266" y="2"/>
                    </a:lnTo>
                    <a:lnTo>
                      <a:pt x="288" y="0"/>
                    </a:lnTo>
                    <a:lnTo>
                      <a:pt x="291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" name="Freeform 249"/>
              <p:cNvSpPr>
                <a:spLocks/>
              </p:cNvSpPr>
              <p:nvPr/>
            </p:nvSpPr>
            <p:spPr bwMode="auto">
              <a:xfrm>
                <a:off x="5089" y="1075"/>
                <a:ext cx="3" cy="15"/>
              </a:xfrm>
              <a:custGeom>
                <a:avLst/>
                <a:gdLst>
                  <a:gd name="T0" fmla="*/ 3 w 3"/>
                  <a:gd name="T1" fmla="*/ 0 h 15"/>
                  <a:gd name="T2" fmla="*/ 2 w 3"/>
                  <a:gd name="T3" fmla="*/ 0 h 15"/>
                  <a:gd name="T4" fmla="*/ 0 w 3"/>
                  <a:gd name="T5" fmla="*/ 0 h 15"/>
                  <a:gd name="T6" fmla="*/ 3 w 3"/>
                  <a:gd name="T7" fmla="*/ 15 h 15"/>
                  <a:gd name="T8" fmla="*/ 0 w 3"/>
                  <a:gd name="T9" fmla="*/ 15 h 15"/>
                  <a:gd name="T10" fmla="*/ 3 w 3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5">
                    <a:moveTo>
                      <a:pt x="3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3" y="15"/>
                    </a:lnTo>
                    <a:lnTo>
                      <a:pt x="0" y="1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" name="Freeform 250"/>
              <p:cNvSpPr>
                <a:spLocks/>
              </p:cNvSpPr>
              <p:nvPr/>
            </p:nvSpPr>
            <p:spPr bwMode="auto">
              <a:xfrm>
                <a:off x="4801" y="1390"/>
                <a:ext cx="18" cy="37"/>
              </a:xfrm>
              <a:custGeom>
                <a:avLst/>
                <a:gdLst>
                  <a:gd name="T0" fmla="*/ 16 w 18"/>
                  <a:gd name="T1" fmla="*/ 0 h 37"/>
                  <a:gd name="T2" fmla="*/ 0 w 18"/>
                  <a:gd name="T3" fmla="*/ 0 h 37"/>
                  <a:gd name="T4" fmla="*/ 1 w 18"/>
                  <a:gd name="T5" fmla="*/ 37 h 37"/>
                  <a:gd name="T6" fmla="*/ 18 w 18"/>
                  <a:gd name="T7" fmla="*/ 37 h 37"/>
                  <a:gd name="T8" fmla="*/ 16 w 18"/>
                  <a:gd name="T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7">
                    <a:moveTo>
                      <a:pt x="16" y="0"/>
                    </a:moveTo>
                    <a:lnTo>
                      <a:pt x="0" y="0"/>
                    </a:lnTo>
                    <a:lnTo>
                      <a:pt x="1" y="37"/>
                    </a:lnTo>
                    <a:lnTo>
                      <a:pt x="18" y="37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" name="Freeform 251"/>
              <p:cNvSpPr>
                <a:spLocks/>
              </p:cNvSpPr>
              <p:nvPr/>
            </p:nvSpPr>
            <p:spPr bwMode="auto">
              <a:xfrm>
                <a:off x="4801" y="1388"/>
                <a:ext cx="16" cy="5"/>
              </a:xfrm>
              <a:custGeom>
                <a:avLst/>
                <a:gdLst>
                  <a:gd name="T0" fmla="*/ 0 w 16"/>
                  <a:gd name="T1" fmla="*/ 0 h 5"/>
                  <a:gd name="T2" fmla="*/ 0 w 16"/>
                  <a:gd name="T3" fmla="*/ 2 h 5"/>
                  <a:gd name="T4" fmla="*/ 16 w 16"/>
                  <a:gd name="T5" fmla="*/ 2 h 5"/>
                  <a:gd name="T6" fmla="*/ 15 w 16"/>
                  <a:gd name="T7" fmla="*/ 5 h 5"/>
                  <a:gd name="T8" fmla="*/ 0 w 16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5">
                    <a:moveTo>
                      <a:pt x="0" y="0"/>
                    </a:moveTo>
                    <a:lnTo>
                      <a:pt x="0" y="2"/>
                    </a:lnTo>
                    <a:lnTo>
                      <a:pt x="16" y="2"/>
                    </a:lnTo>
                    <a:lnTo>
                      <a:pt x="1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" name="Freeform 252"/>
              <p:cNvSpPr>
                <a:spLocks/>
              </p:cNvSpPr>
              <p:nvPr/>
            </p:nvSpPr>
            <p:spPr bwMode="auto">
              <a:xfrm>
                <a:off x="4802" y="1426"/>
                <a:ext cx="83" cy="64"/>
              </a:xfrm>
              <a:custGeom>
                <a:avLst/>
                <a:gdLst>
                  <a:gd name="T0" fmla="*/ 17 w 83"/>
                  <a:gd name="T1" fmla="*/ 0 h 64"/>
                  <a:gd name="T2" fmla="*/ 21 w 83"/>
                  <a:gd name="T3" fmla="*/ 23 h 64"/>
                  <a:gd name="T4" fmla="*/ 29 w 83"/>
                  <a:gd name="T5" fmla="*/ 37 h 64"/>
                  <a:gd name="T6" fmla="*/ 34 w 83"/>
                  <a:gd name="T7" fmla="*/ 45 h 64"/>
                  <a:gd name="T8" fmla="*/ 41 w 83"/>
                  <a:gd name="T9" fmla="*/ 48 h 64"/>
                  <a:gd name="T10" fmla="*/ 49 w 83"/>
                  <a:gd name="T11" fmla="*/ 48 h 64"/>
                  <a:gd name="T12" fmla="*/ 57 w 83"/>
                  <a:gd name="T13" fmla="*/ 46 h 64"/>
                  <a:gd name="T14" fmla="*/ 65 w 83"/>
                  <a:gd name="T15" fmla="*/ 41 h 64"/>
                  <a:gd name="T16" fmla="*/ 74 w 83"/>
                  <a:gd name="T17" fmla="*/ 34 h 64"/>
                  <a:gd name="T18" fmla="*/ 83 w 83"/>
                  <a:gd name="T19" fmla="*/ 47 h 64"/>
                  <a:gd name="T20" fmla="*/ 74 w 83"/>
                  <a:gd name="T21" fmla="*/ 54 h 64"/>
                  <a:gd name="T22" fmla="*/ 63 w 83"/>
                  <a:gd name="T23" fmla="*/ 61 h 64"/>
                  <a:gd name="T24" fmla="*/ 51 w 83"/>
                  <a:gd name="T25" fmla="*/ 64 h 64"/>
                  <a:gd name="T26" fmla="*/ 38 w 83"/>
                  <a:gd name="T27" fmla="*/ 64 h 64"/>
                  <a:gd name="T28" fmla="*/ 25 w 83"/>
                  <a:gd name="T29" fmla="*/ 58 h 64"/>
                  <a:gd name="T30" fmla="*/ 14 w 83"/>
                  <a:gd name="T31" fmla="*/ 45 h 64"/>
                  <a:gd name="T32" fmla="*/ 5 w 83"/>
                  <a:gd name="T33" fmla="*/ 28 h 64"/>
                  <a:gd name="T34" fmla="*/ 0 w 83"/>
                  <a:gd name="T35" fmla="*/ 3 h 64"/>
                  <a:gd name="T36" fmla="*/ 17 w 83"/>
                  <a:gd name="T3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3" h="64">
                    <a:moveTo>
                      <a:pt x="17" y="0"/>
                    </a:moveTo>
                    <a:lnTo>
                      <a:pt x="21" y="23"/>
                    </a:lnTo>
                    <a:lnTo>
                      <a:pt x="29" y="37"/>
                    </a:lnTo>
                    <a:lnTo>
                      <a:pt x="34" y="45"/>
                    </a:lnTo>
                    <a:lnTo>
                      <a:pt x="41" y="48"/>
                    </a:lnTo>
                    <a:lnTo>
                      <a:pt x="49" y="48"/>
                    </a:lnTo>
                    <a:lnTo>
                      <a:pt x="57" y="46"/>
                    </a:lnTo>
                    <a:lnTo>
                      <a:pt x="65" y="41"/>
                    </a:lnTo>
                    <a:lnTo>
                      <a:pt x="74" y="34"/>
                    </a:lnTo>
                    <a:lnTo>
                      <a:pt x="83" y="47"/>
                    </a:lnTo>
                    <a:lnTo>
                      <a:pt x="74" y="54"/>
                    </a:lnTo>
                    <a:lnTo>
                      <a:pt x="63" y="61"/>
                    </a:lnTo>
                    <a:lnTo>
                      <a:pt x="51" y="64"/>
                    </a:lnTo>
                    <a:lnTo>
                      <a:pt x="38" y="64"/>
                    </a:lnTo>
                    <a:lnTo>
                      <a:pt x="25" y="58"/>
                    </a:lnTo>
                    <a:lnTo>
                      <a:pt x="14" y="45"/>
                    </a:lnTo>
                    <a:lnTo>
                      <a:pt x="5" y="28"/>
                    </a:lnTo>
                    <a:lnTo>
                      <a:pt x="0" y="3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" name="Freeform 253"/>
              <p:cNvSpPr>
                <a:spLocks/>
              </p:cNvSpPr>
              <p:nvPr/>
            </p:nvSpPr>
            <p:spPr bwMode="auto">
              <a:xfrm>
                <a:off x="4802" y="1426"/>
                <a:ext cx="17" cy="3"/>
              </a:xfrm>
              <a:custGeom>
                <a:avLst/>
                <a:gdLst>
                  <a:gd name="T0" fmla="*/ 0 w 17"/>
                  <a:gd name="T1" fmla="*/ 1 h 3"/>
                  <a:gd name="T2" fmla="*/ 0 w 17"/>
                  <a:gd name="T3" fmla="*/ 3 h 3"/>
                  <a:gd name="T4" fmla="*/ 17 w 17"/>
                  <a:gd name="T5" fmla="*/ 0 h 3"/>
                  <a:gd name="T6" fmla="*/ 17 w 17"/>
                  <a:gd name="T7" fmla="*/ 1 h 3"/>
                  <a:gd name="T8" fmla="*/ 0 w 17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3">
                    <a:moveTo>
                      <a:pt x="0" y="1"/>
                    </a:moveTo>
                    <a:lnTo>
                      <a:pt x="0" y="3"/>
                    </a:lnTo>
                    <a:lnTo>
                      <a:pt x="17" y="0"/>
                    </a:lnTo>
                    <a:lnTo>
                      <a:pt x="17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" name="Freeform 254"/>
              <p:cNvSpPr>
                <a:spLocks/>
              </p:cNvSpPr>
              <p:nvPr/>
            </p:nvSpPr>
            <p:spPr bwMode="auto">
              <a:xfrm>
                <a:off x="4875" y="1382"/>
                <a:ext cx="95" cy="90"/>
              </a:xfrm>
              <a:custGeom>
                <a:avLst/>
                <a:gdLst>
                  <a:gd name="T0" fmla="*/ 0 w 95"/>
                  <a:gd name="T1" fmla="*/ 78 h 90"/>
                  <a:gd name="T2" fmla="*/ 11 w 95"/>
                  <a:gd name="T3" fmla="*/ 67 h 90"/>
                  <a:gd name="T4" fmla="*/ 21 w 95"/>
                  <a:gd name="T5" fmla="*/ 57 h 90"/>
                  <a:gd name="T6" fmla="*/ 40 w 95"/>
                  <a:gd name="T7" fmla="*/ 32 h 90"/>
                  <a:gd name="T8" fmla="*/ 50 w 95"/>
                  <a:gd name="T9" fmla="*/ 19 h 90"/>
                  <a:gd name="T10" fmla="*/ 63 w 95"/>
                  <a:gd name="T11" fmla="*/ 10 h 90"/>
                  <a:gd name="T12" fmla="*/ 77 w 95"/>
                  <a:gd name="T13" fmla="*/ 3 h 90"/>
                  <a:gd name="T14" fmla="*/ 93 w 95"/>
                  <a:gd name="T15" fmla="*/ 0 h 90"/>
                  <a:gd name="T16" fmla="*/ 95 w 95"/>
                  <a:gd name="T17" fmla="*/ 16 h 90"/>
                  <a:gd name="T18" fmla="*/ 82 w 95"/>
                  <a:gd name="T19" fmla="*/ 18 h 90"/>
                  <a:gd name="T20" fmla="*/ 72 w 95"/>
                  <a:gd name="T21" fmla="*/ 24 h 90"/>
                  <a:gd name="T22" fmla="*/ 62 w 95"/>
                  <a:gd name="T23" fmla="*/ 32 h 90"/>
                  <a:gd name="T24" fmla="*/ 53 w 95"/>
                  <a:gd name="T25" fmla="*/ 43 h 90"/>
                  <a:gd name="T26" fmla="*/ 33 w 95"/>
                  <a:gd name="T27" fmla="*/ 68 h 90"/>
                  <a:gd name="T28" fmla="*/ 22 w 95"/>
                  <a:gd name="T29" fmla="*/ 79 h 90"/>
                  <a:gd name="T30" fmla="*/ 11 w 95"/>
                  <a:gd name="T31" fmla="*/ 90 h 90"/>
                  <a:gd name="T32" fmla="*/ 0 w 95"/>
                  <a:gd name="T33" fmla="*/ 78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0">
                    <a:moveTo>
                      <a:pt x="0" y="78"/>
                    </a:moveTo>
                    <a:lnTo>
                      <a:pt x="11" y="67"/>
                    </a:lnTo>
                    <a:lnTo>
                      <a:pt x="21" y="57"/>
                    </a:lnTo>
                    <a:lnTo>
                      <a:pt x="40" y="32"/>
                    </a:lnTo>
                    <a:lnTo>
                      <a:pt x="50" y="19"/>
                    </a:lnTo>
                    <a:lnTo>
                      <a:pt x="63" y="10"/>
                    </a:lnTo>
                    <a:lnTo>
                      <a:pt x="77" y="3"/>
                    </a:lnTo>
                    <a:lnTo>
                      <a:pt x="93" y="0"/>
                    </a:lnTo>
                    <a:lnTo>
                      <a:pt x="95" y="16"/>
                    </a:lnTo>
                    <a:lnTo>
                      <a:pt x="82" y="18"/>
                    </a:lnTo>
                    <a:lnTo>
                      <a:pt x="72" y="24"/>
                    </a:lnTo>
                    <a:lnTo>
                      <a:pt x="62" y="32"/>
                    </a:lnTo>
                    <a:lnTo>
                      <a:pt x="53" y="43"/>
                    </a:lnTo>
                    <a:lnTo>
                      <a:pt x="33" y="68"/>
                    </a:lnTo>
                    <a:lnTo>
                      <a:pt x="22" y="79"/>
                    </a:lnTo>
                    <a:lnTo>
                      <a:pt x="11" y="90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" name="Freeform 255"/>
              <p:cNvSpPr>
                <a:spLocks/>
              </p:cNvSpPr>
              <p:nvPr/>
            </p:nvSpPr>
            <p:spPr bwMode="auto">
              <a:xfrm>
                <a:off x="4875" y="1460"/>
                <a:ext cx="11" cy="13"/>
              </a:xfrm>
              <a:custGeom>
                <a:avLst/>
                <a:gdLst>
                  <a:gd name="T0" fmla="*/ 10 w 11"/>
                  <a:gd name="T1" fmla="*/ 13 h 13"/>
                  <a:gd name="T2" fmla="*/ 11 w 11"/>
                  <a:gd name="T3" fmla="*/ 12 h 13"/>
                  <a:gd name="T4" fmla="*/ 0 w 11"/>
                  <a:gd name="T5" fmla="*/ 0 h 13"/>
                  <a:gd name="T6" fmla="*/ 1 w 11"/>
                  <a:gd name="T7" fmla="*/ 0 h 13"/>
                  <a:gd name="T8" fmla="*/ 10 w 11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3">
                    <a:moveTo>
                      <a:pt x="10" y="13"/>
                    </a:moveTo>
                    <a:lnTo>
                      <a:pt x="11" y="1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" name="Freeform 256"/>
              <p:cNvSpPr>
                <a:spLocks/>
              </p:cNvSpPr>
              <p:nvPr/>
            </p:nvSpPr>
            <p:spPr bwMode="auto">
              <a:xfrm>
                <a:off x="4968" y="1382"/>
                <a:ext cx="2" cy="16"/>
              </a:xfrm>
              <a:custGeom>
                <a:avLst/>
                <a:gdLst>
                  <a:gd name="T0" fmla="*/ 0 w 2"/>
                  <a:gd name="T1" fmla="*/ 0 h 16"/>
                  <a:gd name="T2" fmla="*/ 1 w 2"/>
                  <a:gd name="T3" fmla="*/ 0 h 16"/>
                  <a:gd name="T4" fmla="*/ 2 w 2"/>
                  <a:gd name="T5" fmla="*/ 16 h 16"/>
                  <a:gd name="T6" fmla="*/ 0 w 2"/>
                  <a:gd name="T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6">
                    <a:moveTo>
                      <a:pt x="0" y="0"/>
                    </a:moveTo>
                    <a:lnTo>
                      <a:pt x="1" y="0"/>
                    </a:lnTo>
                    <a:lnTo>
                      <a:pt x="2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" name="Freeform 257"/>
              <p:cNvSpPr>
                <a:spLocks/>
              </p:cNvSpPr>
              <p:nvPr/>
            </p:nvSpPr>
            <p:spPr bwMode="auto">
              <a:xfrm>
                <a:off x="5121" y="1106"/>
                <a:ext cx="193" cy="256"/>
              </a:xfrm>
              <a:custGeom>
                <a:avLst/>
                <a:gdLst>
                  <a:gd name="T0" fmla="*/ 0 w 193"/>
                  <a:gd name="T1" fmla="*/ 237 h 256"/>
                  <a:gd name="T2" fmla="*/ 2 w 193"/>
                  <a:gd name="T3" fmla="*/ 206 h 256"/>
                  <a:gd name="T4" fmla="*/ 6 w 193"/>
                  <a:gd name="T5" fmla="*/ 184 h 256"/>
                  <a:gd name="T6" fmla="*/ 14 w 193"/>
                  <a:gd name="T7" fmla="*/ 152 h 256"/>
                  <a:gd name="T8" fmla="*/ 21 w 193"/>
                  <a:gd name="T9" fmla="*/ 130 h 256"/>
                  <a:gd name="T10" fmla="*/ 30 w 193"/>
                  <a:gd name="T11" fmla="*/ 109 h 256"/>
                  <a:gd name="T12" fmla="*/ 39 w 193"/>
                  <a:gd name="T13" fmla="*/ 90 h 256"/>
                  <a:gd name="T14" fmla="*/ 50 w 193"/>
                  <a:gd name="T15" fmla="*/ 71 h 256"/>
                  <a:gd name="T16" fmla="*/ 62 w 193"/>
                  <a:gd name="T17" fmla="*/ 54 h 256"/>
                  <a:gd name="T18" fmla="*/ 75 w 193"/>
                  <a:gd name="T19" fmla="*/ 39 h 256"/>
                  <a:gd name="T20" fmla="*/ 82 w 193"/>
                  <a:gd name="T21" fmla="*/ 32 h 256"/>
                  <a:gd name="T22" fmla="*/ 97 w 193"/>
                  <a:gd name="T23" fmla="*/ 20 h 256"/>
                  <a:gd name="T24" fmla="*/ 112 w 193"/>
                  <a:gd name="T25" fmla="*/ 11 h 256"/>
                  <a:gd name="T26" fmla="*/ 129 w 193"/>
                  <a:gd name="T27" fmla="*/ 4 h 256"/>
                  <a:gd name="T28" fmla="*/ 148 w 193"/>
                  <a:gd name="T29" fmla="*/ 1 h 256"/>
                  <a:gd name="T30" fmla="*/ 161 w 193"/>
                  <a:gd name="T31" fmla="*/ 0 h 256"/>
                  <a:gd name="T32" fmla="*/ 168 w 193"/>
                  <a:gd name="T33" fmla="*/ 3 h 256"/>
                  <a:gd name="T34" fmla="*/ 174 w 193"/>
                  <a:gd name="T35" fmla="*/ 7 h 256"/>
                  <a:gd name="T36" fmla="*/ 179 w 193"/>
                  <a:gd name="T37" fmla="*/ 13 h 256"/>
                  <a:gd name="T38" fmla="*/ 185 w 193"/>
                  <a:gd name="T39" fmla="*/ 26 h 256"/>
                  <a:gd name="T40" fmla="*/ 190 w 193"/>
                  <a:gd name="T41" fmla="*/ 46 h 256"/>
                  <a:gd name="T42" fmla="*/ 191 w 193"/>
                  <a:gd name="T43" fmla="*/ 58 h 256"/>
                  <a:gd name="T44" fmla="*/ 193 w 193"/>
                  <a:gd name="T45" fmla="*/ 82 h 256"/>
                  <a:gd name="T46" fmla="*/ 193 w 193"/>
                  <a:gd name="T47" fmla="*/ 149 h 256"/>
                  <a:gd name="T48" fmla="*/ 191 w 193"/>
                  <a:gd name="T49" fmla="*/ 159 h 256"/>
                  <a:gd name="T50" fmla="*/ 186 w 193"/>
                  <a:gd name="T51" fmla="*/ 168 h 256"/>
                  <a:gd name="T52" fmla="*/ 179 w 193"/>
                  <a:gd name="T53" fmla="*/ 174 h 256"/>
                  <a:gd name="T54" fmla="*/ 169 w 193"/>
                  <a:gd name="T55" fmla="*/ 179 h 256"/>
                  <a:gd name="T56" fmla="*/ 159 w 193"/>
                  <a:gd name="T57" fmla="*/ 182 h 256"/>
                  <a:gd name="T58" fmla="*/ 123 w 193"/>
                  <a:gd name="T59" fmla="*/ 191 h 256"/>
                  <a:gd name="T60" fmla="*/ 102 w 193"/>
                  <a:gd name="T61" fmla="*/ 197 h 256"/>
                  <a:gd name="T62" fmla="*/ 85 w 193"/>
                  <a:gd name="T63" fmla="*/ 204 h 256"/>
                  <a:gd name="T64" fmla="*/ 72 w 193"/>
                  <a:gd name="T65" fmla="*/ 211 h 256"/>
                  <a:gd name="T66" fmla="*/ 61 w 193"/>
                  <a:gd name="T67" fmla="*/ 219 h 256"/>
                  <a:gd name="T68" fmla="*/ 37 w 193"/>
                  <a:gd name="T69" fmla="*/ 235 h 256"/>
                  <a:gd name="T70" fmla="*/ 0 w 193"/>
                  <a:gd name="T71" fmla="*/ 256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3" h="256">
                    <a:moveTo>
                      <a:pt x="0" y="256"/>
                    </a:moveTo>
                    <a:lnTo>
                      <a:pt x="0" y="237"/>
                    </a:lnTo>
                    <a:lnTo>
                      <a:pt x="1" y="216"/>
                    </a:lnTo>
                    <a:lnTo>
                      <a:pt x="2" y="206"/>
                    </a:lnTo>
                    <a:lnTo>
                      <a:pt x="4" y="195"/>
                    </a:lnTo>
                    <a:lnTo>
                      <a:pt x="6" y="184"/>
                    </a:lnTo>
                    <a:lnTo>
                      <a:pt x="8" y="174"/>
                    </a:lnTo>
                    <a:lnTo>
                      <a:pt x="14" y="152"/>
                    </a:lnTo>
                    <a:lnTo>
                      <a:pt x="17" y="142"/>
                    </a:lnTo>
                    <a:lnTo>
                      <a:pt x="21" y="130"/>
                    </a:lnTo>
                    <a:lnTo>
                      <a:pt x="26" y="120"/>
                    </a:lnTo>
                    <a:lnTo>
                      <a:pt x="30" y="109"/>
                    </a:lnTo>
                    <a:lnTo>
                      <a:pt x="35" y="99"/>
                    </a:lnTo>
                    <a:lnTo>
                      <a:pt x="39" y="90"/>
                    </a:lnTo>
                    <a:lnTo>
                      <a:pt x="45" y="80"/>
                    </a:lnTo>
                    <a:lnTo>
                      <a:pt x="50" y="71"/>
                    </a:lnTo>
                    <a:lnTo>
                      <a:pt x="56" y="62"/>
                    </a:lnTo>
                    <a:lnTo>
                      <a:pt x="62" y="54"/>
                    </a:lnTo>
                    <a:lnTo>
                      <a:pt x="68" y="46"/>
                    </a:lnTo>
                    <a:lnTo>
                      <a:pt x="75" y="39"/>
                    </a:lnTo>
                    <a:lnTo>
                      <a:pt x="78" y="35"/>
                    </a:lnTo>
                    <a:lnTo>
                      <a:pt x="82" y="32"/>
                    </a:lnTo>
                    <a:lnTo>
                      <a:pt x="89" y="26"/>
                    </a:lnTo>
                    <a:lnTo>
                      <a:pt x="97" y="20"/>
                    </a:lnTo>
                    <a:lnTo>
                      <a:pt x="104" y="15"/>
                    </a:lnTo>
                    <a:lnTo>
                      <a:pt x="112" y="11"/>
                    </a:lnTo>
                    <a:lnTo>
                      <a:pt x="121" y="7"/>
                    </a:lnTo>
                    <a:lnTo>
                      <a:pt x="129" y="4"/>
                    </a:lnTo>
                    <a:lnTo>
                      <a:pt x="139" y="2"/>
                    </a:lnTo>
                    <a:lnTo>
                      <a:pt x="148" y="1"/>
                    </a:lnTo>
                    <a:lnTo>
                      <a:pt x="157" y="0"/>
                    </a:lnTo>
                    <a:lnTo>
                      <a:pt x="161" y="0"/>
                    </a:lnTo>
                    <a:lnTo>
                      <a:pt x="165" y="1"/>
                    </a:lnTo>
                    <a:lnTo>
                      <a:pt x="168" y="3"/>
                    </a:lnTo>
                    <a:lnTo>
                      <a:pt x="171" y="5"/>
                    </a:lnTo>
                    <a:lnTo>
                      <a:pt x="174" y="7"/>
                    </a:lnTo>
                    <a:lnTo>
                      <a:pt x="177" y="10"/>
                    </a:lnTo>
                    <a:lnTo>
                      <a:pt x="179" y="13"/>
                    </a:lnTo>
                    <a:lnTo>
                      <a:pt x="181" y="17"/>
                    </a:lnTo>
                    <a:lnTo>
                      <a:pt x="185" y="26"/>
                    </a:lnTo>
                    <a:lnTo>
                      <a:pt x="188" y="35"/>
                    </a:lnTo>
                    <a:lnTo>
                      <a:pt x="190" y="46"/>
                    </a:lnTo>
                    <a:lnTo>
                      <a:pt x="191" y="52"/>
                    </a:lnTo>
                    <a:lnTo>
                      <a:pt x="191" y="58"/>
                    </a:lnTo>
                    <a:lnTo>
                      <a:pt x="192" y="70"/>
                    </a:lnTo>
                    <a:lnTo>
                      <a:pt x="193" y="82"/>
                    </a:lnTo>
                    <a:lnTo>
                      <a:pt x="193" y="107"/>
                    </a:lnTo>
                    <a:lnTo>
                      <a:pt x="193" y="149"/>
                    </a:lnTo>
                    <a:lnTo>
                      <a:pt x="192" y="154"/>
                    </a:lnTo>
                    <a:lnTo>
                      <a:pt x="191" y="159"/>
                    </a:lnTo>
                    <a:lnTo>
                      <a:pt x="189" y="164"/>
                    </a:lnTo>
                    <a:lnTo>
                      <a:pt x="186" y="168"/>
                    </a:lnTo>
                    <a:lnTo>
                      <a:pt x="183" y="171"/>
                    </a:lnTo>
                    <a:lnTo>
                      <a:pt x="179" y="174"/>
                    </a:lnTo>
                    <a:lnTo>
                      <a:pt x="174" y="176"/>
                    </a:lnTo>
                    <a:lnTo>
                      <a:pt x="169" y="179"/>
                    </a:lnTo>
                    <a:lnTo>
                      <a:pt x="164" y="181"/>
                    </a:lnTo>
                    <a:lnTo>
                      <a:pt x="159" y="182"/>
                    </a:lnTo>
                    <a:lnTo>
                      <a:pt x="147" y="185"/>
                    </a:lnTo>
                    <a:lnTo>
                      <a:pt x="123" y="191"/>
                    </a:lnTo>
                    <a:lnTo>
                      <a:pt x="112" y="194"/>
                    </a:lnTo>
                    <a:lnTo>
                      <a:pt x="102" y="197"/>
                    </a:lnTo>
                    <a:lnTo>
                      <a:pt x="93" y="201"/>
                    </a:lnTo>
                    <a:lnTo>
                      <a:pt x="85" y="204"/>
                    </a:lnTo>
                    <a:lnTo>
                      <a:pt x="78" y="208"/>
                    </a:lnTo>
                    <a:lnTo>
                      <a:pt x="72" y="211"/>
                    </a:lnTo>
                    <a:lnTo>
                      <a:pt x="66" y="215"/>
                    </a:lnTo>
                    <a:lnTo>
                      <a:pt x="61" y="219"/>
                    </a:lnTo>
                    <a:lnTo>
                      <a:pt x="50" y="227"/>
                    </a:lnTo>
                    <a:lnTo>
                      <a:pt x="37" y="235"/>
                    </a:lnTo>
                    <a:lnTo>
                      <a:pt x="20" y="245"/>
                    </a:lnTo>
                    <a:lnTo>
                      <a:pt x="0" y="25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" name="Freeform 258"/>
              <p:cNvSpPr>
                <a:spLocks/>
              </p:cNvSpPr>
              <p:nvPr/>
            </p:nvSpPr>
            <p:spPr bwMode="auto">
              <a:xfrm>
                <a:off x="5113" y="1098"/>
                <a:ext cx="166" cy="264"/>
              </a:xfrm>
              <a:custGeom>
                <a:avLst/>
                <a:gdLst>
                  <a:gd name="T0" fmla="*/ 0 w 166"/>
                  <a:gd name="T1" fmla="*/ 264 h 264"/>
                  <a:gd name="T2" fmla="*/ 0 w 166"/>
                  <a:gd name="T3" fmla="*/ 244 h 264"/>
                  <a:gd name="T4" fmla="*/ 1 w 166"/>
                  <a:gd name="T5" fmla="*/ 223 h 264"/>
                  <a:gd name="T6" fmla="*/ 4 w 166"/>
                  <a:gd name="T7" fmla="*/ 201 h 264"/>
                  <a:gd name="T8" fmla="*/ 8 w 166"/>
                  <a:gd name="T9" fmla="*/ 180 h 264"/>
                  <a:gd name="T10" fmla="*/ 21 w 166"/>
                  <a:gd name="T11" fmla="*/ 136 h 264"/>
                  <a:gd name="T12" fmla="*/ 30 w 166"/>
                  <a:gd name="T13" fmla="*/ 113 h 264"/>
                  <a:gd name="T14" fmla="*/ 40 w 166"/>
                  <a:gd name="T15" fmla="*/ 94 h 264"/>
                  <a:gd name="T16" fmla="*/ 51 w 166"/>
                  <a:gd name="T17" fmla="*/ 75 h 264"/>
                  <a:gd name="T18" fmla="*/ 64 w 166"/>
                  <a:gd name="T19" fmla="*/ 57 h 264"/>
                  <a:gd name="T20" fmla="*/ 77 w 166"/>
                  <a:gd name="T21" fmla="*/ 41 h 264"/>
                  <a:gd name="T22" fmla="*/ 91 w 166"/>
                  <a:gd name="T23" fmla="*/ 28 h 264"/>
                  <a:gd name="T24" fmla="*/ 108 w 166"/>
                  <a:gd name="T25" fmla="*/ 16 h 264"/>
                  <a:gd name="T26" fmla="*/ 126 w 166"/>
                  <a:gd name="T27" fmla="*/ 8 h 264"/>
                  <a:gd name="T28" fmla="*/ 146 w 166"/>
                  <a:gd name="T29" fmla="*/ 2 h 264"/>
                  <a:gd name="T30" fmla="*/ 165 w 166"/>
                  <a:gd name="T31" fmla="*/ 0 h 264"/>
                  <a:gd name="T32" fmla="*/ 166 w 166"/>
                  <a:gd name="T33" fmla="*/ 16 h 264"/>
                  <a:gd name="T34" fmla="*/ 148 w 166"/>
                  <a:gd name="T35" fmla="*/ 18 h 264"/>
                  <a:gd name="T36" fmla="*/ 131 w 166"/>
                  <a:gd name="T37" fmla="*/ 23 h 264"/>
                  <a:gd name="T38" fmla="*/ 116 w 166"/>
                  <a:gd name="T39" fmla="*/ 30 h 264"/>
                  <a:gd name="T40" fmla="*/ 102 w 166"/>
                  <a:gd name="T41" fmla="*/ 40 h 264"/>
                  <a:gd name="T42" fmla="*/ 88 w 166"/>
                  <a:gd name="T43" fmla="*/ 53 h 264"/>
                  <a:gd name="T44" fmla="*/ 76 w 166"/>
                  <a:gd name="T45" fmla="*/ 68 h 264"/>
                  <a:gd name="T46" fmla="*/ 64 w 166"/>
                  <a:gd name="T47" fmla="*/ 84 h 264"/>
                  <a:gd name="T48" fmla="*/ 54 w 166"/>
                  <a:gd name="T49" fmla="*/ 102 h 264"/>
                  <a:gd name="T50" fmla="*/ 45 w 166"/>
                  <a:gd name="T51" fmla="*/ 121 h 264"/>
                  <a:gd name="T52" fmla="*/ 37 w 166"/>
                  <a:gd name="T53" fmla="*/ 142 h 264"/>
                  <a:gd name="T54" fmla="*/ 23 w 166"/>
                  <a:gd name="T55" fmla="*/ 185 h 264"/>
                  <a:gd name="T56" fmla="*/ 19 w 166"/>
                  <a:gd name="T57" fmla="*/ 205 h 264"/>
                  <a:gd name="T58" fmla="*/ 16 w 166"/>
                  <a:gd name="T59" fmla="*/ 226 h 264"/>
                  <a:gd name="T60" fmla="*/ 15 w 166"/>
                  <a:gd name="T61" fmla="*/ 244 h 264"/>
                  <a:gd name="T62" fmla="*/ 16 w 166"/>
                  <a:gd name="T63" fmla="*/ 264 h 264"/>
                  <a:gd name="T64" fmla="*/ 0 w 166"/>
                  <a:gd name="T65" fmla="*/ 264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6" h="264">
                    <a:moveTo>
                      <a:pt x="0" y="264"/>
                    </a:moveTo>
                    <a:lnTo>
                      <a:pt x="0" y="244"/>
                    </a:lnTo>
                    <a:lnTo>
                      <a:pt x="1" y="223"/>
                    </a:lnTo>
                    <a:lnTo>
                      <a:pt x="4" y="201"/>
                    </a:lnTo>
                    <a:lnTo>
                      <a:pt x="8" y="180"/>
                    </a:lnTo>
                    <a:lnTo>
                      <a:pt x="21" y="136"/>
                    </a:lnTo>
                    <a:lnTo>
                      <a:pt x="30" y="113"/>
                    </a:lnTo>
                    <a:lnTo>
                      <a:pt x="40" y="94"/>
                    </a:lnTo>
                    <a:lnTo>
                      <a:pt x="51" y="75"/>
                    </a:lnTo>
                    <a:lnTo>
                      <a:pt x="64" y="57"/>
                    </a:lnTo>
                    <a:lnTo>
                      <a:pt x="77" y="41"/>
                    </a:lnTo>
                    <a:lnTo>
                      <a:pt x="91" y="28"/>
                    </a:lnTo>
                    <a:lnTo>
                      <a:pt x="108" y="16"/>
                    </a:lnTo>
                    <a:lnTo>
                      <a:pt x="126" y="8"/>
                    </a:lnTo>
                    <a:lnTo>
                      <a:pt x="146" y="2"/>
                    </a:lnTo>
                    <a:lnTo>
                      <a:pt x="165" y="0"/>
                    </a:lnTo>
                    <a:lnTo>
                      <a:pt x="166" y="16"/>
                    </a:lnTo>
                    <a:lnTo>
                      <a:pt x="148" y="18"/>
                    </a:lnTo>
                    <a:lnTo>
                      <a:pt x="131" y="23"/>
                    </a:lnTo>
                    <a:lnTo>
                      <a:pt x="116" y="30"/>
                    </a:lnTo>
                    <a:lnTo>
                      <a:pt x="102" y="40"/>
                    </a:lnTo>
                    <a:lnTo>
                      <a:pt x="88" y="53"/>
                    </a:lnTo>
                    <a:lnTo>
                      <a:pt x="76" y="68"/>
                    </a:lnTo>
                    <a:lnTo>
                      <a:pt x="64" y="84"/>
                    </a:lnTo>
                    <a:lnTo>
                      <a:pt x="54" y="102"/>
                    </a:lnTo>
                    <a:lnTo>
                      <a:pt x="45" y="121"/>
                    </a:lnTo>
                    <a:lnTo>
                      <a:pt x="37" y="142"/>
                    </a:lnTo>
                    <a:lnTo>
                      <a:pt x="23" y="185"/>
                    </a:lnTo>
                    <a:lnTo>
                      <a:pt x="19" y="205"/>
                    </a:lnTo>
                    <a:lnTo>
                      <a:pt x="16" y="226"/>
                    </a:lnTo>
                    <a:lnTo>
                      <a:pt x="15" y="244"/>
                    </a:lnTo>
                    <a:lnTo>
                      <a:pt x="16" y="264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" name="Freeform 259"/>
              <p:cNvSpPr>
                <a:spLocks/>
              </p:cNvSpPr>
              <p:nvPr/>
            </p:nvSpPr>
            <p:spPr bwMode="auto">
              <a:xfrm>
                <a:off x="5277" y="1098"/>
                <a:ext cx="45" cy="157"/>
              </a:xfrm>
              <a:custGeom>
                <a:avLst/>
                <a:gdLst>
                  <a:gd name="T0" fmla="*/ 2 w 45"/>
                  <a:gd name="T1" fmla="*/ 0 h 157"/>
                  <a:gd name="T2" fmla="*/ 11 w 45"/>
                  <a:gd name="T3" fmla="*/ 2 h 157"/>
                  <a:gd name="T4" fmla="*/ 19 w 45"/>
                  <a:gd name="T5" fmla="*/ 7 h 157"/>
                  <a:gd name="T6" fmla="*/ 26 w 45"/>
                  <a:gd name="T7" fmla="*/ 14 h 157"/>
                  <a:gd name="T8" fmla="*/ 32 w 45"/>
                  <a:gd name="T9" fmla="*/ 21 h 157"/>
                  <a:gd name="T10" fmla="*/ 36 w 45"/>
                  <a:gd name="T11" fmla="*/ 32 h 157"/>
                  <a:gd name="T12" fmla="*/ 39 w 45"/>
                  <a:gd name="T13" fmla="*/ 42 h 157"/>
                  <a:gd name="T14" fmla="*/ 43 w 45"/>
                  <a:gd name="T15" fmla="*/ 65 h 157"/>
                  <a:gd name="T16" fmla="*/ 45 w 45"/>
                  <a:gd name="T17" fmla="*/ 90 h 157"/>
                  <a:gd name="T18" fmla="*/ 45 w 45"/>
                  <a:gd name="T19" fmla="*/ 114 h 157"/>
                  <a:gd name="T20" fmla="*/ 45 w 45"/>
                  <a:gd name="T21" fmla="*/ 157 h 157"/>
                  <a:gd name="T22" fmla="*/ 29 w 45"/>
                  <a:gd name="T23" fmla="*/ 157 h 157"/>
                  <a:gd name="T24" fmla="*/ 29 w 45"/>
                  <a:gd name="T25" fmla="*/ 114 h 157"/>
                  <a:gd name="T26" fmla="*/ 29 w 45"/>
                  <a:gd name="T27" fmla="*/ 91 h 157"/>
                  <a:gd name="T28" fmla="*/ 27 w 45"/>
                  <a:gd name="T29" fmla="*/ 67 h 157"/>
                  <a:gd name="T30" fmla="*/ 23 w 45"/>
                  <a:gd name="T31" fmla="*/ 44 h 157"/>
                  <a:gd name="T32" fmla="*/ 21 w 45"/>
                  <a:gd name="T33" fmla="*/ 37 h 157"/>
                  <a:gd name="T34" fmla="*/ 18 w 45"/>
                  <a:gd name="T35" fmla="*/ 29 h 157"/>
                  <a:gd name="T36" fmla="*/ 13 w 45"/>
                  <a:gd name="T37" fmla="*/ 23 h 157"/>
                  <a:gd name="T38" fmla="*/ 10 w 45"/>
                  <a:gd name="T39" fmla="*/ 20 h 157"/>
                  <a:gd name="T40" fmla="*/ 6 w 45"/>
                  <a:gd name="T41" fmla="*/ 17 h 157"/>
                  <a:gd name="T42" fmla="*/ 0 w 45"/>
                  <a:gd name="T43" fmla="*/ 16 h 157"/>
                  <a:gd name="T44" fmla="*/ 2 w 45"/>
                  <a:gd name="T45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5" h="157">
                    <a:moveTo>
                      <a:pt x="2" y="0"/>
                    </a:moveTo>
                    <a:lnTo>
                      <a:pt x="11" y="2"/>
                    </a:lnTo>
                    <a:lnTo>
                      <a:pt x="19" y="7"/>
                    </a:lnTo>
                    <a:lnTo>
                      <a:pt x="26" y="14"/>
                    </a:lnTo>
                    <a:lnTo>
                      <a:pt x="32" y="21"/>
                    </a:lnTo>
                    <a:lnTo>
                      <a:pt x="36" y="32"/>
                    </a:lnTo>
                    <a:lnTo>
                      <a:pt x="39" y="42"/>
                    </a:lnTo>
                    <a:lnTo>
                      <a:pt x="43" y="65"/>
                    </a:lnTo>
                    <a:lnTo>
                      <a:pt x="45" y="90"/>
                    </a:lnTo>
                    <a:lnTo>
                      <a:pt x="45" y="114"/>
                    </a:lnTo>
                    <a:lnTo>
                      <a:pt x="45" y="157"/>
                    </a:lnTo>
                    <a:lnTo>
                      <a:pt x="29" y="157"/>
                    </a:lnTo>
                    <a:lnTo>
                      <a:pt x="29" y="114"/>
                    </a:lnTo>
                    <a:lnTo>
                      <a:pt x="29" y="91"/>
                    </a:lnTo>
                    <a:lnTo>
                      <a:pt x="27" y="67"/>
                    </a:lnTo>
                    <a:lnTo>
                      <a:pt x="23" y="44"/>
                    </a:lnTo>
                    <a:lnTo>
                      <a:pt x="21" y="37"/>
                    </a:lnTo>
                    <a:lnTo>
                      <a:pt x="18" y="29"/>
                    </a:lnTo>
                    <a:lnTo>
                      <a:pt x="13" y="23"/>
                    </a:lnTo>
                    <a:lnTo>
                      <a:pt x="10" y="20"/>
                    </a:lnTo>
                    <a:lnTo>
                      <a:pt x="6" y="17"/>
                    </a:lnTo>
                    <a:lnTo>
                      <a:pt x="0" y="1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" name="Freeform 260"/>
              <p:cNvSpPr>
                <a:spLocks/>
              </p:cNvSpPr>
              <p:nvPr/>
            </p:nvSpPr>
            <p:spPr bwMode="auto">
              <a:xfrm>
                <a:off x="5277" y="1098"/>
                <a:ext cx="2" cy="16"/>
              </a:xfrm>
              <a:custGeom>
                <a:avLst/>
                <a:gdLst>
                  <a:gd name="T0" fmla="*/ 1 w 2"/>
                  <a:gd name="T1" fmla="*/ 0 h 16"/>
                  <a:gd name="T2" fmla="*/ 2 w 2"/>
                  <a:gd name="T3" fmla="*/ 0 h 16"/>
                  <a:gd name="T4" fmla="*/ 0 w 2"/>
                  <a:gd name="T5" fmla="*/ 16 h 16"/>
                  <a:gd name="T6" fmla="*/ 2 w 2"/>
                  <a:gd name="T7" fmla="*/ 16 h 16"/>
                  <a:gd name="T8" fmla="*/ 1 w 2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6">
                    <a:moveTo>
                      <a:pt x="1" y="0"/>
                    </a:moveTo>
                    <a:lnTo>
                      <a:pt x="2" y="0"/>
                    </a:lnTo>
                    <a:lnTo>
                      <a:pt x="0" y="16"/>
                    </a:lnTo>
                    <a:lnTo>
                      <a:pt x="2" y="1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" name="Freeform 261"/>
              <p:cNvSpPr>
                <a:spLocks/>
              </p:cNvSpPr>
              <p:nvPr/>
            </p:nvSpPr>
            <p:spPr bwMode="auto">
              <a:xfrm>
                <a:off x="5241" y="1254"/>
                <a:ext cx="81" cy="51"/>
              </a:xfrm>
              <a:custGeom>
                <a:avLst/>
                <a:gdLst>
                  <a:gd name="T0" fmla="*/ 81 w 81"/>
                  <a:gd name="T1" fmla="*/ 2 h 51"/>
                  <a:gd name="T2" fmla="*/ 78 w 81"/>
                  <a:gd name="T3" fmla="*/ 14 h 51"/>
                  <a:gd name="T4" fmla="*/ 72 w 81"/>
                  <a:gd name="T5" fmla="*/ 25 h 51"/>
                  <a:gd name="T6" fmla="*/ 63 w 81"/>
                  <a:gd name="T7" fmla="*/ 33 h 51"/>
                  <a:gd name="T8" fmla="*/ 52 w 81"/>
                  <a:gd name="T9" fmla="*/ 39 h 51"/>
                  <a:gd name="T10" fmla="*/ 29 w 81"/>
                  <a:gd name="T11" fmla="*/ 45 h 51"/>
                  <a:gd name="T12" fmla="*/ 5 w 81"/>
                  <a:gd name="T13" fmla="*/ 51 h 51"/>
                  <a:gd name="T14" fmla="*/ 0 w 81"/>
                  <a:gd name="T15" fmla="*/ 36 h 51"/>
                  <a:gd name="T16" fmla="*/ 24 w 81"/>
                  <a:gd name="T17" fmla="*/ 30 h 51"/>
                  <a:gd name="T18" fmla="*/ 46 w 81"/>
                  <a:gd name="T19" fmla="*/ 24 h 51"/>
                  <a:gd name="T20" fmla="*/ 54 w 81"/>
                  <a:gd name="T21" fmla="*/ 20 h 51"/>
                  <a:gd name="T22" fmla="*/ 60 w 81"/>
                  <a:gd name="T23" fmla="*/ 14 h 51"/>
                  <a:gd name="T24" fmla="*/ 63 w 81"/>
                  <a:gd name="T25" fmla="*/ 9 h 51"/>
                  <a:gd name="T26" fmla="*/ 65 w 81"/>
                  <a:gd name="T27" fmla="*/ 0 h 51"/>
                  <a:gd name="T28" fmla="*/ 81 w 81"/>
                  <a:gd name="T29" fmla="*/ 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1" h="51">
                    <a:moveTo>
                      <a:pt x="81" y="2"/>
                    </a:moveTo>
                    <a:lnTo>
                      <a:pt x="78" y="14"/>
                    </a:lnTo>
                    <a:lnTo>
                      <a:pt x="72" y="25"/>
                    </a:lnTo>
                    <a:lnTo>
                      <a:pt x="63" y="33"/>
                    </a:lnTo>
                    <a:lnTo>
                      <a:pt x="52" y="39"/>
                    </a:lnTo>
                    <a:lnTo>
                      <a:pt x="29" y="45"/>
                    </a:lnTo>
                    <a:lnTo>
                      <a:pt x="5" y="51"/>
                    </a:lnTo>
                    <a:lnTo>
                      <a:pt x="0" y="36"/>
                    </a:lnTo>
                    <a:lnTo>
                      <a:pt x="24" y="30"/>
                    </a:lnTo>
                    <a:lnTo>
                      <a:pt x="46" y="24"/>
                    </a:lnTo>
                    <a:lnTo>
                      <a:pt x="54" y="20"/>
                    </a:lnTo>
                    <a:lnTo>
                      <a:pt x="60" y="14"/>
                    </a:lnTo>
                    <a:lnTo>
                      <a:pt x="63" y="9"/>
                    </a:lnTo>
                    <a:lnTo>
                      <a:pt x="65" y="0"/>
                    </a:lnTo>
                    <a:lnTo>
                      <a:pt x="81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" name="Freeform 262"/>
              <p:cNvSpPr>
                <a:spLocks/>
              </p:cNvSpPr>
              <p:nvPr/>
            </p:nvSpPr>
            <p:spPr bwMode="auto">
              <a:xfrm>
                <a:off x="5306" y="1254"/>
                <a:ext cx="16" cy="2"/>
              </a:xfrm>
              <a:custGeom>
                <a:avLst/>
                <a:gdLst>
                  <a:gd name="T0" fmla="*/ 16 w 16"/>
                  <a:gd name="T1" fmla="*/ 1 h 2"/>
                  <a:gd name="T2" fmla="*/ 16 w 16"/>
                  <a:gd name="T3" fmla="*/ 2 h 2"/>
                  <a:gd name="T4" fmla="*/ 0 w 16"/>
                  <a:gd name="T5" fmla="*/ 0 h 2"/>
                  <a:gd name="T6" fmla="*/ 0 w 16"/>
                  <a:gd name="T7" fmla="*/ 1 h 2"/>
                  <a:gd name="T8" fmla="*/ 16 w 16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">
                    <a:moveTo>
                      <a:pt x="16" y="1"/>
                    </a:moveTo>
                    <a:lnTo>
                      <a:pt x="16" y="2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" name="Freeform 263"/>
              <p:cNvSpPr>
                <a:spLocks/>
              </p:cNvSpPr>
              <p:nvPr/>
            </p:nvSpPr>
            <p:spPr bwMode="auto">
              <a:xfrm>
                <a:off x="5117" y="1290"/>
                <a:ext cx="129" cy="79"/>
              </a:xfrm>
              <a:custGeom>
                <a:avLst/>
                <a:gdLst>
                  <a:gd name="T0" fmla="*/ 129 w 129"/>
                  <a:gd name="T1" fmla="*/ 15 h 79"/>
                  <a:gd name="T2" fmla="*/ 108 w 129"/>
                  <a:gd name="T3" fmla="*/ 21 h 79"/>
                  <a:gd name="T4" fmla="*/ 93 w 129"/>
                  <a:gd name="T5" fmla="*/ 27 h 79"/>
                  <a:gd name="T6" fmla="*/ 69 w 129"/>
                  <a:gd name="T7" fmla="*/ 42 h 79"/>
                  <a:gd name="T8" fmla="*/ 45 w 129"/>
                  <a:gd name="T9" fmla="*/ 58 h 79"/>
                  <a:gd name="T10" fmla="*/ 29 w 129"/>
                  <a:gd name="T11" fmla="*/ 68 h 79"/>
                  <a:gd name="T12" fmla="*/ 8 w 129"/>
                  <a:gd name="T13" fmla="*/ 79 h 79"/>
                  <a:gd name="T14" fmla="*/ 0 w 129"/>
                  <a:gd name="T15" fmla="*/ 65 h 79"/>
                  <a:gd name="T16" fmla="*/ 19 w 129"/>
                  <a:gd name="T17" fmla="*/ 55 h 79"/>
                  <a:gd name="T18" fmla="*/ 36 w 129"/>
                  <a:gd name="T19" fmla="*/ 45 h 79"/>
                  <a:gd name="T20" fmla="*/ 60 w 129"/>
                  <a:gd name="T21" fmla="*/ 29 h 79"/>
                  <a:gd name="T22" fmla="*/ 85 w 129"/>
                  <a:gd name="T23" fmla="*/ 13 h 79"/>
                  <a:gd name="T24" fmla="*/ 103 w 129"/>
                  <a:gd name="T25" fmla="*/ 6 h 79"/>
                  <a:gd name="T26" fmla="*/ 124 w 129"/>
                  <a:gd name="T27" fmla="*/ 0 h 79"/>
                  <a:gd name="T28" fmla="*/ 129 w 129"/>
                  <a:gd name="T29" fmla="*/ 15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9" h="79">
                    <a:moveTo>
                      <a:pt x="129" y="15"/>
                    </a:moveTo>
                    <a:lnTo>
                      <a:pt x="108" y="21"/>
                    </a:lnTo>
                    <a:lnTo>
                      <a:pt x="93" y="27"/>
                    </a:lnTo>
                    <a:lnTo>
                      <a:pt x="69" y="42"/>
                    </a:lnTo>
                    <a:lnTo>
                      <a:pt x="45" y="58"/>
                    </a:lnTo>
                    <a:lnTo>
                      <a:pt x="29" y="68"/>
                    </a:lnTo>
                    <a:lnTo>
                      <a:pt x="8" y="79"/>
                    </a:lnTo>
                    <a:lnTo>
                      <a:pt x="0" y="65"/>
                    </a:lnTo>
                    <a:lnTo>
                      <a:pt x="19" y="55"/>
                    </a:lnTo>
                    <a:lnTo>
                      <a:pt x="36" y="45"/>
                    </a:lnTo>
                    <a:lnTo>
                      <a:pt x="60" y="29"/>
                    </a:lnTo>
                    <a:lnTo>
                      <a:pt x="85" y="13"/>
                    </a:lnTo>
                    <a:lnTo>
                      <a:pt x="103" y="6"/>
                    </a:lnTo>
                    <a:lnTo>
                      <a:pt x="124" y="0"/>
                    </a:lnTo>
                    <a:lnTo>
                      <a:pt x="129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" name="Freeform 264"/>
              <p:cNvSpPr>
                <a:spLocks/>
              </p:cNvSpPr>
              <p:nvPr/>
            </p:nvSpPr>
            <p:spPr bwMode="auto">
              <a:xfrm>
                <a:off x="5241" y="1290"/>
                <a:ext cx="5" cy="15"/>
              </a:xfrm>
              <a:custGeom>
                <a:avLst/>
                <a:gdLst>
                  <a:gd name="T0" fmla="*/ 0 w 5"/>
                  <a:gd name="T1" fmla="*/ 0 h 15"/>
                  <a:gd name="T2" fmla="*/ 5 w 5"/>
                  <a:gd name="T3" fmla="*/ 15 h 15"/>
                  <a:gd name="T4" fmla="*/ 0 w 5"/>
                  <a:gd name="T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5">
                    <a:moveTo>
                      <a:pt x="0" y="0"/>
                    </a:moveTo>
                    <a:lnTo>
                      <a:pt x="5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" name="Freeform 265"/>
              <p:cNvSpPr>
                <a:spLocks/>
              </p:cNvSpPr>
              <p:nvPr/>
            </p:nvSpPr>
            <p:spPr bwMode="auto">
              <a:xfrm>
                <a:off x="5113" y="1355"/>
                <a:ext cx="16" cy="20"/>
              </a:xfrm>
              <a:custGeom>
                <a:avLst/>
                <a:gdLst>
                  <a:gd name="T0" fmla="*/ 12 w 16"/>
                  <a:gd name="T1" fmla="*/ 14 h 20"/>
                  <a:gd name="T2" fmla="*/ 0 w 16"/>
                  <a:gd name="T3" fmla="*/ 20 h 20"/>
                  <a:gd name="T4" fmla="*/ 0 w 16"/>
                  <a:gd name="T5" fmla="*/ 7 h 20"/>
                  <a:gd name="T6" fmla="*/ 16 w 16"/>
                  <a:gd name="T7" fmla="*/ 7 h 20"/>
                  <a:gd name="T8" fmla="*/ 4 w 16"/>
                  <a:gd name="T9" fmla="*/ 0 h 20"/>
                  <a:gd name="T10" fmla="*/ 12 w 16"/>
                  <a:gd name="T11" fmla="*/ 1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20">
                    <a:moveTo>
                      <a:pt x="12" y="14"/>
                    </a:moveTo>
                    <a:lnTo>
                      <a:pt x="0" y="20"/>
                    </a:lnTo>
                    <a:lnTo>
                      <a:pt x="0" y="7"/>
                    </a:lnTo>
                    <a:lnTo>
                      <a:pt x="16" y="7"/>
                    </a:lnTo>
                    <a:lnTo>
                      <a:pt x="4" y="0"/>
                    </a:lnTo>
                    <a:lnTo>
                      <a:pt x="12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" name="Freeform 266"/>
              <p:cNvSpPr>
                <a:spLocks/>
              </p:cNvSpPr>
              <p:nvPr/>
            </p:nvSpPr>
            <p:spPr bwMode="auto">
              <a:xfrm>
                <a:off x="4660" y="1849"/>
                <a:ext cx="172" cy="212"/>
              </a:xfrm>
              <a:custGeom>
                <a:avLst/>
                <a:gdLst>
                  <a:gd name="T0" fmla="*/ 29 w 172"/>
                  <a:gd name="T1" fmla="*/ 9 h 212"/>
                  <a:gd name="T2" fmla="*/ 25 w 172"/>
                  <a:gd name="T3" fmla="*/ 14 h 212"/>
                  <a:gd name="T4" fmla="*/ 20 w 172"/>
                  <a:gd name="T5" fmla="*/ 19 h 212"/>
                  <a:gd name="T6" fmla="*/ 15 w 172"/>
                  <a:gd name="T7" fmla="*/ 26 h 212"/>
                  <a:gd name="T8" fmla="*/ 10 w 172"/>
                  <a:gd name="T9" fmla="*/ 34 h 212"/>
                  <a:gd name="T10" fmla="*/ 6 w 172"/>
                  <a:gd name="T11" fmla="*/ 43 h 212"/>
                  <a:gd name="T12" fmla="*/ 3 w 172"/>
                  <a:gd name="T13" fmla="*/ 53 h 212"/>
                  <a:gd name="T14" fmla="*/ 0 w 172"/>
                  <a:gd name="T15" fmla="*/ 62 h 212"/>
                  <a:gd name="T16" fmla="*/ 0 w 172"/>
                  <a:gd name="T17" fmla="*/ 71 h 212"/>
                  <a:gd name="T18" fmla="*/ 0 w 172"/>
                  <a:gd name="T19" fmla="*/ 82 h 212"/>
                  <a:gd name="T20" fmla="*/ 1 w 172"/>
                  <a:gd name="T21" fmla="*/ 93 h 212"/>
                  <a:gd name="T22" fmla="*/ 2 w 172"/>
                  <a:gd name="T23" fmla="*/ 104 h 212"/>
                  <a:gd name="T24" fmla="*/ 4 w 172"/>
                  <a:gd name="T25" fmla="*/ 115 h 212"/>
                  <a:gd name="T26" fmla="*/ 6 w 172"/>
                  <a:gd name="T27" fmla="*/ 126 h 212"/>
                  <a:gd name="T28" fmla="*/ 9 w 172"/>
                  <a:gd name="T29" fmla="*/ 137 h 212"/>
                  <a:gd name="T30" fmla="*/ 15 w 172"/>
                  <a:gd name="T31" fmla="*/ 158 h 212"/>
                  <a:gd name="T32" fmla="*/ 22 w 172"/>
                  <a:gd name="T33" fmla="*/ 176 h 212"/>
                  <a:gd name="T34" fmla="*/ 29 w 172"/>
                  <a:gd name="T35" fmla="*/ 192 h 212"/>
                  <a:gd name="T36" fmla="*/ 33 w 172"/>
                  <a:gd name="T37" fmla="*/ 199 h 212"/>
                  <a:gd name="T38" fmla="*/ 36 w 172"/>
                  <a:gd name="T39" fmla="*/ 204 h 212"/>
                  <a:gd name="T40" fmla="*/ 39 w 172"/>
                  <a:gd name="T41" fmla="*/ 209 h 212"/>
                  <a:gd name="T42" fmla="*/ 42 w 172"/>
                  <a:gd name="T43" fmla="*/ 212 h 212"/>
                  <a:gd name="T44" fmla="*/ 172 w 172"/>
                  <a:gd name="T45" fmla="*/ 202 h 212"/>
                  <a:gd name="T46" fmla="*/ 150 w 172"/>
                  <a:gd name="T47" fmla="*/ 69 h 212"/>
                  <a:gd name="T48" fmla="*/ 149 w 172"/>
                  <a:gd name="T49" fmla="*/ 60 h 212"/>
                  <a:gd name="T50" fmla="*/ 147 w 172"/>
                  <a:gd name="T51" fmla="*/ 51 h 212"/>
                  <a:gd name="T52" fmla="*/ 144 w 172"/>
                  <a:gd name="T53" fmla="*/ 43 h 212"/>
                  <a:gd name="T54" fmla="*/ 141 w 172"/>
                  <a:gd name="T55" fmla="*/ 36 h 212"/>
                  <a:gd name="T56" fmla="*/ 138 w 172"/>
                  <a:gd name="T57" fmla="*/ 30 h 212"/>
                  <a:gd name="T58" fmla="*/ 134 w 172"/>
                  <a:gd name="T59" fmla="*/ 24 h 212"/>
                  <a:gd name="T60" fmla="*/ 130 w 172"/>
                  <a:gd name="T61" fmla="*/ 20 h 212"/>
                  <a:gd name="T62" fmla="*/ 126 w 172"/>
                  <a:gd name="T63" fmla="*/ 15 h 212"/>
                  <a:gd name="T64" fmla="*/ 121 w 172"/>
                  <a:gd name="T65" fmla="*/ 12 h 212"/>
                  <a:gd name="T66" fmla="*/ 117 w 172"/>
                  <a:gd name="T67" fmla="*/ 9 h 212"/>
                  <a:gd name="T68" fmla="*/ 112 w 172"/>
                  <a:gd name="T69" fmla="*/ 6 h 212"/>
                  <a:gd name="T70" fmla="*/ 106 w 172"/>
                  <a:gd name="T71" fmla="*/ 4 h 212"/>
                  <a:gd name="T72" fmla="*/ 101 w 172"/>
                  <a:gd name="T73" fmla="*/ 3 h 212"/>
                  <a:gd name="T74" fmla="*/ 96 w 172"/>
                  <a:gd name="T75" fmla="*/ 1 h 212"/>
                  <a:gd name="T76" fmla="*/ 91 w 172"/>
                  <a:gd name="T77" fmla="*/ 1 h 212"/>
                  <a:gd name="T78" fmla="*/ 85 w 172"/>
                  <a:gd name="T79" fmla="*/ 0 h 212"/>
                  <a:gd name="T80" fmla="*/ 75 w 172"/>
                  <a:gd name="T81" fmla="*/ 0 h 212"/>
                  <a:gd name="T82" fmla="*/ 65 w 172"/>
                  <a:gd name="T83" fmla="*/ 1 h 212"/>
                  <a:gd name="T84" fmla="*/ 55 w 172"/>
                  <a:gd name="T85" fmla="*/ 2 h 212"/>
                  <a:gd name="T86" fmla="*/ 46 w 172"/>
                  <a:gd name="T87" fmla="*/ 4 h 212"/>
                  <a:gd name="T88" fmla="*/ 34 w 172"/>
                  <a:gd name="T89" fmla="*/ 7 h 212"/>
                  <a:gd name="T90" fmla="*/ 29 w 172"/>
                  <a:gd name="T91" fmla="*/ 9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72" h="212">
                    <a:moveTo>
                      <a:pt x="29" y="9"/>
                    </a:moveTo>
                    <a:lnTo>
                      <a:pt x="25" y="14"/>
                    </a:lnTo>
                    <a:lnTo>
                      <a:pt x="20" y="19"/>
                    </a:lnTo>
                    <a:lnTo>
                      <a:pt x="15" y="26"/>
                    </a:lnTo>
                    <a:lnTo>
                      <a:pt x="10" y="34"/>
                    </a:lnTo>
                    <a:lnTo>
                      <a:pt x="6" y="43"/>
                    </a:lnTo>
                    <a:lnTo>
                      <a:pt x="3" y="53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1" y="93"/>
                    </a:lnTo>
                    <a:lnTo>
                      <a:pt x="2" y="104"/>
                    </a:lnTo>
                    <a:lnTo>
                      <a:pt x="4" y="115"/>
                    </a:lnTo>
                    <a:lnTo>
                      <a:pt x="6" y="126"/>
                    </a:lnTo>
                    <a:lnTo>
                      <a:pt x="9" y="137"/>
                    </a:lnTo>
                    <a:lnTo>
                      <a:pt x="15" y="158"/>
                    </a:lnTo>
                    <a:lnTo>
                      <a:pt x="22" y="176"/>
                    </a:lnTo>
                    <a:lnTo>
                      <a:pt x="29" y="192"/>
                    </a:lnTo>
                    <a:lnTo>
                      <a:pt x="33" y="199"/>
                    </a:lnTo>
                    <a:lnTo>
                      <a:pt x="36" y="204"/>
                    </a:lnTo>
                    <a:lnTo>
                      <a:pt x="39" y="209"/>
                    </a:lnTo>
                    <a:lnTo>
                      <a:pt x="42" y="212"/>
                    </a:lnTo>
                    <a:lnTo>
                      <a:pt x="172" y="202"/>
                    </a:lnTo>
                    <a:lnTo>
                      <a:pt x="150" y="69"/>
                    </a:lnTo>
                    <a:lnTo>
                      <a:pt x="149" y="60"/>
                    </a:lnTo>
                    <a:lnTo>
                      <a:pt x="147" y="51"/>
                    </a:lnTo>
                    <a:lnTo>
                      <a:pt x="144" y="43"/>
                    </a:lnTo>
                    <a:lnTo>
                      <a:pt x="141" y="36"/>
                    </a:lnTo>
                    <a:lnTo>
                      <a:pt x="138" y="30"/>
                    </a:lnTo>
                    <a:lnTo>
                      <a:pt x="134" y="24"/>
                    </a:lnTo>
                    <a:lnTo>
                      <a:pt x="130" y="20"/>
                    </a:lnTo>
                    <a:lnTo>
                      <a:pt x="126" y="15"/>
                    </a:lnTo>
                    <a:lnTo>
                      <a:pt x="121" y="12"/>
                    </a:lnTo>
                    <a:lnTo>
                      <a:pt x="117" y="9"/>
                    </a:lnTo>
                    <a:lnTo>
                      <a:pt x="112" y="6"/>
                    </a:lnTo>
                    <a:lnTo>
                      <a:pt x="106" y="4"/>
                    </a:lnTo>
                    <a:lnTo>
                      <a:pt x="101" y="3"/>
                    </a:lnTo>
                    <a:lnTo>
                      <a:pt x="96" y="1"/>
                    </a:lnTo>
                    <a:lnTo>
                      <a:pt x="91" y="1"/>
                    </a:lnTo>
                    <a:lnTo>
                      <a:pt x="85" y="0"/>
                    </a:lnTo>
                    <a:lnTo>
                      <a:pt x="75" y="0"/>
                    </a:lnTo>
                    <a:lnTo>
                      <a:pt x="65" y="1"/>
                    </a:lnTo>
                    <a:lnTo>
                      <a:pt x="55" y="2"/>
                    </a:lnTo>
                    <a:lnTo>
                      <a:pt x="46" y="4"/>
                    </a:lnTo>
                    <a:lnTo>
                      <a:pt x="34" y="7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" name="Freeform 267"/>
              <p:cNvSpPr>
                <a:spLocks/>
              </p:cNvSpPr>
              <p:nvPr/>
            </p:nvSpPr>
            <p:spPr bwMode="auto">
              <a:xfrm>
                <a:off x="4651" y="1853"/>
                <a:ext cx="44" cy="67"/>
              </a:xfrm>
              <a:custGeom>
                <a:avLst/>
                <a:gdLst>
                  <a:gd name="T0" fmla="*/ 44 w 44"/>
                  <a:gd name="T1" fmla="*/ 11 h 67"/>
                  <a:gd name="T2" fmla="*/ 35 w 44"/>
                  <a:gd name="T3" fmla="*/ 20 h 67"/>
                  <a:gd name="T4" fmla="*/ 26 w 44"/>
                  <a:gd name="T5" fmla="*/ 34 h 67"/>
                  <a:gd name="T6" fmla="*/ 19 w 44"/>
                  <a:gd name="T7" fmla="*/ 51 h 67"/>
                  <a:gd name="T8" fmla="*/ 16 w 44"/>
                  <a:gd name="T9" fmla="*/ 67 h 67"/>
                  <a:gd name="T10" fmla="*/ 0 w 44"/>
                  <a:gd name="T11" fmla="*/ 65 h 67"/>
                  <a:gd name="T12" fmla="*/ 4 w 44"/>
                  <a:gd name="T13" fmla="*/ 46 h 67"/>
                  <a:gd name="T14" fmla="*/ 12 w 44"/>
                  <a:gd name="T15" fmla="*/ 26 h 67"/>
                  <a:gd name="T16" fmla="*/ 22 w 44"/>
                  <a:gd name="T17" fmla="*/ 11 h 67"/>
                  <a:gd name="T18" fmla="*/ 32 w 44"/>
                  <a:gd name="T19" fmla="*/ 0 h 67"/>
                  <a:gd name="T20" fmla="*/ 44 w 44"/>
                  <a:gd name="T21" fmla="*/ 1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4" h="67">
                    <a:moveTo>
                      <a:pt x="44" y="11"/>
                    </a:moveTo>
                    <a:lnTo>
                      <a:pt x="35" y="20"/>
                    </a:lnTo>
                    <a:lnTo>
                      <a:pt x="26" y="34"/>
                    </a:lnTo>
                    <a:lnTo>
                      <a:pt x="19" y="51"/>
                    </a:lnTo>
                    <a:lnTo>
                      <a:pt x="16" y="67"/>
                    </a:lnTo>
                    <a:lnTo>
                      <a:pt x="0" y="65"/>
                    </a:lnTo>
                    <a:lnTo>
                      <a:pt x="4" y="46"/>
                    </a:lnTo>
                    <a:lnTo>
                      <a:pt x="12" y="26"/>
                    </a:lnTo>
                    <a:lnTo>
                      <a:pt x="22" y="11"/>
                    </a:lnTo>
                    <a:lnTo>
                      <a:pt x="32" y="0"/>
                    </a:lnTo>
                    <a:lnTo>
                      <a:pt x="44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" name="Freeform 268"/>
              <p:cNvSpPr>
                <a:spLocks/>
              </p:cNvSpPr>
              <p:nvPr/>
            </p:nvSpPr>
            <p:spPr bwMode="auto">
              <a:xfrm>
                <a:off x="4651" y="1919"/>
                <a:ext cx="57" cy="148"/>
              </a:xfrm>
              <a:custGeom>
                <a:avLst/>
                <a:gdLst>
                  <a:gd name="T0" fmla="*/ 16 w 57"/>
                  <a:gd name="T1" fmla="*/ 0 h 148"/>
                  <a:gd name="T2" fmla="*/ 18 w 57"/>
                  <a:gd name="T3" fmla="*/ 22 h 148"/>
                  <a:gd name="T4" fmla="*/ 21 w 57"/>
                  <a:gd name="T5" fmla="*/ 44 h 148"/>
                  <a:gd name="T6" fmla="*/ 31 w 57"/>
                  <a:gd name="T7" fmla="*/ 86 h 148"/>
                  <a:gd name="T8" fmla="*/ 38 w 57"/>
                  <a:gd name="T9" fmla="*/ 103 h 148"/>
                  <a:gd name="T10" fmla="*/ 45 w 57"/>
                  <a:gd name="T11" fmla="*/ 118 h 148"/>
                  <a:gd name="T12" fmla="*/ 51 w 57"/>
                  <a:gd name="T13" fmla="*/ 130 h 148"/>
                  <a:gd name="T14" fmla="*/ 57 w 57"/>
                  <a:gd name="T15" fmla="*/ 138 h 148"/>
                  <a:gd name="T16" fmla="*/ 44 w 57"/>
                  <a:gd name="T17" fmla="*/ 148 h 148"/>
                  <a:gd name="T18" fmla="*/ 38 w 57"/>
                  <a:gd name="T19" fmla="*/ 139 h 148"/>
                  <a:gd name="T20" fmla="*/ 31 w 57"/>
                  <a:gd name="T21" fmla="*/ 126 h 148"/>
                  <a:gd name="T22" fmla="*/ 23 w 57"/>
                  <a:gd name="T23" fmla="*/ 109 h 148"/>
                  <a:gd name="T24" fmla="*/ 16 w 57"/>
                  <a:gd name="T25" fmla="*/ 91 h 148"/>
                  <a:gd name="T26" fmla="*/ 5 w 57"/>
                  <a:gd name="T27" fmla="*/ 46 h 148"/>
                  <a:gd name="T28" fmla="*/ 2 w 57"/>
                  <a:gd name="T29" fmla="*/ 24 h 148"/>
                  <a:gd name="T30" fmla="*/ 0 w 57"/>
                  <a:gd name="T31" fmla="*/ 1 h 148"/>
                  <a:gd name="T32" fmla="*/ 16 w 57"/>
                  <a:gd name="T33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7" h="148">
                    <a:moveTo>
                      <a:pt x="16" y="0"/>
                    </a:moveTo>
                    <a:lnTo>
                      <a:pt x="18" y="22"/>
                    </a:lnTo>
                    <a:lnTo>
                      <a:pt x="21" y="44"/>
                    </a:lnTo>
                    <a:lnTo>
                      <a:pt x="31" y="86"/>
                    </a:lnTo>
                    <a:lnTo>
                      <a:pt x="38" y="103"/>
                    </a:lnTo>
                    <a:lnTo>
                      <a:pt x="45" y="118"/>
                    </a:lnTo>
                    <a:lnTo>
                      <a:pt x="51" y="130"/>
                    </a:lnTo>
                    <a:lnTo>
                      <a:pt x="57" y="138"/>
                    </a:lnTo>
                    <a:lnTo>
                      <a:pt x="44" y="148"/>
                    </a:lnTo>
                    <a:lnTo>
                      <a:pt x="38" y="139"/>
                    </a:lnTo>
                    <a:lnTo>
                      <a:pt x="31" y="126"/>
                    </a:lnTo>
                    <a:lnTo>
                      <a:pt x="23" y="109"/>
                    </a:lnTo>
                    <a:lnTo>
                      <a:pt x="16" y="91"/>
                    </a:lnTo>
                    <a:lnTo>
                      <a:pt x="5" y="46"/>
                    </a:lnTo>
                    <a:lnTo>
                      <a:pt x="2" y="24"/>
                    </a:lnTo>
                    <a:lnTo>
                      <a:pt x="0" y="1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" name="Freeform 269"/>
              <p:cNvSpPr>
                <a:spLocks/>
              </p:cNvSpPr>
              <p:nvPr/>
            </p:nvSpPr>
            <p:spPr bwMode="auto">
              <a:xfrm>
                <a:off x="4651" y="1918"/>
                <a:ext cx="16" cy="2"/>
              </a:xfrm>
              <a:custGeom>
                <a:avLst/>
                <a:gdLst>
                  <a:gd name="T0" fmla="*/ 0 w 16"/>
                  <a:gd name="T1" fmla="*/ 0 h 2"/>
                  <a:gd name="T2" fmla="*/ 0 w 16"/>
                  <a:gd name="T3" fmla="*/ 2 h 2"/>
                  <a:gd name="T4" fmla="*/ 16 w 16"/>
                  <a:gd name="T5" fmla="*/ 1 h 2"/>
                  <a:gd name="T6" fmla="*/ 16 w 16"/>
                  <a:gd name="T7" fmla="*/ 2 h 2"/>
                  <a:gd name="T8" fmla="*/ 0 w 1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">
                    <a:moveTo>
                      <a:pt x="0" y="0"/>
                    </a:moveTo>
                    <a:lnTo>
                      <a:pt x="0" y="2"/>
                    </a:lnTo>
                    <a:lnTo>
                      <a:pt x="16" y="1"/>
                    </a:lnTo>
                    <a:lnTo>
                      <a:pt x="1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" name="Freeform 270"/>
              <p:cNvSpPr>
                <a:spLocks/>
              </p:cNvSpPr>
              <p:nvPr/>
            </p:nvSpPr>
            <p:spPr bwMode="auto">
              <a:xfrm>
                <a:off x="4702" y="2043"/>
                <a:ext cx="131" cy="27"/>
              </a:xfrm>
              <a:custGeom>
                <a:avLst/>
                <a:gdLst>
                  <a:gd name="T0" fmla="*/ 0 w 131"/>
                  <a:gd name="T1" fmla="*/ 10 h 27"/>
                  <a:gd name="T2" fmla="*/ 1 w 131"/>
                  <a:gd name="T3" fmla="*/ 27 h 27"/>
                  <a:gd name="T4" fmla="*/ 131 w 131"/>
                  <a:gd name="T5" fmla="*/ 16 h 27"/>
                  <a:gd name="T6" fmla="*/ 130 w 131"/>
                  <a:gd name="T7" fmla="*/ 0 h 27"/>
                  <a:gd name="T8" fmla="*/ 0 w 131"/>
                  <a:gd name="T9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1" h="27">
                    <a:moveTo>
                      <a:pt x="0" y="10"/>
                    </a:moveTo>
                    <a:lnTo>
                      <a:pt x="1" y="27"/>
                    </a:lnTo>
                    <a:lnTo>
                      <a:pt x="131" y="16"/>
                    </a:lnTo>
                    <a:lnTo>
                      <a:pt x="13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" name="Freeform 271"/>
              <p:cNvSpPr>
                <a:spLocks/>
              </p:cNvSpPr>
              <p:nvPr/>
            </p:nvSpPr>
            <p:spPr bwMode="auto">
              <a:xfrm>
                <a:off x="4695" y="2053"/>
                <a:ext cx="13" cy="17"/>
              </a:xfrm>
              <a:custGeom>
                <a:avLst/>
                <a:gdLst>
                  <a:gd name="T0" fmla="*/ 0 w 13"/>
                  <a:gd name="T1" fmla="*/ 14 h 17"/>
                  <a:gd name="T2" fmla="*/ 3 w 13"/>
                  <a:gd name="T3" fmla="*/ 17 h 17"/>
                  <a:gd name="T4" fmla="*/ 8 w 13"/>
                  <a:gd name="T5" fmla="*/ 17 h 17"/>
                  <a:gd name="T6" fmla="*/ 7 w 13"/>
                  <a:gd name="T7" fmla="*/ 0 h 17"/>
                  <a:gd name="T8" fmla="*/ 13 w 13"/>
                  <a:gd name="T9" fmla="*/ 4 h 17"/>
                  <a:gd name="T10" fmla="*/ 0 w 13"/>
                  <a:gd name="T11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7">
                    <a:moveTo>
                      <a:pt x="0" y="14"/>
                    </a:moveTo>
                    <a:lnTo>
                      <a:pt x="3" y="17"/>
                    </a:lnTo>
                    <a:lnTo>
                      <a:pt x="8" y="17"/>
                    </a:lnTo>
                    <a:lnTo>
                      <a:pt x="7" y="0"/>
                    </a:lnTo>
                    <a:lnTo>
                      <a:pt x="13" y="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" name="Freeform 272"/>
              <p:cNvSpPr>
                <a:spLocks/>
              </p:cNvSpPr>
              <p:nvPr/>
            </p:nvSpPr>
            <p:spPr bwMode="auto">
              <a:xfrm>
                <a:off x="4802" y="1917"/>
                <a:ext cx="37" cy="136"/>
              </a:xfrm>
              <a:custGeom>
                <a:avLst/>
                <a:gdLst>
                  <a:gd name="T0" fmla="*/ 22 w 37"/>
                  <a:gd name="T1" fmla="*/ 136 h 136"/>
                  <a:gd name="T2" fmla="*/ 37 w 37"/>
                  <a:gd name="T3" fmla="*/ 133 h 136"/>
                  <a:gd name="T4" fmla="*/ 15 w 37"/>
                  <a:gd name="T5" fmla="*/ 0 h 136"/>
                  <a:gd name="T6" fmla="*/ 0 w 37"/>
                  <a:gd name="T7" fmla="*/ 3 h 136"/>
                  <a:gd name="T8" fmla="*/ 22 w 37"/>
                  <a:gd name="T9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136">
                    <a:moveTo>
                      <a:pt x="22" y="136"/>
                    </a:moveTo>
                    <a:lnTo>
                      <a:pt x="37" y="133"/>
                    </a:lnTo>
                    <a:lnTo>
                      <a:pt x="15" y="0"/>
                    </a:lnTo>
                    <a:lnTo>
                      <a:pt x="0" y="3"/>
                    </a:lnTo>
                    <a:lnTo>
                      <a:pt x="22" y="1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" name="Freeform 273"/>
              <p:cNvSpPr>
                <a:spLocks/>
              </p:cNvSpPr>
              <p:nvPr/>
            </p:nvSpPr>
            <p:spPr bwMode="auto">
              <a:xfrm>
                <a:off x="4824" y="2043"/>
                <a:ext cx="16" cy="16"/>
              </a:xfrm>
              <a:custGeom>
                <a:avLst/>
                <a:gdLst>
                  <a:gd name="T0" fmla="*/ 9 w 16"/>
                  <a:gd name="T1" fmla="*/ 16 h 16"/>
                  <a:gd name="T2" fmla="*/ 16 w 16"/>
                  <a:gd name="T3" fmla="*/ 15 h 16"/>
                  <a:gd name="T4" fmla="*/ 15 w 16"/>
                  <a:gd name="T5" fmla="*/ 7 h 16"/>
                  <a:gd name="T6" fmla="*/ 0 w 16"/>
                  <a:gd name="T7" fmla="*/ 10 h 16"/>
                  <a:gd name="T8" fmla="*/ 8 w 16"/>
                  <a:gd name="T9" fmla="*/ 0 h 16"/>
                  <a:gd name="T10" fmla="*/ 9 w 16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16">
                    <a:moveTo>
                      <a:pt x="9" y="16"/>
                    </a:moveTo>
                    <a:lnTo>
                      <a:pt x="16" y="15"/>
                    </a:lnTo>
                    <a:lnTo>
                      <a:pt x="15" y="7"/>
                    </a:lnTo>
                    <a:lnTo>
                      <a:pt x="0" y="10"/>
                    </a:lnTo>
                    <a:lnTo>
                      <a:pt x="8" y="0"/>
                    </a:lnTo>
                    <a:lnTo>
                      <a:pt x="9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" name="Freeform 274"/>
              <p:cNvSpPr>
                <a:spLocks/>
              </p:cNvSpPr>
              <p:nvPr/>
            </p:nvSpPr>
            <p:spPr bwMode="auto">
              <a:xfrm>
                <a:off x="4686" y="1842"/>
                <a:ext cx="131" cy="78"/>
              </a:xfrm>
              <a:custGeom>
                <a:avLst/>
                <a:gdLst>
                  <a:gd name="T0" fmla="*/ 116 w 131"/>
                  <a:gd name="T1" fmla="*/ 78 h 78"/>
                  <a:gd name="T2" fmla="*/ 113 w 131"/>
                  <a:gd name="T3" fmla="*/ 61 h 78"/>
                  <a:gd name="T4" fmla="*/ 108 w 131"/>
                  <a:gd name="T5" fmla="*/ 47 h 78"/>
                  <a:gd name="T6" fmla="*/ 102 w 131"/>
                  <a:gd name="T7" fmla="*/ 36 h 78"/>
                  <a:gd name="T8" fmla="*/ 94 w 131"/>
                  <a:gd name="T9" fmla="*/ 28 h 78"/>
                  <a:gd name="T10" fmla="*/ 85 w 131"/>
                  <a:gd name="T11" fmla="*/ 23 h 78"/>
                  <a:gd name="T12" fmla="*/ 77 w 131"/>
                  <a:gd name="T13" fmla="*/ 19 h 78"/>
                  <a:gd name="T14" fmla="*/ 68 w 131"/>
                  <a:gd name="T15" fmla="*/ 16 h 78"/>
                  <a:gd name="T16" fmla="*/ 59 w 131"/>
                  <a:gd name="T17" fmla="*/ 15 h 78"/>
                  <a:gd name="T18" fmla="*/ 40 w 131"/>
                  <a:gd name="T19" fmla="*/ 16 h 78"/>
                  <a:gd name="T20" fmla="*/ 22 w 131"/>
                  <a:gd name="T21" fmla="*/ 19 h 78"/>
                  <a:gd name="T22" fmla="*/ 5 w 131"/>
                  <a:gd name="T23" fmla="*/ 24 h 78"/>
                  <a:gd name="T24" fmla="*/ 0 w 131"/>
                  <a:gd name="T25" fmla="*/ 9 h 78"/>
                  <a:gd name="T26" fmla="*/ 17 w 131"/>
                  <a:gd name="T27" fmla="*/ 4 h 78"/>
                  <a:gd name="T28" fmla="*/ 37 w 131"/>
                  <a:gd name="T29" fmla="*/ 1 h 78"/>
                  <a:gd name="T30" fmla="*/ 59 w 131"/>
                  <a:gd name="T31" fmla="*/ 0 h 78"/>
                  <a:gd name="T32" fmla="*/ 72 w 131"/>
                  <a:gd name="T33" fmla="*/ 1 h 78"/>
                  <a:gd name="T34" fmla="*/ 82 w 131"/>
                  <a:gd name="T35" fmla="*/ 4 h 78"/>
                  <a:gd name="T36" fmla="*/ 94 w 131"/>
                  <a:gd name="T37" fmla="*/ 10 h 78"/>
                  <a:gd name="T38" fmla="*/ 105 w 131"/>
                  <a:gd name="T39" fmla="*/ 17 h 78"/>
                  <a:gd name="T40" fmla="*/ 114 w 131"/>
                  <a:gd name="T41" fmla="*/ 26 h 78"/>
                  <a:gd name="T42" fmla="*/ 122 w 131"/>
                  <a:gd name="T43" fmla="*/ 39 h 78"/>
                  <a:gd name="T44" fmla="*/ 128 w 131"/>
                  <a:gd name="T45" fmla="*/ 55 h 78"/>
                  <a:gd name="T46" fmla="*/ 131 w 131"/>
                  <a:gd name="T47" fmla="*/ 74 h 78"/>
                  <a:gd name="T48" fmla="*/ 116 w 131"/>
                  <a:gd name="T4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1" h="78">
                    <a:moveTo>
                      <a:pt x="116" y="78"/>
                    </a:moveTo>
                    <a:lnTo>
                      <a:pt x="113" y="61"/>
                    </a:lnTo>
                    <a:lnTo>
                      <a:pt x="108" y="47"/>
                    </a:lnTo>
                    <a:lnTo>
                      <a:pt x="102" y="36"/>
                    </a:lnTo>
                    <a:lnTo>
                      <a:pt x="94" y="28"/>
                    </a:lnTo>
                    <a:lnTo>
                      <a:pt x="85" y="23"/>
                    </a:lnTo>
                    <a:lnTo>
                      <a:pt x="77" y="19"/>
                    </a:lnTo>
                    <a:lnTo>
                      <a:pt x="68" y="16"/>
                    </a:lnTo>
                    <a:lnTo>
                      <a:pt x="59" y="15"/>
                    </a:lnTo>
                    <a:lnTo>
                      <a:pt x="40" y="16"/>
                    </a:lnTo>
                    <a:lnTo>
                      <a:pt x="22" y="19"/>
                    </a:lnTo>
                    <a:lnTo>
                      <a:pt x="5" y="24"/>
                    </a:lnTo>
                    <a:lnTo>
                      <a:pt x="0" y="9"/>
                    </a:lnTo>
                    <a:lnTo>
                      <a:pt x="17" y="4"/>
                    </a:lnTo>
                    <a:lnTo>
                      <a:pt x="37" y="1"/>
                    </a:lnTo>
                    <a:lnTo>
                      <a:pt x="59" y="0"/>
                    </a:lnTo>
                    <a:lnTo>
                      <a:pt x="72" y="1"/>
                    </a:lnTo>
                    <a:lnTo>
                      <a:pt x="82" y="4"/>
                    </a:lnTo>
                    <a:lnTo>
                      <a:pt x="94" y="10"/>
                    </a:lnTo>
                    <a:lnTo>
                      <a:pt x="105" y="17"/>
                    </a:lnTo>
                    <a:lnTo>
                      <a:pt x="114" y="26"/>
                    </a:lnTo>
                    <a:lnTo>
                      <a:pt x="122" y="39"/>
                    </a:lnTo>
                    <a:lnTo>
                      <a:pt x="128" y="55"/>
                    </a:lnTo>
                    <a:lnTo>
                      <a:pt x="131" y="74"/>
                    </a:lnTo>
                    <a:lnTo>
                      <a:pt x="116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" name="Freeform 275"/>
              <p:cNvSpPr>
                <a:spLocks/>
              </p:cNvSpPr>
              <p:nvPr/>
            </p:nvSpPr>
            <p:spPr bwMode="auto">
              <a:xfrm>
                <a:off x="4802" y="1916"/>
                <a:ext cx="15" cy="4"/>
              </a:xfrm>
              <a:custGeom>
                <a:avLst/>
                <a:gdLst>
                  <a:gd name="T0" fmla="*/ 15 w 15"/>
                  <a:gd name="T1" fmla="*/ 1 h 4"/>
                  <a:gd name="T2" fmla="*/ 15 w 15"/>
                  <a:gd name="T3" fmla="*/ 0 h 4"/>
                  <a:gd name="T4" fmla="*/ 0 w 15"/>
                  <a:gd name="T5" fmla="*/ 4 h 4"/>
                  <a:gd name="T6" fmla="*/ 15 w 15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">
                    <a:moveTo>
                      <a:pt x="15" y="1"/>
                    </a:moveTo>
                    <a:lnTo>
                      <a:pt x="15" y="0"/>
                    </a:lnTo>
                    <a:lnTo>
                      <a:pt x="0" y="4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" name="Freeform 276"/>
              <p:cNvSpPr>
                <a:spLocks/>
              </p:cNvSpPr>
              <p:nvPr/>
            </p:nvSpPr>
            <p:spPr bwMode="auto">
              <a:xfrm>
                <a:off x="4683" y="1851"/>
                <a:ext cx="12" cy="15"/>
              </a:xfrm>
              <a:custGeom>
                <a:avLst/>
                <a:gdLst>
                  <a:gd name="T0" fmla="*/ 3 w 12"/>
                  <a:gd name="T1" fmla="*/ 0 h 15"/>
                  <a:gd name="T2" fmla="*/ 1 w 12"/>
                  <a:gd name="T3" fmla="*/ 1 h 15"/>
                  <a:gd name="T4" fmla="*/ 0 w 12"/>
                  <a:gd name="T5" fmla="*/ 2 h 15"/>
                  <a:gd name="T6" fmla="*/ 12 w 12"/>
                  <a:gd name="T7" fmla="*/ 13 h 15"/>
                  <a:gd name="T8" fmla="*/ 8 w 12"/>
                  <a:gd name="T9" fmla="*/ 15 h 15"/>
                  <a:gd name="T10" fmla="*/ 3 w 12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5">
                    <a:moveTo>
                      <a:pt x="3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12" y="13"/>
                    </a:lnTo>
                    <a:lnTo>
                      <a:pt x="8" y="1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9" name="Freeform 277"/>
              <p:cNvSpPr>
                <a:spLocks/>
              </p:cNvSpPr>
              <p:nvPr/>
            </p:nvSpPr>
            <p:spPr bwMode="auto">
              <a:xfrm>
                <a:off x="4810" y="1825"/>
                <a:ext cx="167" cy="220"/>
              </a:xfrm>
              <a:custGeom>
                <a:avLst/>
                <a:gdLst>
                  <a:gd name="T0" fmla="*/ 0 w 167"/>
                  <a:gd name="T1" fmla="*/ 99 h 220"/>
                  <a:gd name="T2" fmla="*/ 2 w 167"/>
                  <a:gd name="T3" fmla="*/ 81 h 220"/>
                  <a:gd name="T4" fmla="*/ 4 w 167"/>
                  <a:gd name="T5" fmla="*/ 72 h 220"/>
                  <a:gd name="T6" fmla="*/ 6 w 167"/>
                  <a:gd name="T7" fmla="*/ 63 h 220"/>
                  <a:gd name="T8" fmla="*/ 10 w 167"/>
                  <a:gd name="T9" fmla="*/ 55 h 220"/>
                  <a:gd name="T10" fmla="*/ 14 w 167"/>
                  <a:gd name="T11" fmla="*/ 47 h 220"/>
                  <a:gd name="T12" fmla="*/ 17 w 167"/>
                  <a:gd name="T13" fmla="*/ 39 h 220"/>
                  <a:gd name="T14" fmla="*/ 22 w 167"/>
                  <a:gd name="T15" fmla="*/ 32 h 220"/>
                  <a:gd name="T16" fmla="*/ 27 w 167"/>
                  <a:gd name="T17" fmla="*/ 25 h 220"/>
                  <a:gd name="T18" fmla="*/ 32 w 167"/>
                  <a:gd name="T19" fmla="*/ 19 h 220"/>
                  <a:gd name="T20" fmla="*/ 35 w 167"/>
                  <a:gd name="T21" fmla="*/ 16 h 220"/>
                  <a:gd name="T22" fmla="*/ 38 w 167"/>
                  <a:gd name="T23" fmla="*/ 14 h 220"/>
                  <a:gd name="T24" fmla="*/ 41 w 167"/>
                  <a:gd name="T25" fmla="*/ 11 h 220"/>
                  <a:gd name="T26" fmla="*/ 44 w 167"/>
                  <a:gd name="T27" fmla="*/ 9 h 220"/>
                  <a:gd name="T28" fmla="*/ 51 w 167"/>
                  <a:gd name="T29" fmla="*/ 5 h 220"/>
                  <a:gd name="T30" fmla="*/ 59 w 167"/>
                  <a:gd name="T31" fmla="*/ 3 h 220"/>
                  <a:gd name="T32" fmla="*/ 67 w 167"/>
                  <a:gd name="T33" fmla="*/ 1 h 220"/>
                  <a:gd name="T34" fmla="*/ 71 w 167"/>
                  <a:gd name="T35" fmla="*/ 1 h 220"/>
                  <a:gd name="T36" fmla="*/ 75 w 167"/>
                  <a:gd name="T37" fmla="*/ 0 h 220"/>
                  <a:gd name="T38" fmla="*/ 82 w 167"/>
                  <a:gd name="T39" fmla="*/ 1 h 220"/>
                  <a:gd name="T40" fmla="*/ 88 w 167"/>
                  <a:gd name="T41" fmla="*/ 1 h 220"/>
                  <a:gd name="T42" fmla="*/ 94 w 167"/>
                  <a:gd name="T43" fmla="*/ 3 h 220"/>
                  <a:gd name="T44" fmla="*/ 99 w 167"/>
                  <a:gd name="T45" fmla="*/ 4 h 220"/>
                  <a:gd name="T46" fmla="*/ 105 w 167"/>
                  <a:gd name="T47" fmla="*/ 6 h 220"/>
                  <a:gd name="T48" fmla="*/ 110 w 167"/>
                  <a:gd name="T49" fmla="*/ 9 h 220"/>
                  <a:gd name="T50" fmla="*/ 115 w 167"/>
                  <a:gd name="T51" fmla="*/ 12 h 220"/>
                  <a:gd name="T52" fmla="*/ 120 w 167"/>
                  <a:gd name="T53" fmla="*/ 15 h 220"/>
                  <a:gd name="T54" fmla="*/ 124 w 167"/>
                  <a:gd name="T55" fmla="*/ 19 h 220"/>
                  <a:gd name="T56" fmla="*/ 129 w 167"/>
                  <a:gd name="T57" fmla="*/ 23 h 220"/>
                  <a:gd name="T58" fmla="*/ 136 w 167"/>
                  <a:gd name="T59" fmla="*/ 32 h 220"/>
                  <a:gd name="T60" fmla="*/ 142 w 167"/>
                  <a:gd name="T61" fmla="*/ 42 h 220"/>
                  <a:gd name="T62" fmla="*/ 148 w 167"/>
                  <a:gd name="T63" fmla="*/ 54 h 220"/>
                  <a:gd name="T64" fmla="*/ 153 w 167"/>
                  <a:gd name="T65" fmla="*/ 66 h 220"/>
                  <a:gd name="T66" fmla="*/ 157 w 167"/>
                  <a:gd name="T67" fmla="*/ 79 h 220"/>
                  <a:gd name="T68" fmla="*/ 160 w 167"/>
                  <a:gd name="T69" fmla="*/ 92 h 220"/>
                  <a:gd name="T70" fmla="*/ 163 w 167"/>
                  <a:gd name="T71" fmla="*/ 106 h 220"/>
                  <a:gd name="T72" fmla="*/ 164 w 167"/>
                  <a:gd name="T73" fmla="*/ 120 h 220"/>
                  <a:gd name="T74" fmla="*/ 166 w 167"/>
                  <a:gd name="T75" fmla="*/ 134 h 220"/>
                  <a:gd name="T76" fmla="*/ 167 w 167"/>
                  <a:gd name="T77" fmla="*/ 147 h 220"/>
                  <a:gd name="T78" fmla="*/ 167 w 167"/>
                  <a:gd name="T79" fmla="*/ 161 h 220"/>
                  <a:gd name="T80" fmla="*/ 167 w 167"/>
                  <a:gd name="T81" fmla="*/ 166 h 220"/>
                  <a:gd name="T82" fmla="*/ 166 w 167"/>
                  <a:gd name="T83" fmla="*/ 171 h 220"/>
                  <a:gd name="T84" fmla="*/ 165 w 167"/>
                  <a:gd name="T85" fmla="*/ 176 h 220"/>
                  <a:gd name="T86" fmla="*/ 163 w 167"/>
                  <a:gd name="T87" fmla="*/ 181 h 220"/>
                  <a:gd name="T88" fmla="*/ 161 w 167"/>
                  <a:gd name="T89" fmla="*/ 185 h 220"/>
                  <a:gd name="T90" fmla="*/ 159 w 167"/>
                  <a:gd name="T91" fmla="*/ 189 h 220"/>
                  <a:gd name="T92" fmla="*/ 156 w 167"/>
                  <a:gd name="T93" fmla="*/ 193 h 220"/>
                  <a:gd name="T94" fmla="*/ 153 w 167"/>
                  <a:gd name="T95" fmla="*/ 197 h 220"/>
                  <a:gd name="T96" fmla="*/ 145 w 167"/>
                  <a:gd name="T97" fmla="*/ 203 h 220"/>
                  <a:gd name="T98" fmla="*/ 141 w 167"/>
                  <a:gd name="T99" fmla="*/ 206 h 220"/>
                  <a:gd name="T100" fmla="*/ 137 w 167"/>
                  <a:gd name="T101" fmla="*/ 208 h 220"/>
                  <a:gd name="T102" fmla="*/ 128 w 167"/>
                  <a:gd name="T103" fmla="*/ 212 h 220"/>
                  <a:gd name="T104" fmla="*/ 116 w 167"/>
                  <a:gd name="T105" fmla="*/ 216 h 220"/>
                  <a:gd name="T106" fmla="*/ 111 w 167"/>
                  <a:gd name="T107" fmla="*/ 217 h 220"/>
                  <a:gd name="T108" fmla="*/ 105 w 167"/>
                  <a:gd name="T109" fmla="*/ 218 h 220"/>
                  <a:gd name="T110" fmla="*/ 94 w 167"/>
                  <a:gd name="T111" fmla="*/ 219 h 220"/>
                  <a:gd name="T112" fmla="*/ 82 w 167"/>
                  <a:gd name="T113" fmla="*/ 220 h 220"/>
                  <a:gd name="T114" fmla="*/ 70 w 167"/>
                  <a:gd name="T115" fmla="*/ 220 h 220"/>
                  <a:gd name="T116" fmla="*/ 58 w 167"/>
                  <a:gd name="T117" fmla="*/ 218 h 220"/>
                  <a:gd name="T118" fmla="*/ 47 w 167"/>
                  <a:gd name="T119" fmla="*/ 216 h 220"/>
                  <a:gd name="T120" fmla="*/ 35 w 167"/>
                  <a:gd name="T121" fmla="*/ 214 h 220"/>
                  <a:gd name="T122" fmla="*/ 24 w 167"/>
                  <a:gd name="T123" fmla="*/ 210 h 220"/>
                  <a:gd name="T124" fmla="*/ 0 w 167"/>
                  <a:gd name="T125" fmla="*/ 99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67" h="220">
                    <a:moveTo>
                      <a:pt x="0" y="99"/>
                    </a:moveTo>
                    <a:lnTo>
                      <a:pt x="2" y="81"/>
                    </a:lnTo>
                    <a:lnTo>
                      <a:pt x="4" y="72"/>
                    </a:lnTo>
                    <a:lnTo>
                      <a:pt x="6" y="63"/>
                    </a:lnTo>
                    <a:lnTo>
                      <a:pt x="10" y="55"/>
                    </a:lnTo>
                    <a:lnTo>
                      <a:pt x="14" y="47"/>
                    </a:lnTo>
                    <a:lnTo>
                      <a:pt x="17" y="39"/>
                    </a:lnTo>
                    <a:lnTo>
                      <a:pt x="22" y="32"/>
                    </a:lnTo>
                    <a:lnTo>
                      <a:pt x="27" y="25"/>
                    </a:lnTo>
                    <a:lnTo>
                      <a:pt x="32" y="19"/>
                    </a:lnTo>
                    <a:lnTo>
                      <a:pt x="35" y="16"/>
                    </a:lnTo>
                    <a:lnTo>
                      <a:pt x="38" y="14"/>
                    </a:lnTo>
                    <a:lnTo>
                      <a:pt x="41" y="11"/>
                    </a:lnTo>
                    <a:lnTo>
                      <a:pt x="44" y="9"/>
                    </a:lnTo>
                    <a:lnTo>
                      <a:pt x="51" y="5"/>
                    </a:lnTo>
                    <a:lnTo>
                      <a:pt x="59" y="3"/>
                    </a:lnTo>
                    <a:lnTo>
                      <a:pt x="67" y="1"/>
                    </a:lnTo>
                    <a:lnTo>
                      <a:pt x="71" y="1"/>
                    </a:lnTo>
                    <a:lnTo>
                      <a:pt x="75" y="0"/>
                    </a:lnTo>
                    <a:lnTo>
                      <a:pt x="82" y="1"/>
                    </a:lnTo>
                    <a:lnTo>
                      <a:pt x="88" y="1"/>
                    </a:lnTo>
                    <a:lnTo>
                      <a:pt x="94" y="3"/>
                    </a:lnTo>
                    <a:lnTo>
                      <a:pt x="99" y="4"/>
                    </a:lnTo>
                    <a:lnTo>
                      <a:pt x="105" y="6"/>
                    </a:lnTo>
                    <a:lnTo>
                      <a:pt x="110" y="9"/>
                    </a:lnTo>
                    <a:lnTo>
                      <a:pt x="115" y="12"/>
                    </a:lnTo>
                    <a:lnTo>
                      <a:pt x="120" y="15"/>
                    </a:lnTo>
                    <a:lnTo>
                      <a:pt x="124" y="19"/>
                    </a:lnTo>
                    <a:lnTo>
                      <a:pt x="129" y="23"/>
                    </a:lnTo>
                    <a:lnTo>
                      <a:pt x="136" y="32"/>
                    </a:lnTo>
                    <a:lnTo>
                      <a:pt x="142" y="42"/>
                    </a:lnTo>
                    <a:lnTo>
                      <a:pt x="148" y="54"/>
                    </a:lnTo>
                    <a:lnTo>
                      <a:pt x="153" y="66"/>
                    </a:lnTo>
                    <a:lnTo>
                      <a:pt x="157" y="79"/>
                    </a:lnTo>
                    <a:lnTo>
                      <a:pt x="160" y="92"/>
                    </a:lnTo>
                    <a:lnTo>
                      <a:pt x="163" y="106"/>
                    </a:lnTo>
                    <a:lnTo>
                      <a:pt x="164" y="120"/>
                    </a:lnTo>
                    <a:lnTo>
                      <a:pt x="166" y="134"/>
                    </a:lnTo>
                    <a:lnTo>
                      <a:pt x="167" y="147"/>
                    </a:lnTo>
                    <a:lnTo>
                      <a:pt x="167" y="161"/>
                    </a:lnTo>
                    <a:lnTo>
                      <a:pt x="167" y="166"/>
                    </a:lnTo>
                    <a:lnTo>
                      <a:pt x="166" y="171"/>
                    </a:lnTo>
                    <a:lnTo>
                      <a:pt x="165" y="176"/>
                    </a:lnTo>
                    <a:lnTo>
                      <a:pt x="163" y="181"/>
                    </a:lnTo>
                    <a:lnTo>
                      <a:pt x="161" y="185"/>
                    </a:lnTo>
                    <a:lnTo>
                      <a:pt x="159" y="189"/>
                    </a:lnTo>
                    <a:lnTo>
                      <a:pt x="156" y="193"/>
                    </a:lnTo>
                    <a:lnTo>
                      <a:pt x="153" y="197"/>
                    </a:lnTo>
                    <a:lnTo>
                      <a:pt x="145" y="203"/>
                    </a:lnTo>
                    <a:lnTo>
                      <a:pt x="141" y="206"/>
                    </a:lnTo>
                    <a:lnTo>
                      <a:pt x="137" y="208"/>
                    </a:lnTo>
                    <a:lnTo>
                      <a:pt x="128" y="212"/>
                    </a:lnTo>
                    <a:lnTo>
                      <a:pt x="116" y="216"/>
                    </a:lnTo>
                    <a:lnTo>
                      <a:pt x="111" y="217"/>
                    </a:lnTo>
                    <a:lnTo>
                      <a:pt x="105" y="218"/>
                    </a:lnTo>
                    <a:lnTo>
                      <a:pt x="94" y="219"/>
                    </a:lnTo>
                    <a:lnTo>
                      <a:pt x="82" y="220"/>
                    </a:lnTo>
                    <a:lnTo>
                      <a:pt x="70" y="220"/>
                    </a:lnTo>
                    <a:lnTo>
                      <a:pt x="58" y="218"/>
                    </a:lnTo>
                    <a:lnTo>
                      <a:pt x="47" y="216"/>
                    </a:lnTo>
                    <a:lnTo>
                      <a:pt x="35" y="214"/>
                    </a:lnTo>
                    <a:lnTo>
                      <a:pt x="24" y="210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" name="Freeform 278"/>
              <p:cNvSpPr>
                <a:spLocks/>
              </p:cNvSpPr>
              <p:nvPr/>
            </p:nvSpPr>
            <p:spPr bwMode="auto">
              <a:xfrm>
                <a:off x="4802" y="1817"/>
                <a:ext cx="84" cy="109"/>
              </a:xfrm>
              <a:custGeom>
                <a:avLst/>
                <a:gdLst>
                  <a:gd name="T0" fmla="*/ 0 w 84"/>
                  <a:gd name="T1" fmla="*/ 106 h 109"/>
                  <a:gd name="T2" fmla="*/ 2 w 84"/>
                  <a:gd name="T3" fmla="*/ 87 h 109"/>
                  <a:gd name="T4" fmla="*/ 6 w 84"/>
                  <a:gd name="T5" fmla="*/ 69 h 109"/>
                  <a:gd name="T6" fmla="*/ 14 w 84"/>
                  <a:gd name="T7" fmla="*/ 50 h 109"/>
                  <a:gd name="T8" fmla="*/ 23 w 84"/>
                  <a:gd name="T9" fmla="*/ 35 h 109"/>
                  <a:gd name="T10" fmla="*/ 34 w 84"/>
                  <a:gd name="T11" fmla="*/ 21 h 109"/>
                  <a:gd name="T12" fmla="*/ 47 w 84"/>
                  <a:gd name="T13" fmla="*/ 11 h 109"/>
                  <a:gd name="T14" fmla="*/ 56 w 84"/>
                  <a:gd name="T15" fmla="*/ 6 h 109"/>
                  <a:gd name="T16" fmla="*/ 66 w 84"/>
                  <a:gd name="T17" fmla="*/ 3 h 109"/>
                  <a:gd name="T18" fmla="*/ 82 w 84"/>
                  <a:gd name="T19" fmla="*/ 0 h 109"/>
                  <a:gd name="T20" fmla="*/ 84 w 84"/>
                  <a:gd name="T21" fmla="*/ 16 h 109"/>
                  <a:gd name="T22" fmla="*/ 68 w 84"/>
                  <a:gd name="T23" fmla="*/ 19 h 109"/>
                  <a:gd name="T24" fmla="*/ 62 w 84"/>
                  <a:gd name="T25" fmla="*/ 21 h 109"/>
                  <a:gd name="T26" fmla="*/ 56 w 84"/>
                  <a:gd name="T27" fmla="*/ 24 h 109"/>
                  <a:gd name="T28" fmla="*/ 45 w 84"/>
                  <a:gd name="T29" fmla="*/ 33 h 109"/>
                  <a:gd name="T30" fmla="*/ 36 w 84"/>
                  <a:gd name="T31" fmla="*/ 44 h 109"/>
                  <a:gd name="T32" fmla="*/ 29 w 84"/>
                  <a:gd name="T33" fmla="*/ 58 h 109"/>
                  <a:gd name="T34" fmla="*/ 22 w 84"/>
                  <a:gd name="T35" fmla="*/ 74 h 109"/>
                  <a:gd name="T36" fmla="*/ 18 w 84"/>
                  <a:gd name="T37" fmla="*/ 91 h 109"/>
                  <a:gd name="T38" fmla="*/ 15 w 84"/>
                  <a:gd name="T39" fmla="*/ 109 h 109"/>
                  <a:gd name="T40" fmla="*/ 0 w 84"/>
                  <a:gd name="T41" fmla="*/ 106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4" h="109">
                    <a:moveTo>
                      <a:pt x="0" y="106"/>
                    </a:moveTo>
                    <a:lnTo>
                      <a:pt x="2" y="87"/>
                    </a:lnTo>
                    <a:lnTo>
                      <a:pt x="6" y="69"/>
                    </a:lnTo>
                    <a:lnTo>
                      <a:pt x="14" y="50"/>
                    </a:lnTo>
                    <a:lnTo>
                      <a:pt x="23" y="35"/>
                    </a:lnTo>
                    <a:lnTo>
                      <a:pt x="34" y="21"/>
                    </a:lnTo>
                    <a:lnTo>
                      <a:pt x="47" y="11"/>
                    </a:lnTo>
                    <a:lnTo>
                      <a:pt x="56" y="6"/>
                    </a:lnTo>
                    <a:lnTo>
                      <a:pt x="66" y="3"/>
                    </a:lnTo>
                    <a:lnTo>
                      <a:pt x="82" y="0"/>
                    </a:lnTo>
                    <a:lnTo>
                      <a:pt x="84" y="16"/>
                    </a:lnTo>
                    <a:lnTo>
                      <a:pt x="68" y="19"/>
                    </a:lnTo>
                    <a:lnTo>
                      <a:pt x="62" y="21"/>
                    </a:lnTo>
                    <a:lnTo>
                      <a:pt x="56" y="24"/>
                    </a:lnTo>
                    <a:lnTo>
                      <a:pt x="45" y="33"/>
                    </a:lnTo>
                    <a:lnTo>
                      <a:pt x="36" y="44"/>
                    </a:lnTo>
                    <a:lnTo>
                      <a:pt x="29" y="58"/>
                    </a:lnTo>
                    <a:lnTo>
                      <a:pt x="22" y="74"/>
                    </a:lnTo>
                    <a:lnTo>
                      <a:pt x="18" y="91"/>
                    </a:lnTo>
                    <a:lnTo>
                      <a:pt x="15" y="109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" name="Freeform 279"/>
              <p:cNvSpPr>
                <a:spLocks/>
              </p:cNvSpPr>
              <p:nvPr/>
            </p:nvSpPr>
            <p:spPr bwMode="auto">
              <a:xfrm>
                <a:off x="4884" y="1817"/>
                <a:ext cx="101" cy="170"/>
              </a:xfrm>
              <a:custGeom>
                <a:avLst/>
                <a:gdLst>
                  <a:gd name="T0" fmla="*/ 1 w 101"/>
                  <a:gd name="T1" fmla="*/ 0 h 170"/>
                  <a:gd name="T2" fmla="*/ 15 w 101"/>
                  <a:gd name="T3" fmla="*/ 1 h 170"/>
                  <a:gd name="T4" fmla="*/ 27 w 101"/>
                  <a:gd name="T5" fmla="*/ 5 h 170"/>
                  <a:gd name="T6" fmla="*/ 40 w 101"/>
                  <a:gd name="T7" fmla="*/ 10 h 170"/>
                  <a:gd name="T8" fmla="*/ 50 w 101"/>
                  <a:gd name="T9" fmla="*/ 17 h 170"/>
                  <a:gd name="T10" fmla="*/ 60 w 101"/>
                  <a:gd name="T11" fmla="*/ 26 h 170"/>
                  <a:gd name="T12" fmla="*/ 68 w 101"/>
                  <a:gd name="T13" fmla="*/ 36 h 170"/>
                  <a:gd name="T14" fmla="*/ 75 w 101"/>
                  <a:gd name="T15" fmla="*/ 46 h 170"/>
                  <a:gd name="T16" fmla="*/ 81 w 101"/>
                  <a:gd name="T17" fmla="*/ 58 h 170"/>
                  <a:gd name="T18" fmla="*/ 90 w 101"/>
                  <a:gd name="T19" fmla="*/ 85 h 170"/>
                  <a:gd name="T20" fmla="*/ 96 w 101"/>
                  <a:gd name="T21" fmla="*/ 113 h 170"/>
                  <a:gd name="T22" fmla="*/ 98 w 101"/>
                  <a:gd name="T23" fmla="*/ 127 h 170"/>
                  <a:gd name="T24" fmla="*/ 100 w 101"/>
                  <a:gd name="T25" fmla="*/ 142 h 170"/>
                  <a:gd name="T26" fmla="*/ 101 w 101"/>
                  <a:gd name="T27" fmla="*/ 169 h 170"/>
                  <a:gd name="T28" fmla="*/ 85 w 101"/>
                  <a:gd name="T29" fmla="*/ 170 h 170"/>
                  <a:gd name="T30" fmla="*/ 84 w 101"/>
                  <a:gd name="T31" fmla="*/ 143 h 170"/>
                  <a:gd name="T32" fmla="*/ 82 w 101"/>
                  <a:gd name="T33" fmla="*/ 129 h 170"/>
                  <a:gd name="T34" fmla="*/ 80 w 101"/>
                  <a:gd name="T35" fmla="*/ 115 h 170"/>
                  <a:gd name="T36" fmla="*/ 75 w 101"/>
                  <a:gd name="T37" fmla="*/ 90 h 170"/>
                  <a:gd name="T38" fmla="*/ 66 w 101"/>
                  <a:gd name="T39" fmla="*/ 64 h 170"/>
                  <a:gd name="T40" fmla="*/ 61 w 101"/>
                  <a:gd name="T41" fmla="*/ 54 h 170"/>
                  <a:gd name="T42" fmla="*/ 55 w 101"/>
                  <a:gd name="T43" fmla="*/ 45 h 170"/>
                  <a:gd name="T44" fmla="*/ 48 w 101"/>
                  <a:gd name="T45" fmla="*/ 36 h 170"/>
                  <a:gd name="T46" fmla="*/ 40 w 101"/>
                  <a:gd name="T47" fmla="*/ 30 h 170"/>
                  <a:gd name="T48" fmla="*/ 32 w 101"/>
                  <a:gd name="T49" fmla="*/ 24 h 170"/>
                  <a:gd name="T50" fmla="*/ 22 w 101"/>
                  <a:gd name="T51" fmla="*/ 20 h 170"/>
                  <a:gd name="T52" fmla="*/ 13 w 101"/>
                  <a:gd name="T53" fmla="*/ 17 h 170"/>
                  <a:gd name="T54" fmla="*/ 0 w 101"/>
                  <a:gd name="T55" fmla="*/ 16 h 170"/>
                  <a:gd name="T56" fmla="*/ 1 w 101"/>
                  <a:gd name="T57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1" h="170">
                    <a:moveTo>
                      <a:pt x="1" y="0"/>
                    </a:moveTo>
                    <a:lnTo>
                      <a:pt x="15" y="1"/>
                    </a:lnTo>
                    <a:lnTo>
                      <a:pt x="27" y="5"/>
                    </a:lnTo>
                    <a:lnTo>
                      <a:pt x="40" y="10"/>
                    </a:lnTo>
                    <a:lnTo>
                      <a:pt x="50" y="17"/>
                    </a:lnTo>
                    <a:lnTo>
                      <a:pt x="60" y="26"/>
                    </a:lnTo>
                    <a:lnTo>
                      <a:pt x="68" y="36"/>
                    </a:lnTo>
                    <a:lnTo>
                      <a:pt x="75" y="46"/>
                    </a:lnTo>
                    <a:lnTo>
                      <a:pt x="81" y="58"/>
                    </a:lnTo>
                    <a:lnTo>
                      <a:pt x="90" y="85"/>
                    </a:lnTo>
                    <a:lnTo>
                      <a:pt x="96" y="113"/>
                    </a:lnTo>
                    <a:lnTo>
                      <a:pt x="98" y="127"/>
                    </a:lnTo>
                    <a:lnTo>
                      <a:pt x="100" y="142"/>
                    </a:lnTo>
                    <a:lnTo>
                      <a:pt x="101" y="169"/>
                    </a:lnTo>
                    <a:lnTo>
                      <a:pt x="85" y="170"/>
                    </a:lnTo>
                    <a:lnTo>
                      <a:pt x="84" y="143"/>
                    </a:lnTo>
                    <a:lnTo>
                      <a:pt x="82" y="129"/>
                    </a:lnTo>
                    <a:lnTo>
                      <a:pt x="80" y="115"/>
                    </a:lnTo>
                    <a:lnTo>
                      <a:pt x="75" y="90"/>
                    </a:lnTo>
                    <a:lnTo>
                      <a:pt x="66" y="64"/>
                    </a:lnTo>
                    <a:lnTo>
                      <a:pt x="61" y="54"/>
                    </a:lnTo>
                    <a:lnTo>
                      <a:pt x="55" y="45"/>
                    </a:lnTo>
                    <a:lnTo>
                      <a:pt x="48" y="36"/>
                    </a:lnTo>
                    <a:lnTo>
                      <a:pt x="40" y="30"/>
                    </a:lnTo>
                    <a:lnTo>
                      <a:pt x="32" y="24"/>
                    </a:lnTo>
                    <a:lnTo>
                      <a:pt x="22" y="20"/>
                    </a:lnTo>
                    <a:lnTo>
                      <a:pt x="13" y="17"/>
                    </a:lnTo>
                    <a:lnTo>
                      <a:pt x="0" y="1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" name="Freeform 280"/>
              <p:cNvSpPr>
                <a:spLocks/>
              </p:cNvSpPr>
              <p:nvPr/>
            </p:nvSpPr>
            <p:spPr bwMode="auto">
              <a:xfrm>
                <a:off x="4884" y="1817"/>
                <a:ext cx="2" cy="16"/>
              </a:xfrm>
              <a:custGeom>
                <a:avLst/>
                <a:gdLst>
                  <a:gd name="T0" fmla="*/ 0 w 2"/>
                  <a:gd name="T1" fmla="*/ 0 h 16"/>
                  <a:gd name="T2" fmla="*/ 1 w 2"/>
                  <a:gd name="T3" fmla="*/ 0 h 16"/>
                  <a:gd name="T4" fmla="*/ 0 w 2"/>
                  <a:gd name="T5" fmla="*/ 16 h 16"/>
                  <a:gd name="T6" fmla="*/ 2 w 2"/>
                  <a:gd name="T7" fmla="*/ 16 h 16"/>
                  <a:gd name="T8" fmla="*/ 0 w 2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6">
                    <a:moveTo>
                      <a:pt x="0" y="0"/>
                    </a:moveTo>
                    <a:lnTo>
                      <a:pt x="1" y="0"/>
                    </a:lnTo>
                    <a:lnTo>
                      <a:pt x="0" y="16"/>
                    </a:lnTo>
                    <a:lnTo>
                      <a:pt x="2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" name="Freeform 281"/>
              <p:cNvSpPr>
                <a:spLocks/>
              </p:cNvSpPr>
              <p:nvPr/>
            </p:nvSpPr>
            <p:spPr bwMode="auto">
              <a:xfrm>
                <a:off x="4831" y="1985"/>
                <a:ext cx="154" cy="68"/>
              </a:xfrm>
              <a:custGeom>
                <a:avLst/>
                <a:gdLst>
                  <a:gd name="T0" fmla="*/ 154 w 154"/>
                  <a:gd name="T1" fmla="*/ 1 h 68"/>
                  <a:gd name="T2" fmla="*/ 153 w 154"/>
                  <a:gd name="T3" fmla="*/ 12 h 68"/>
                  <a:gd name="T4" fmla="*/ 149 w 154"/>
                  <a:gd name="T5" fmla="*/ 24 h 68"/>
                  <a:gd name="T6" fmla="*/ 143 w 154"/>
                  <a:gd name="T7" fmla="*/ 34 h 68"/>
                  <a:gd name="T8" fmla="*/ 137 w 154"/>
                  <a:gd name="T9" fmla="*/ 43 h 68"/>
                  <a:gd name="T10" fmla="*/ 129 w 154"/>
                  <a:gd name="T11" fmla="*/ 49 h 68"/>
                  <a:gd name="T12" fmla="*/ 120 w 154"/>
                  <a:gd name="T13" fmla="*/ 55 h 68"/>
                  <a:gd name="T14" fmla="*/ 98 w 154"/>
                  <a:gd name="T15" fmla="*/ 64 h 68"/>
                  <a:gd name="T16" fmla="*/ 74 w 154"/>
                  <a:gd name="T17" fmla="*/ 67 h 68"/>
                  <a:gd name="T18" fmla="*/ 48 w 154"/>
                  <a:gd name="T19" fmla="*/ 68 h 68"/>
                  <a:gd name="T20" fmla="*/ 23 w 154"/>
                  <a:gd name="T21" fmla="*/ 64 h 68"/>
                  <a:gd name="T22" fmla="*/ 0 w 154"/>
                  <a:gd name="T23" fmla="*/ 58 h 68"/>
                  <a:gd name="T24" fmla="*/ 5 w 154"/>
                  <a:gd name="T25" fmla="*/ 43 h 68"/>
                  <a:gd name="T26" fmla="*/ 27 w 154"/>
                  <a:gd name="T27" fmla="*/ 49 h 68"/>
                  <a:gd name="T28" fmla="*/ 50 w 154"/>
                  <a:gd name="T29" fmla="*/ 53 h 68"/>
                  <a:gd name="T30" fmla="*/ 72 w 154"/>
                  <a:gd name="T31" fmla="*/ 52 h 68"/>
                  <a:gd name="T32" fmla="*/ 92 w 154"/>
                  <a:gd name="T33" fmla="*/ 49 h 68"/>
                  <a:gd name="T34" fmla="*/ 112 w 154"/>
                  <a:gd name="T35" fmla="*/ 41 h 68"/>
                  <a:gd name="T36" fmla="*/ 119 w 154"/>
                  <a:gd name="T37" fmla="*/ 37 h 68"/>
                  <a:gd name="T38" fmla="*/ 126 w 154"/>
                  <a:gd name="T39" fmla="*/ 31 h 68"/>
                  <a:gd name="T40" fmla="*/ 130 w 154"/>
                  <a:gd name="T41" fmla="*/ 25 h 68"/>
                  <a:gd name="T42" fmla="*/ 134 w 154"/>
                  <a:gd name="T43" fmla="*/ 19 h 68"/>
                  <a:gd name="T44" fmla="*/ 137 w 154"/>
                  <a:gd name="T45" fmla="*/ 10 h 68"/>
                  <a:gd name="T46" fmla="*/ 138 w 154"/>
                  <a:gd name="T47" fmla="*/ 0 h 68"/>
                  <a:gd name="T48" fmla="*/ 154 w 154"/>
                  <a:gd name="T49" fmla="*/ 1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54" h="68">
                    <a:moveTo>
                      <a:pt x="154" y="1"/>
                    </a:moveTo>
                    <a:lnTo>
                      <a:pt x="153" y="12"/>
                    </a:lnTo>
                    <a:lnTo>
                      <a:pt x="149" y="24"/>
                    </a:lnTo>
                    <a:lnTo>
                      <a:pt x="143" y="34"/>
                    </a:lnTo>
                    <a:lnTo>
                      <a:pt x="137" y="43"/>
                    </a:lnTo>
                    <a:lnTo>
                      <a:pt x="129" y="49"/>
                    </a:lnTo>
                    <a:lnTo>
                      <a:pt x="120" y="55"/>
                    </a:lnTo>
                    <a:lnTo>
                      <a:pt x="98" y="64"/>
                    </a:lnTo>
                    <a:lnTo>
                      <a:pt x="74" y="67"/>
                    </a:lnTo>
                    <a:lnTo>
                      <a:pt x="48" y="68"/>
                    </a:lnTo>
                    <a:lnTo>
                      <a:pt x="23" y="64"/>
                    </a:lnTo>
                    <a:lnTo>
                      <a:pt x="0" y="58"/>
                    </a:lnTo>
                    <a:lnTo>
                      <a:pt x="5" y="43"/>
                    </a:lnTo>
                    <a:lnTo>
                      <a:pt x="27" y="49"/>
                    </a:lnTo>
                    <a:lnTo>
                      <a:pt x="50" y="53"/>
                    </a:lnTo>
                    <a:lnTo>
                      <a:pt x="72" y="52"/>
                    </a:lnTo>
                    <a:lnTo>
                      <a:pt x="92" y="49"/>
                    </a:lnTo>
                    <a:lnTo>
                      <a:pt x="112" y="41"/>
                    </a:lnTo>
                    <a:lnTo>
                      <a:pt x="119" y="37"/>
                    </a:lnTo>
                    <a:lnTo>
                      <a:pt x="126" y="31"/>
                    </a:lnTo>
                    <a:lnTo>
                      <a:pt x="130" y="25"/>
                    </a:lnTo>
                    <a:lnTo>
                      <a:pt x="134" y="19"/>
                    </a:lnTo>
                    <a:lnTo>
                      <a:pt x="137" y="10"/>
                    </a:lnTo>
                    <a:lnTo>
                      <a:pt x="138" y="0"/>
                    </a:lnTo>
                    <a:lnTo>
                      <a:pt x="154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" name="Freeform 282"/>
              <p:cNvSpPr>
                <a:spLocks/>
              </p:cNvSpPr>
              <p:nvPr/>
            </p:nvSpPr>
            <p:spPr bwMode="auto">
              <a:xfrm>
                <a:off x="4969" y="1985"/>
                <a:ext cx="16" cy="2"/>
              </a:xfrm>
              <a:custGeom>
                <a:avLst/>
                <a:gdLst>
                  <a:gd name="T0" fmla="*/ 16 w 16"/>
                  <a:gd name="T1" fmla="*/ 1 h 2"/>
                  <a:gd name="T2" fmla="*/ 0 w 16"/>
                  <a:gd name="T3" fmla="*/ 0 h 2"/>
                  <a:gd name="T4" fmla="*/ 0 w 16"/>
                  <a:gd name="T5" fmla="*/ 2 h 2"/>
                  <a:gd name="T6" fmla="*/ 16 w 16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2">
                    <a:moveTo>
                      <a:pt x="16" y="1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" name="Freeform 283"/>
              <p:cNvSpPr>
                <a:spLocks/>
              </p:cNvSpPr>
              <p:nvPr/>
            </p:nvSpPr>
            <p:spPr bwMode="auto">
              <a:xfrm>
                <a:off x="4802" y="1922"/>
                <a:ext cx="39" cy="115"/>
              </a:xfrm>
              <a:custGeom>
                <a:avLst/>
                <a:gdLst>
                  <a:gd name="T0" fmla="*/ 24 w 39"/>
                  <a:gd name="T1" fmla="*/ 115 h 115"/>
                  <a:gd name="T2" fmla="*/ 39 w 39"/>
                  <a:gd name="T3" fmla="*/ 111 h 115"/>
                  <a:gd name="T4" fmla="*/ 15 w 39"/>
                  <a:gd name="T5" fmla="*/ 0 h 115"/>
                  <a:gd name="T6" fmla="*/ 0 w 39"/>
                  <a:gd name="T7" fmla="*/ 4 h 115"/>
                  <a:gd name="T8" fmla="*/ 24 w 39"/>
                  <a:gd name="T9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115">
                    <a:moveTo>
                      <a:pt x="24" y="115"/>
                    </a:moveTo>
                    <a:lnTo>
                      <a:pt x="39" y="111"/>
                    </a:lnTo>
                    <a:lnTo>
                      <a:pt x="15" y="0"/>
                    </a:lnTo>
                    <a:lnTo>
                      <a:pt x="0" y="4"/>
                    </a:lnTo>
                    <a:lnTo>
                      <a:pt x="24" y="1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" name="Freeform 284"/>
              <p:cNvSpPr>
                <a:spLocks/>
              </p:cNvSpPr>
              <p:nvPr/>
            </p:nvSpPr>
            <p:spPr bwMode="auto">
              <a:xfrm>
                <a:off x="4826" y="2028"/>
                <a:ext cx="15" cy="15"/>
              </a:xfrm>
              <a:custGeom>
                <a:avLst/>
                <a:gdLst>
                  <a:gd name="T0" fmla="*/ 5 w 15"/>
                  <a:gd name="T1" fmla="*/ 15 h 15"/>
                  <a:gd name="T2" fmla="*/ 1 w 15"/>
                  <a:gd name="T3" fmla="*/ 14 h 15"/>
                  <a:gd name="T4" fmla="*/ 0 w 15"/>
                  <a:gd name="T5" fmla="*/ 9 h 15"/>
                  <a:gd name="T6" fmla="*/ 15 w 15"/>
                  <a:gd name="T7" fmla="*/ 5 h 15"/>
                  <a:gd name="T8" fmla="*/ 10 w 15"/>
                  <a:gd name="T9" fmla="*/ 0 h 15"/>
                  <a:gd name="T10" fmla="*/ 5 w 15"/>
                  <a:gd name="T11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5">
                    <a:moveTo>
                      <a:pt x="5" y="15"/>
                    </a:moveTo>
                    <a:lnTo>
                      <a:pt x="1" y="14"/>
                    </a:lnTo>
                    <a:lnTo>
                      <a:pt x="0" y="9"/>
                    </a:lnTo>
                    <a:lnTo>
                      <a:pt x="15" y="5"/>
                    </a:lnTo>
                    <a:lnTo>
                      <a:pt x="10" y="0"/>
                    </a:lnTo>
                    <a:lnTo>
                      <a:pt x="5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7" name="Freeform 285"/>
              <p:cNvSpPr>
                <a:spLocks/>
              </p:cNvSpPr>
              <p:nvPr/>
            </p:nvSpPr>
            <p:spPr bwMode="auto">
              <a:xfrm>
                <a:off x="4802" y="1922"/>
                <a:ext cx="15" cy="4"/>
              </a:xfrm>
              <a:custGeom>
                <a:avLst/>
                <a:gdLst>
                  <a:gd name="T0" fmla="*/ 0 w 15"/>
                  <a:gd name="T1" fmla="*/ 4 h 4"/>
                  <a:gd name="T2" fmla="*/ 0 w 15"/>
                  <a:gd name="T3" fmla="*/ 3 h 4"/>
                  <a:gd name="T4" fmla="*/ 0 w 15"/>
                  <a:gd name="T5" fmla="*/ 1 h 4"/>
                  <a:gd name="T6" fmla="*/ 15 w 15"/>
                  <a:gd name="T7" fmla="*/ 4 h 4"/>
                  <a:gd name="T8" fmla="*/ 15 w 15"/>
                  <a:gd name="T9" fmla="*/ 0 h 4"/>
                  <a:gd name="T10" fmla="*/ 0 w 15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4">
                    <a:moveTo>
                      <a:pt x="0" y="4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5" y="4"/>
                    </a:lnTo>
                    <a:lnTo>
                      <a:pt x="15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8" name="Freeform 286"/>
              <p:cNvSpPr>
                <a:spLocks/>
              </p:cNvSpPr>
              <p:nvPr/>
            </p:nvSpPr>
            <p:spPr bwMode="auto">
              <a:xfrm>
                <a:off x="4816" y="2135"/>
                <a:ext cx="123" cy="164"/>
              </a:xfrm>
              <a:custGeom>
                <a:avLst/>
                <a:gdLst>
                  <a:gd name="T0" fmla="*/ 17 w 123"/>
                  <a:gd name="T1" fmla="*/ 0 h 164"/>
                  <a:gd name="T2" fmla="*/ 35 w 123"/>
                  <a:gd name="T3" fmla="*/ 4 h 164"/>
                  <a:gd name="T4" fmla="*/ 45 w 123"/>
                  <a:gd name="T5" fmla="*/ 7 h 164"/>
                  <a:gd name="T6" fmla="*/ 53 w 123"/>
                  <a:gd name="T7" fmla="*/ 10 h 164"/>
                  <a:gd name="T8" fmla="*/ 62 w 123"/>
                  <a:gd name="T9" fmla="*/ 13 h 164"/>
                  <a:gd name="T10" fmla="*/ 70 w 123"/>
                  <a:gd name="T11" fmla="*/ 17 h 164"/>
                  <a:gd name="T12" fmla="*/ 78 w 123"/>
                  <a:gd name="T13" fmla="*/ 21 h 164"/>
                  <a:gd name="T14" fmla="*/ 86 w 123"/>
                  <a:gd name="T15" fmla="*/ 26 h 164"/>
                  <a:gd name="T16" fmla="*/ 92 w 123"/>
                  <a:gd name="T17" fmla="*/ 31 h 164"/>
                  <a:gd name="T18" fmla="*/ 99 w 123"/>
                  <a:gd name="T19" fmla="*/ 37 h 164"/>
                  <a:gd name="T20" fmla="*/ 104 w 123"/>
                  <a:gd name="T21" fmla="*/ 44 h 164"/>
                  <a:gd name="T22" fmla="*/ 109 w 123"/>
                  <a:gd name="T23" fmla="*/ 50 h 164"/>
                  <a:gd name="T24" fmla="*/ 112 w 123"/>
                  <a:gd name="T25" fmla="*/ 54 h 164"/>
                  <a:gd name="T26" fmla="*/ 113 w 123"/>
                  <a:gd name="T27" fmla="*/ 58 h 164"/>
                  <a:gd name="T28" fmla="*/ 116 w 123"/>
                  <a:gd name="T29" fmla="*/ 66 h 164"/>
                  <a:gd name="T30" fmla="*/ 118 w 123"/>
                  <a:gd name="T31" fmla="*/ 74 h 164"/>
                  <a:gd name="T32" fmla="*/ 118 w 123"/>
                  <a:gd name="T33" fmla="*/ 79 h 164"/>
                  <a:gd name="T34" fmla="*/ 118 w 123"/>
                  <a:gd name="T35" fmla="*/ 84 h 164"/>
                  <a:gd name="T36" fmla="*/ 119 w 123"/>
                  <a:gd name="T37" fmla="*/ 92 h 164"/>
                  <a:gd name="T38" fmla="*/ 119 w 123"/>
                  <a:gd name="T39" fmla="*/ 101 h 164"/>
                  <a:gd name="T40" fmla="*/ 121 w 123"/>
                  <a:gd name="T41" fmla="*/ 116 h 164"/>
                  <a:gd name="T42" fmla="*/ 122 w 123"/>
                  <a:gd name="T43" fmla="*/ 129 h 164"/>
                  <a:gd name="T44" fmla="*/ 123 w 123"/>
                  <a:gd name="T45" fmla="*/ 141 h 164"/>
                  <a:gd name="T46" fmla="*/ 122 w 123"/>
                  <a:gd name="T47" fmla="*/ 146 h 164"/>
                  <a:gd name="T48" fmla="*/ 121 w 123"/>
                  <a:gd name="T49" fmla="*/ 150 h 164"/>
                  <a:gd name="T50" fmla="*/ 119 w 123"/>
                  <a:gd name="T51" fmla="*/ 154 h 164"/>
                  <a:gd name="T52" fmla="*/ 118 w 123"/>
                  <a:gd name="T53" fmla="*/ 156 h 164"/>
                  <a:gd name="T54" fmla="*/ 116 w 123"/>
                  <a:gd name="T55" fmla="*/ 157 h 164"/>
                  <a:gd name="T56" fmla="*/ 114 w 123"/>
                  <a:gd name="T57" fmla="*/ 159 h 164"/>
                  <a:gd name="T58" fmla="*/ 112 w 123"/>
                  <a:gd name="T59" fmla="*/ 160 h 164"/>
                  <a:gd name="T60" fmla="*/ 106 w 123"/>
                  <a:gd name="T61" fmla="*/ 162 h 164"/>
                  <a:gd name="T62" fmla="*/ 100 w 123"/>
                  <a:gd name="T63" fmla="*/ 163 h 164"/>
                  <a:gd name="T64" fmla="*/ 92 w 123"/>
                  <a:gd name="T65" fmla="*/ 163 h 164"/>
                  <a:gd name="T66" fmla="*/ 66 w 123"/>
                  <a:gd name="T67" fmla="*/ 164 h 164"/>
                  <a:gd name="T68" fmla="*/ 52 w 123"/>
                  <a:gd name="T69" fmla="*/ 164 h 164"/>
                  <a:gd name="T70" fmla="*/ 37 w 123"/>
                  <a:gd name="T71" fmla="*/ 164 h 164"/>
                  <a:gd name="T72" fmla="*/ 30 w 123"/>
                  <a:gd name="T73" fmla="*/ 164 h 164"/>
                  <a:gd name="T74" fmla="*/ 24 w 123"/>
                  <a:gd name="T75" fmla="*/ 163 h 164"/>
                  <a:gd name="T76" fmla="*/ 13 w 123"/>
                  <a:gd name="T77" fmla="*/ 162 h 164"/>
                  <a:gd name="T78" fmla="*/ 8 w 123"/>
                  <a:gd name="T79" fmla="*/ 160 h 164"/>
                  <a:gd name="T80" fmla="*/ 5 w 123"/>
                  <a:gd name="T81" fmla="*/ 159 h 164"/>
                  <a:gd name="T82" fmla="*/ 1 w 123"/>
                  <a:gd name="T83" fmla="*/ 157 h 164"/>
                  <a:gd name="T84" fmla="*/ 1 w 123"/>
                  <a:gd name="T85" fmla="*/ 155 h 164"/>
                  <a:gd name="T86" fmla="*/ 0 w 123"/>
                  <a:gd name="T87" fmla="*/ 154 h 164"/>
                  <a:gd name="T88" fmla="*/ 17 w 123"/>
                  <a:gd name="T89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23" h="164">
                    <a:moveTo>
                      <a:pt x="17" y="0"/>
                    </a:moveTo>
                    <a:lnTo>
                      <a:pt x="35" y="4"/>
                    </a:lnTo>
                    <a:lnTo>
                      <a:pt x="45" y="7"/>
                    </a:lnTo>
                    <a:lnTo>
                      <a:pt x="53" y="10"/>
                    </a:lnTo>
                    <a:lnTo>
                      <a:pt x="62" y="13"/>
                    </a:lnTo>
                    <a:lnTo>
                      <a:pt x="70" y="17"/>
                    </a:lnTo>
                    <a:lnTo>
                      <a:pt x="78" y="21"/>
                    </a:lnTo>
                    <a:lnTo>
                      <a:pt x="86" y="26"/>
                    </a:lnTo>
                    <a:lnTo>
                      <a:pt x="92" y="31"/>
                    </a:lnTo>
                    <a:lnTo>
                      <a:pt x="99" y="37"/>
                    </a:lnTo>
                    <a:lnTo>
                      <a:pt x="104" y="44"/>
                    </a:lnTo>
                    <a:lnTo>
                      <a:pt x="109" y="50"/>
                    </a:lnTo>
                    <a:lnTo>
                      <a:pt x="112" y="54"/>
                    </a:lnTo>
                    <a:lnTo>
                      <a:pt x="113" y="58"/>
                    </a:lnTo>
                    <a:lnTo>
                      <a:pt x="116" y="66"/>
                    </a:lnTo>
                    <a:lnTo>
                      <a:pt x="118" y="74"/>
                    </a:lnTo>
                    <a:lnTo>
                      <a:pt x="118" y="79"/>
                    </a:lnTo>
                    <a:lnTo>
                      <a:pt x="118" y="84"/>
                    </a:lnTo>
                    <a:lnTo>
                      <a:pt x="119" y="92"/>
                    </a:lnTo>
                    <a:lnTo>
                      <a:pt x="119" y="101"/>
                    </a:lnTo>
                    <a:lnTo>
                      <a:pt x="121" y="116"/>
                    </a:lnTo>
                    <a:lnTo>
                      <a:pt x="122" y="129"/>
                    </a:lnTo>
                    <a:lnTo>
                      <a:pt x="123" y="141"/>
                    </a:lnTo>
                    <a:lnTo>
                      <a:pt x="122" y="146"/>
                    </a:lnTo>
                    <a:lnTo>
                      <a:pt x="121" y="150"/>
                    </a:lnTo>
                    <a:lnTo>
                      <a:pt x="119" y="154"/>
                    </a:lnTo>
                    <a:lnTo>
                      <a:pt x="118" y="156"/>
                    </a:lnTo>
                    <a:lnTo>
                      <a:pt x="116" y="157"/>
                    </a:lnTo>
                    <a:lnTo>
                      <a:pt x="114" y="159"/>
                    </a:lnTo>
                    <a:lnTo>
                      <a:pt x="112" y="160"/>
                    </a:lnTo>
                    <a:lnTo>
                      <a:pt x="106" y="162"/>
                    </a:lnTo>
                    <a:lnTo>
                      <a:pt x="100" y="163"/>
                    </a:lnTo>
                    <a:lnTo>
                      <a:pt x="92" y="163"/>
                    </a:lnTo>
                    <a:lnTo>
                      <a:pt x="66" y="164"/>
                    </a:lnTo>
                    <a:lnTo>
                      <a:pt x="52" y="164"/>
                    </a:lnTo>
                    <a:lnTo>
                      <a:pt x="37" y="164"/>
                    </a:lnTo>
                    <a:lnTo>
                      <a:pt x="30" y="164"/>
                    </a:lnTo>
                    <a:lnTo>
                      <a:pt x="24" y="163"/>
                    </a:lnTo>
                    <a:lnTo>
                      <a:pt x="13" y="162"/>
                    </a:lnTo>
                    <a:lnTo>
                      <a:pt x="8" y="160"/>
                    </a:lnTo>
                    <a:lnTo>
                      <a:pt x="5" y="159"/>
                    </a:lnTo>
                    <a:lnTo>
                      <a:pt x="1" y="157"/>
                    </a:lnTo>
                    <a:lnTo>
                      <a:pt x="1" y="155"/>
                    </a:lnTo>
                    <a:lnTo>
                      <a:pt x="0" y="154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9" name="Freeform 287"/>
              <p:cNvSpPr>
                <a:spLocks/>
              </p:cNvSpPr>
              <p:nvPr/>
            </p:nvSpPr>
            <p:spPr bwMode="auto">
              <a:xfrm>
                <a:off x="4832" y="2127"/>
                <a:ext cx="110" cy="92"/>
              </a:xfrm>
              <a:custGeom>
                <a:avLst/>
                <a:gdLst>
                  <a:gd name="T0" fmla="*/ 2 w 110"/>
                  <a:gd name="T1" fmla="*/ 0 h 92"/>
                  <a:gd name="T2" fmla="*/ 21 w 110"/>
                  <a:gd name="T3" fmla="*/ 5 h 92"/>
                  <a:gd name="T4" fmla="*/ 40 w 110"/>
                  <a:gd name="T5" fmla="*/ 11 h 92"/>
                  <a:gd name="T6" fmla="*/ 58 w 110"/>
                  <a:gd name="T7" fmla="*/ 18 h 92"/>
                  <a:gd name="T8" fmla="*/ 74 w 110"/>
                  <a:gd name="T9" fmla="*/ 28 h 92"/>
                  <a:gd name="T10" fmla="*/ 88 w 110"/>
                  <a:gd name="T11" fmla="*/ 40 h 92"/>
                  <a:gd name="T12" fmla="*/ 101 w 110"/>
                  <a:gd name="T13" fmla="*/ 54 h 92"/>
                  <a:gd name="T14" fmla="*/ 107 w 110"/>
                  <a:gd name="T15" fmla="*/ 72 h 92"/>
                  <a:gd name="T16" fmla="*/ 110 w 110"/>
                  <a:gd name="T17" fmla="*/ 81 h 92"/>
                  <a:gd name="T18" fmla="*/ 110 w 110"/>
                  <a:gd name="T19" fmla="*/ 91 h 92"/>
                  <a:gd name="T20" fmla="*/ 93 w 110"/>
                  <a:gd name="T21" fmla="*/ 92 h 92"/>
                  <a:gd name="T22" fmla="*/ 93 w 110"/>
                  <a:gd name="T23" fmla="*/ 83 h 92"/>
                  <a:gd name="T24" fmla="*/ 91 w 110"/>
                  <a:gd name="T25" fmla="*/ 77 h 92"/>
                  <a:gd name="T26" fmla="*/ 86 w 110"/>
                  <a:gd name="T27" fmla="*/ 62 h 92"/>
                  <a:gd name="T28" fmla="*/ 76 w 110"/>
                  <a:gd name="T29" fmla="*/ 50 h 92"/>
                  <a:gd name="T30" fmla="*/ 65 w 110"/>
                  <a:gd name="T31" fmla="*/ 41 h 92"/>
                  <a:gd name="T32" fmla="*/ 50 w 110"/>
                  <a:gd name="T33" fmla="*/ 32 h 92"/>
                  <a:gd name="T34" fmla="*/ 34 w 110"/>
                  <a:gd name="T35" fmla="*/ 26 h 92"/>
                  <a:gd name="T36" fmla="*/ 16 w 110"/>
                  <a:gd name="T37" fmla="*/ 20 h 92"/>
                  <a:gd name="T38" fmla="*/ 0 w 110"/>
                  <a:gd name="T39" fmla="*/ 16 h 92"/>
                  <a:gd name="T40" fmla="*/ 2 w 110"/>
                  <a:gd name="T4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0" h="92">
                    <a:moveTo>
                      <a:pt x="2" y="0"/>
                    </a:moveTo>
                    <a:lnTo>
                      <a:pt x="21" y="5"/>
                    </a:lnTo>
                    <a:lnTo>
                      <a:pt x="40" y="11"/>
                    </a:lnTo>
                    <a:lnTo>
                      <a:pt x="58" y="18"/>
                    </a:lnTo>
                    <a:lnTo>
                      <a:pt x="74" y="28"/>
                    </a:lnTo>
                    <a:lnTo>
                      <a:pt x="88" y="40"/>
                    </a:lnTo>
                    <a:lnTo>
                      <a:pt x="101" y="54"/>
                    </a:lnTo>
                    <a:lnTo>
                      <a:pt x="107" y="72"/>
                    </a:lnTo>
                    <a:lnTo>
                      <a:pt x="110" y="81"/>
                    </a:lnTo>
                    <a:lnTo>
                      <a:pt x="110" y="91"/>
                    </a:lnTo>
                    <a:lnTo>
                      <a:pt x="93" y="92"/>
                    </a:lnTo>
                    <a:lnTo>
                      <a:pt x="93" y="83"/>
                    </a:lnTo>
                    <a:lnTo>
                      <a:pt x="91" y="77"/>
                    </a:lnTo>
                    <a:lnTo>
                      <a:pt x="86" y="62"/>
                    </a:lnTo>
                    <a:lnTo>
                      <a:pt x="76" y="50"/>
                    </a:lnTo>
                    <a:lnTo>
                      <a:pt x="65" y="41"/>
                    </a:lnTo>
                    <a:lnTo>
                      <a:pt x="50" y="32"/>
                    </a:lnTo>
                    <a:lnTo>
                      <a:pt x="34" y="26"/>
                    </a:lnTo>
                    <a:lnTo>
                      <a:pt x="16" y="20"/>
                    </a:lnTo>
                    <a:lnTo>
                      <a:pt x="0" y="1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" name="Freeform 288"/>
              <p:cNvSpPr>
                <a:spLocks/>
              </p:cNvSpPr>
              <p:nvPr/>
            </p:nvSpPr>
            <p:spPr bwMode="auto">
              <a:xfrm>
                <a:off x="4906" y="2218"/>
                <a:ext cx="41" cy="88"/>
              </a:xfrm>
              <a:custGeom>
                <a:avLst/>
                <a:gdLst>
                  <a:gd name="T0" fmla="*/ 36 w 41"/>
                  <a:gd name="T1" fmla="*/ 0 h 88"/>
                  <a:gd name="T2" fmla="*/ 39 w 41"/>
                  <a:gd name="T3" fmla="*/ 33 h 88"/>
                  <a:gd name="T4" fmla="*/ 41 w 41"/>
                  <a:gd name="T5" fmla="*/ 58 h 88"/>
                  <a:gd name="T6" fmla="*/ 38 w 41"/>
                  <a:gd name="T7" fmla="*/ 71 h 88"/>
                  <a:gd name="T8" fmla="*/ 30 w 41"/>
                  <a:gd name="T9" fmla="*/ 81 h 88"/>
                  <a:gd name="T10" fmla="*/ 18 w 41"/>
                  <a:gd name="T11" fmla="*/ 86 h 88"/>
                  <a:gd name="T12" fmla="*/ 3 w 41"/>
                  <a:gd name="T13" fmla="*/ 88 h 88"/>
                  <a:gd name="T14" fmla="*/ 0 w 41"/>
                  <a:gd name="T15" fmla="*/ 73 h 88"/>
                  <a:gd name="T16" fmla="*/ 13 w 41"/>
                  <a:gd name="T17" fmla="*/ 71 h 88"/>
                  <a:gd name="T18" fmla="*/ 20 w 41"/>
                  <a:gd name="T19" fmla="*/ 68 h 88"/>
                  <a:gd name="T20" fmla="*/ 24 w 41"/>
                  <a:gd name="T21" fmla="*/ 63 h 88"/>
                  <a:gd name="T22" fmla="*/ 25 w 41"/>
                  <a:gd name="T23" fmla="*/ 58 h 88"/>
                  <a:gd name="T24" fmla="*/ 23 w 41"/>
                  <a:gd name="T25" fmla="*/ 34 h 88"/>
                  <a:gd name="T26" fmla="*/ 19 w 41"/>
                  <a:gd name="T27" fmla="*/ 1 h 88"/>
                  <a:gd name="T28" fmla="*/ 36 w 41"/>
                  <a:gd name="T29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1" h="88">
                    <a:moveTo>
                      <a:pt x="36" y="0"/>
                    </a:moveTo>
                    <a:lnTo>
                      <a:pt x="39" y="33"/>
                    </a:lnTo>
                    <a:lnTo>
                      <a:pt x="41" y="58"/>
                    </a:lnTo>
                    <a:lnTo>
                      <a:pt x="38" y="71"/>
                    </a:lnTo>
                    <a:lnTo>
                      <a:pt x="30" y="81"/>
                    </a:lnTo>
                    <a:lnTo>
                      <a:pt x="18" y="86"/>
                    </a:lnTo>
                    <a:lnTo>
                      <a:pt x="3" y="88"/>
                    </a:lnTo>
                    <a:lnTo>
                      <a:pt x="0" y="73"/>
                    </a:lnTo>
                    <a:lnTo>
                      <a:pt x="13" y="71"/>
                    </a:lnTo>
                    <a:lnTo>
                      <a:pt x="20" y="68"/>
                    </a:lnTo>
                    <a:lnTo>
                      <a:pt x="24" y="63"/>
                    </a:lnTo>
                    <a:lnTo>
                      <a:pt x="25" y="58"/>
                    </a:lnTo>
                    <a:lnTo>
                      <a:pt x="23" y="34"/>
                    </a:lnTo>
                    <a:lnTo>
                      <a:pt x="19" y="1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" name="Freeform 290"/>
            <p:cNvSpPr>
              <a:spLocks/>
            </p:cNvSpPr>
            <p:nvPr/>
          </p:nvSpPr>
          <p:spPr bwMode="auto">
            <a:xfrm flipH="1">
              <a:off x="4461" y="2311"/>
              <a:ext cx="16" cy="1"/>
            </a:xfrm>
            <a:custGeom>
              <a:avLst/>
              <a:gdLst>
                <a:gd name="T0" fmla="*/ 0 w 17"/>
                <a:gd name="T1" fmla="*/ 1 h 1"/>
                <a:gd name="T2" fmla="*/ 17 w 17"/>
                <a:gd name="T3" fmla="*/ 0 h 1"/>
                <a:gd name="T4" fmla="*/ 0 w 17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">
                  <a:moveTo>
                    <a:pt x="0" y="1"/>
                  </a:moveTo>
                  <a:lnTo>
                    <a:pt x="17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291"/>
            <p:cNvSpPr>
              <a:spLocks/>
            </p:cNvSpPr>
            <p:nvPr/>
          </p:nvSpPr>
          <p:spPr bwMode="auto">
            <a:xfrm flipH="1">
              <a:off x="4493" y="2374"/>
              <a:ext cx="94" cy="22"/>
            </a:xfrm>
            <a:custGeom>
              <a:avLst/>
              <a:gdLst>
                <a:gd name="T0" fmla="*/ 98 w 98"/>
                <a:gd name="T1" fmla="*/ 22 h 23"/>
                <a:gd name="T2" fmla="*/ 43 w 98"/>
                <a:gd name="T3" fmla="*/ 23 h 23"/>
                <a:gd name="T4" fmla="*/ 17 w 98"/>
                <a:gd name="T5" fmla="*/ 21 h 23"/>
                <a:gd name="T6" fmla="*/ 5 w 98"/>
                <a:gd name="T7" fmla="*/ 16 h 23"/>
                <a:gd name="T8" fmla="*/ 0 w 98"/>
                <a:gd name="T9" fmla="*/ 11 h 23"/>
                <a:gd name="T10" fmla="*/ 13 w 98"/>
                <a:gd name="T11" fmla="*/ 0 h 23"/>
                <a:gd name="T12" fmla="*/ 16 w 98"/>
                <a:gd name="T13" fmla="*/ 4 h 23"/>
                <a:gd name="T14" fmla="*/ 21 w 98"/>
                <a:gd name="T15" fmla="*/ 6 h 23"/>
                <a:gd name="T16" fmla="*/ 43 w 98"/>
                <a:gd name="T17" fmla="*/ 8 h 23"/>
                <a:gd name="T18" fmla="*/ 98 w 98"/>
                <a:gd name="T19" fmla="*/ 7 h 23"/>
                <a:gd name="T20" fmla="*/ 98 w 98"/>
                <a:gd name="T21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8" h="23">
                  <a:moveTo>
                    <a:pt x="98" y="22"/>
                  </a:moveTo>
                  <a:lnTo>
                    <a:pt x="43" y="23"/>
                  </a:lnTo>
                  <a:lnTo>
                    <a:pt x="17" y="21"/>
                  </a:lnTo>
                  <a:lnTo>
                    <a:pt x="5" y="16"/>
                  </a:lnTo>
                  <a:lnTo>
                    <a:pt x="0" y="11"/>
                  </a:lnTo>
                  <a:lnTo>
                    <a:pt x="13" y="0"/>
                  </a:lnTo>
                  <a:lnTo>
                    <a:pt x="16" y="4"/>
                  </a:lnTo>
                  <a:lnTo>
                    <a:pt x="21" y="6"/>
                  </a:lnTo>
                  <a:lnTo>
                    <a:pt x="43" y="8"/>
                  </a:lnTo>
                  <a:lnTo>
                    <a:pt x="98" y="7"/>
                  </a:lnTo>
                  <a:lnTo>
                    <a:pt x="98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292"/>
            <p:cNvSpPr>
              <a:spLocks/>
            </p:cNvSpPr>
            <p:nvPr/>
          </p:nvSpPr>
          <p:spPr bwMode="auto">
            <a:xfrm flipH="1">
              <a:off x="4492" y="2381"/>
              <a:ext cx="3" cy="14"/>
            </a:xfrm>
            <a:custGeom>
              <a:avLst/>
              <a:gdLst>
                <a:gd name="T0" fmla="*/ 3 w 3"/>
                <a:gd name="T1" fmla="*/ 15 h 15"/>
                <a:gd name="T2" fmla="*/ 2 w 3"/>
                <a:gd name="T3" fmla="*/ 15 h 15"/>
                <a:gd name="T4" fmla="*/ 2 w 3"/>
                <a:gd name="T5" fmla="*/ 0 h 15"/>
                <a:gd name="T6" fmla="*/ 0 w 3"/>
                <a:gd name="T7" fmla="*/ 0 h 15"/>
                <a:gd name="T8" fmla="*/ 3 w 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5">
                  <a:moveTo>
                    <a:pt x="3" y="15"/>
                  </a:moveTo>
                  <a:lnTo>
                    <a:pt x="2" y="15"/>
                  </a:lnTo>
                  <a:lnTo>
                    <a:pt x="2" y="0"/>
                  </a:lnTo>
                  <a:lnTo>
                    <a:pt x="0" y="0"/>
                  </a:lnTo>
                  <a:lnTo>
                    <a:pt x="3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93"/>
            <p:cNvSpPr>
              <a:spLocks/>
            </p:cNvSpPr>
            <p:nvPr/>
          </p:nvSpPr>
          <p:spPr bwMode="auto">
            <a:xfrm flipH="1">
              <a:off x="4558" y="2230"/>
              <a:ext cx="31" cy="151"/>
            </a:xfrm>
            <a:custGeom>
              <a:avLst/>
              <a:gdLst>
                <a:gd name="T0" fmla="*/ 0 w 32"/>
                <a:gd name="T1" fmla="*/ 154 h 157"/>
                <a:gd name="T2" fmla="*/ 16 w 32"/>
                <a:gd name="T3" fmla="*/ 157 h 157"/>
                <a:gd name="T4" fmla="*/ 32 w 32"/>
                <a:gd name="T5" fmla="*/ 3 h 157"/>
                <a:gd name="T6" fmla="*/ 17 w 32"/>
                <a:gd name="T7" fmla="*/ 0 h 157"/>
                <a:gd name="T8" fmla="*/ 0 w 32"/>
                <a:gd name="T9" fmla="*/ 154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57">
                  <a:moveTo>
                    <a:pt x="0" y="154"/>
                  </a:moveTo>
                  <a:lnTo>
                    <a:pt x="16" y="157"/>
                  </a:lnTo>
                  <a:lnTo>
                    <a:pt x="32" y="3"/>
                  </a:lnTo>
                  <a:lnTo>
                    <a:pt x="17" y="0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94"/>
            <p:cNvSpPr>
              <a:spLocks/>
            </p:cNvSpPr>
            <p:nvPr/>
          </p:nvSpPr>
          <p:spPr bwMode="auto">
            <a:xfrm flipH="1">
              <a:off x="4574" y="2374"/>
              <a:ext cx="15" cy="11"/>
            </a:xfrm>
            <a:custGeom>
              <a:avLst/>
              <a:gdLst>
                <a:gd name="T0" fmla="*/ 2 w 16"/>
                <a:gd name="T1" fmla="*/ 11 h 11"/>
                <a:gd name="T2" fmla="*/ 0 w 16"/>
                <a:gd name="T3" fmla="*/ 8 h 11"/>
                <a:gd name="T4" fmla="*/ 0 w 16"/>
                <a:gd name="T5" fmla="*/ 4 h 11"/>
                <a:gd name="T6" fmla="*/ 16 w 16"/>
                <a:gd name="T7" fmla="*/ 7 h 11"/>
                <a:gd name="T8" fmla="*/ 15 w 16"/>
                <a:gd name="T9" fmla="*/ 0 h 11"/>
                <a:gd name="T10" fmla="*/ 2 w 16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1">
                  <a:moveTo>
                    <a:pt x="2" y="11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16" y="7"/>
                  </a:lnTo>
                  <a:lnTo>
                    <a:pt x="15" y="0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295"/>
            <p:cNvSpPr>
              <a:spLocks/>
            </p:cNvSpPr>
            <p:nvPr/>
          </p:nvSpPr>
          <p:spPr bwMode="auto">
            <a:xfrm flipH="1">
              <a:off x="4558" y="2222"/>
              <a:ext cx="15" cy="17"/>
            </a:xfrm>
            <a:custGeom>
              <a:avLst/>
              <a:gdLst>
                <a:gd name="T0" fmla="*/ 0 w 15"/>
                <a:gd name="T1" fmla="*/ 9 h 18"/>
                <a:gd name="T2" fmla="*/ 1 w 15"/>
                <a:gd name="T3" fmla="*/ 0 h 18"/>
                <a:gd name="T4" fmla="*/ 9 w 15"/>
                <a:gd name="T5" fmla="*/ 2 h 18"/>
                <a:gd name="T6" fmla="*/ 7 w 15"/>
                <a:gd name="T7" fmla="*/ 18 h 18"/>
                <a:gd name="T8" fmla="*/ 15 w 15"/>
                <a:gd name="T9" fmla="*/ 12 h 18"/>
                <a:gd name="T10" fmla="*/ 0 w 15"/>
                <a:gd name="T11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8">
                  <a:moveTo>
                    <a:pt x="0" y="9"/>
                  </a:moveTo>
                  <a:lnTo>
                    <a:pt x="1" y="0"/>
                  </a:lnTo>
                  <a:lnTo>
                    <a:pt x="9" y="2"/>
                  </a:lnTo>
                  <a:lnTo>
                    <a:pt x="7" y="18"/>
                  </a:lnTo>
                  <a:lnTo>
                    <a:pt x="15" y="12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296"/>
            <p:cNvSpPr>
              <a:spLocks/>
            </p:cNvSpPr>
            <p:nvPr/>
          </p:nvSpPr>
          <p:spPr bwMode="auto">
            <a:xfrm flipH="1">
              <a:off x="4568" y="2213"/>
              <a:ext cx="153" cy="173"/>
            </a:xfrm>
            <a:custGeom>
              <a:avLst/>
              <a:gdLst>
                <a:gd name="T0" fmla="*/ 0 w 160"/>
                <a:gd name="T1" fmla="*/ 110 h 180"/>
                <a:gd name="T2" fmla="*/ 5 w 160"/>
                <a:gd name="T3" fmla="*/ 92 h 180"/>
                <a:gd name="T4" fmla="*/ 9 w 160"/>
                <a:gd name="T5" fmla="*/ 73 h 180"/>
                <a:gd name="T6" fmla="*/ 14 w 160"/>
                <a:gd name="T7" fmla="*/ 54 h 180"/>
                <a:gd name="T8" fmla="*/ 17 w 160"/>
                <a:gd name="T9" fmla="*/ 46 h 180"/>
                <a:gd name="T10" fmla="*/ 20 w 160"/>
                <a:gd name="T11" fmla="*/ 37 h 180"/>
                <a:gd name="T12" fmla="*/ 24 w 160"/>
                <a:gd name="T13" fmla="*/ 29 h 180"/>
                <a:gd name="T14" fmla="*/ 28 w 160"/>
                <a:gd name="T15" fmla="*/ 22 h 180"/>
                <a:gd name="T16" fmla="*/ 33 w 160"/>
                <a:gd name="T17" fmla="*/ 16 h 180"/>
                <a:gd name="T18" fmla="*/ 38 w 160"/>
                <a:gd name="T19" fmla="*/ 10 h 180"/>
                <a:gd name="T20" fmla="*/ 42 w 160"/>
                <a:gd name="T21" fmla="*/ 8 h 180"/>
                <a:gd name="T22" fmla="*/ 46 w 160"/>
                <a:gd name="T23" fmla="*/ 6 h 180"/>
                <a:gd name="T24" fmla="*/ 49 w 160"/>
                <a:gd name="T25" fmla="*/ 4 h 180"/>
                <a:gd name="T26" fmla="*/ 53 w 160"/>
                <a:gd name="T27" fmla="*/ 2 h 180"/>
                <a:gd name="T28" fmla="*/ 57 w 160"/>
                <a:gd name="T29" fmla="*/ 1 h 180"/>
                <a:gd name="T30" fmla="*/ 61 w 160"/>
                <a:gd name="T31" fmla="*/ 0 h 180"/>
                <a:gd name="T32" fmla="*/ 65 w 160"/>
                <a:gd name="T33" fmla="*/ 0 h 180"/>
                <a:gd name="T34" fmla="*/ 70 w 160"/>
                <a:gd name="T35" fmla="*/ 0 h 180"/>
                <a:gd name="T36" fmla="*/ 81 w 160"/>
                <a:gd name="T37" fmla="*/ 0 h 180"/>
                <a:gd name="T38" fmla="*/ 92 w 160"/>
                <a:gd name="T39" fmla="*/ 1 h 180"/>
                <a:gd name="T40" fmla="*/ 101 w 160"/>
                <a:gd name="T41" fmla="*/ 3 h 180"/>
                <a:gd name="T42" fmla="*/ 111 w 160"/>
                <a:gd name="T43" fmla="*/ 5 h 180"/>
                <a:gd name="T44" fmla="*/ 129 w 160"/>
                <a:gd name="T45" fmla="*/ 10 h 180"/>
                <a:gd name="T46" fmla="*/ 140 w 160"/>
                <a:gd name="T47" fmla="*/ 11 h 180"/>
                <a:gd name="T48" fmla="*/ 152 w 160"/>
                <a:gd name="T49" fmla="*/ 12 h 180"/>
                <a:gd name="T50" fmla="*/ 157 w 160"/>
                <a:gd name="T51" fmla="*/ 52 h 180"/>
                <a:gd name="T52" fmla="*/ 159 w 160"/>
                <a:gd name="T53" fmla="*/ 71 h 180"/>
                <a:gd name="T54" fmla="*/ 159 w 160"/>
                <a:gd name="T55" fmla="*/ 81 h 180"/>
                <a:gd name="T56" fmla="*/ 160 w 160"/>
                <a:gd name="T57" fmla="*/ 92 h 180"/>
                <a:gd name="T58" fmla="*/ 159 w 160"/>
                <a:gd name="T59" fmla="*/ 107 h 180"/>
                <a:gd name="T60" fmla="*/ 158 w 160"/>
                <a:gd name="T61" fmla="*/ 115 h 180"/>
                <a:gd name="T62" fmla="*/ 157 w 160"/>
                <a:gd name="T63" fmla="*/ 123 h 180"/>
                <a:gd name="T64" fmla="*/ 156 w 160"/>
                <a:gd name="T65" fmla="*/ 130 h 180"/>
                <a:gd name="T66" fmla="*/ 154 w 160"/>
                <a:gd name="T67" fmla="*/ 137 h 180"/>
                <a:gd name="T68" fmla="*/ 152 w 160"/>
                <a:gd name="T69" fmla="*/ 144 h 180"/>
                <a:gd name="T70" fmla="*/ 149 w 160"/>
                <a:gd name="T71" fmla="*/ 151 h 180"/>
                <a:gd name="T72" fmla="*/ 145 w 160"/>
                <a:gd name="T73" fmla="*/ 157 h 180"/>
                <a:gd name="T74" fmla="*/ 142 w 160"/>
                <a:gd name="T75" fmla="*/ 162 h 180"/>
                <a:gd name="T76" fmla="*/ 138 w 160"/>
                <a:gd name="T77" fmla="*/ 167 h 180"/>
                <a:gd name="T78" fmla="*/ 133 w 160"/>
                <a:gd name="T79" fmla="*/ 172 h 180"/>
                <a:gd name="T80" fmla="*/ 128 w 160"/>
                <a:gd name="T81" fmla="*/ 175 h 180"/>
                <a:gd name="T82" fmla="*/ 123 w 160"/>
                <a:gd name="T83" fmla="*/ 178 h 180"/>
                <a:gd name="T84" fmla="*/ 120 w 160"/>
                <a:gd name="T85" fmla="*/ 179 h 180"/>
                <a:gd name="T86" fmla="*/ 116 w 160"/>
                <a:gd name="T87" fmla="*/ 179 h 180"/>
                <a:gd name="T88" fmla="*/ 110 w 160"/>
                <a:gd name="T89" fmla="*/ 180 h 180"/>
                <a:gd name="T90" fmla="*/ 102 w 160"/>
                <a:gd name="T91" fmla="*/ 180 h 180"/>
                <a:gd name="T92" fmla="*/ 93 w 160"/>
                <a:gd name="T93" fmla="*/ 178 h 180"/>
                <a:gd name="T94" fmla="*/ 86 w 160"/>
                <a:gd name="T95" fmla="*/ 177 h 180"/>
                <a:gd name="T96" fmla="*/ 78 w 160"/>
                <a:gd name="T97" fmla="*/ 174 h 180"/>
                <a:gd name="T98" fmla="*/ 70 w 160"/>
                <a:gd name="T99" fmla="*/ 171 h 180"/>
                <a:gd name="T100" fmla="*/ 62 w 160"/>
                <a:gd name="T101" fmla="*/ 168 h 180"/>
                <a:gd name="T102" fmla="*/ 55 w 160"/>
                <a:gd name="T103" fmla="*/ 164 h 180"/>
                <a:gd name="T104" fmla="*/ 48 w 160"/>
                <a:gd name="T105" fmla="*/ 159 h 180"/>
                <a:gd name="T106" fmla="*/ 41 w 160"/>
                <a:gd name="T107" fmla="*/ 154 h 180"/>
                <a:gd name="T108" fmla="*/ 33 w 160"/>
                <a:gd name="T109" fmla="*/ 149 h 180"/>
                <a:gd name="T110" fmla="*/ 27 w 160"/>
                <a:gd name="T111" fmla="*/ 143 h 180"/>
                <a:gd name="T112" fmla="*/ 21 w 160"/>
                <a:gd name="T113" fmla="*/ 137 h 180"/>
                <a:gd name="T114" fmla="*/ 15 w 160"/>
                <a:gd name="T115" fmla="*/ 131 h 180"/>
                <a:gd name="T116" fmla="*/ 10 w 160"/>
                <a:gd name="T117" fmla="*/ 124 h 180"/>
                <a:gd name="T118" fmla="*/ 5 w 160"/>
                <a:gd name="T119" fmla="*/ 118 h 180"/>
                <a:gd name="T120" fmla="*/ 0 w 160"/>
                <a:gd name="T121" fmla="*/ 11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0" h="180">
                  <a:moveTo>
                    <a:pt x="0" y="110"/>
                  </a:moveTo>
                  <a:lnTo>
                    <a:pt x="5" y="92"/>
                  </a:lnTo>
                  <a:lnTo>
                    <a:pt x="9" y="73"/>
                  </a:lnTo>
                  <a:lnTo>
                    <a:pt x="14" y="54"/>
                  </a:lnTo>
                  <a:lnTo>
                    <a:pt x="17" y="46"/>
                  </a:lnTo>
                  <a:lnTo>
                    <a:pt x="20" y="37"/>
                  </a:lnTo>
                  <a:lnTo>
                    <a:pt x="24" y="29"/>
                  </a:lnTo>
                  <a:lnTo>
                    <a:pt x="28" y="22"/>
                  </a:lnTo>
                  <a:lnTo>
                    <a:pt x="33" y="16"/>
                  </a:lnTo>
                  <a:lnTo>
                    <a:pt x="38" y="10"/>
                  </a:lnTo>
                  <a:lnTo>
                    <a:pt x="42" y="8"/>
                  </a:lnTo>
                  <a:lnTo>
                    <a:pt x="46" y="6"/>
                  </a:lnTo>
                  <a:lnTo>
                    <a:pt x="49" y="4"/>
                  </a:lnTo>
                  <a:lnTo>
                    <a:pt x="53" y="2"/>
                  </a:lnTo>
                  <a:lnTo>
                    <a:pt x="57" y="1"/>
                  </a:lnTo>
                  <a:lnTo>
                    <a:pt x="61" y="0"/>
                  </a:lnTo>
                  <a:lnTo>
                    <a:pt x="65" y="0"/>
                  </a:lnTo>
                  <a:lnTo>
                    <a:pt x="70" y="0"/>
                  </a:lnTo>
                  <a:lnTo>
                    <a:pt x="81" y="0"/>
                  </a:lnTo>
                  <a:lnTo>
                    <a:pt x="92" y="1"/>
                  </a:lnTo>
                  <a:lnTo>
                    <a:pt x="101" y="3"/>
                  </a:lnTo>
                  <a:lnTo>
                    <a:pt x="111" y="5"/>
                  </a:lnTo>
                  <a:lnTo>
                    <a:pt x="129" y="10"/>
                  </a:lnTo>
                  <a:lnTo>
                    <a:pt x="140" y="11"/>
                  </a:lnTo>
                  <a:lnTo>
                    <a:pt x="152" y="12"/>
                  </a:lnTo>
                  <a:lnTo>
                    <a:pt x="157" y="52"/>
                  </a:lnTo>
                  <a:lnTo>
                    <a:pt x="159" y="71"/>
                  </a:lnTo>
                  <a:lnTo>
                    <a:pt x="159" y="81"/>
                  </a:lnTo>
                  <a:lnTo>
                    <a:pt x="160" y="92"/>
                  </a:lnTo>
                  <a:lnTo>
                    <a:pt x="159" y="107"/>
                  </a:lnTo>
                  <a:lnTo>
                    <a:pt x="158" y="115"/>
                  </a:lnTo>
                  <a:lnTo>
                    <a:pt x="157" y="123"/>
                  </a:lnTo>
                  <a:lnTo>
                    <a:pt x="156" y="130"/>
                  </a:lnTo>
                  <a:lnTo>
                    <a:pt x="154" y="137"/>
                  </a:lnTo>
                  <a:lnTo>
                    <a:pt x="152" y="144"/>
                  </a:lnTo>
                  <a:lnTo>
                    <a:pt x="149" y="151"/>
                  </a:lnTo>
                  <a:lnTo>
                    <a:pt x="145" y="157"/>
                  </a:lnTo>
                  <a:lnTo>
                    <a:pt x="142" y="162"/>
                  </a:lnTo>
                  <a:lnTo>
                    <a:pt x="138" y="167"/>
                  </a:lnTo>
                  <a:lnTo>
                    <a:pt x="133" y="172"/>
                  </a:lnTo>
                  <a:lnTo>
                    <a:pt x="128" y="175"/>
                  </a:lnTo>
                  <a:lnTo>
                    <a:pt x="123" y="178"/>
                  </a:lnTo>
                  <a:lnTo>
                    <a:pt x="120" y="179"/>
                  </a:lnTo>
                  <a:lnTo>
                    <a:pt x="116" y="179"/>
                  </a:lnTo>
                  <a:lnTo>
                    <a:pt x="110" y="180"/>
                  </a:lnTo>
                  <a:lnTo>
                    <a:pt x="102" y="180"/>
                  </a:lnTo>
                  <a:lnTo>
                    <a:pt x="93" y="178"/>
                  </a:lnTo>
                  <a:lnTo>
                    <a:pt x="86" y="177"/>
                  </a:lnTo>
                  <a:lnTo>
                    <a:pt x="78" y="174"/>
                  </a:lnTo>
                  <a:lnTo>
                    <a:pt x="70" y="171"/>
                  </a:lnTo>
                  <a:lnTo>
                    <a:pt x="62" y="168"/>
                  </a:lnTo>
                  <a:lnTo>
                    <a:pt x="55" y="164"/>
                  </a:lnTo>
                  <a:lnTo>
                    <a:pt x="48" y="159"/>
                  </a:lnTo>
                  <a:lnTo>
                    <a:pt x="41" y="154"/>
                  </a:lnTo>
                  <a:lnTo>
                    <a:pt x="33" y="149"/>
                  </a:lnTo>
                  <a:lnTo>
                    <a:pt x="27" y="143"/>
                  </a:lnTo>
                  <a:lnTo>
                    <a:pt x="21" y="137"/>
                  </a:lnTo>
                  <a:lnTo>
                    <a:pt x="15" y="131"/>
                  </a:lnTo>
                  <a:lnTo>
                    <a:pt x="10" y="124"/>
                  </a:lnTo>
                  <a:lnTo>
                    <a:pt x="5" y="118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297"/>
            <p:cNvSpPr>
              <a:spLocks/>
            </p:cNvSpPr>
            <p:nvPr/>
          </p:nvSpPr>
          <p:spPr bwMode="auto">
            <a:xfrm flipH="1">
              <a:off x="4653" y="2205"/>
              <a:ext cx="76" cy="117"/>
            </a:xfrm>
            <a:custGeom>
              <a:avLst/>
              <a:gdLst>
                <a:gd name="T0" fmla="*/ 0 w 79"/>
                <a:gd name="T1" fmla="*/ 117 h 123"/>
                <a:gd name="T2" fmla="*/ 9 w 79"/>
                <a:gd name="T3" fmla="*/ 80 h 123"/>
                <a:gd name="T4" fmla="*/ 21 w 79"/>
                <a:gd name="T5" fmla="*/ 43 h 123"/>
                <a:gd name="T6" fmla="*/ 29 w 79"/>
                <a:gd name="T7" fmla="*/ 27 h 123"/>
                <a:gd name="T8" fmla="*/ 35 w 79"/>
                <a:gd name="T9" fmla="*/ 19 h 123"/>
                <a:gd name="T10" fmla="*/ 41 w 79"/>
                <a:gd name="T11" fmla="*/ 13 h 123"/>
                <a:gd name="T12" fmla="*/ 58 w 79"/>
                <a:gd name="T13" fmla="*/ 4 h 123"/>
                <a:gd name="T14" fmla="*/ 77 w 79"/>
                <a:gd name="T15" fmla="*/ 0 h 123"/>
                <a:gd name="T16" fmla="*/ 79 w 79"/>
                <a:gd name="T17" fmla="*/ 16 h 123"/>
                <a:gd name="T18" fmla="*/ 63 w 79"/>
                <a:gd name="T19" fmla="*/ 19 h 123"/>
                <a:gd name="T20" fmla="*/ 51 w 79"/>
                <a:gd name="T21" fmla="*/ 26 h 123"/>
                <a:gd name="T22" fmla="*/ 46 w 79"/>
                <a:gd name="T23" fmla="*/ 31 h 123"/>
                <a:gd name="T24" fmla="*/ 42 w 79"/>
                <a:gd name="T25" fmla="*/ 36 h 123"/>
                <a:gd name="T26" fmla="*/ 35 w 79"/>
                <a:gd name="T27" fmla="*/ 50 h 123"/>
                <a:gd name="T28" fmla="*/ 24 w 79"/>
                <a:gd name="T29" fmla="*/ 85 h 123"/>
                <a:gd name="T30" fmla="*/ 15 w 79"/>
                <a:gd name="T31" fmla="*/ 123 h 123"/>
                <a:gd name="T32" fmla="*/ 0 w 79"/>
                <a:gd name="T33" fmla="*/ 11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123">
                  <a:moveTo>
                    <a:pt x="0" y="117"/>
                  </a:moveTo>
                  <a:lnTo>
                    <a:pt x="9" y="80"/>
                  </a:lnTo>
                  <a:lnTo>
                    <a:pt x="21" y="43"/>
                  </a:lnTo>
                  <a:lnTo>
                    <a:pt x="29" y="27"/>
                  </a:lnTo>
                  <a:lnTo>
                    <a:pt x="35" y="19"/>
                  </a:lnTo>
                  <a:lnTo>
                    <a:pt x="41" y="13"/>
                  </a:lnTo>
                  <a:lnTo>
                    <a:pt x="58" y="4"/>
                  </a:lnTo>
                  <a:lnTo>
                    <a:pt x="77" y="0"/>
                  </a:lnTo>
                  <a:lnTo>
                    <a:pt x="79" y="16"/>
                  </a:lnTo>
                  <a:lnTo>
                    <a:pt x="63" y="19"/>
                  </a:lnTo>
                  <a:lnTo>
                    <a:pt x="51" y="26"/>
                  </a:lnTo>
                  <a:lnTo>
                    <a:pt x="46" y="31"/>
                  </a:lnTo>
                  <a:lnTo>
                    <a:pt x="42" y="36"/>
                  </a:lnTo>
                  <a:lnTo>
                    <a:pt x="35" y="50"/>
                  </a:lnTo>
                  <a:lnTo>
                    <a:pt x="24" y="85"/>
                  </a:lnTo>
                  <a:lnTo>
                    <a:pt x="15" y="123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98"/>
            <p:cNvSpPr>
              <a:spLocks/>
            </p:cNvSpPr>
            <p:nvPr/>
          </p:nvSpPr>
          <p:spPr bwMode="auto">
            <a:xfrm flipH="1">
              <a:off x="4575" y="2205"/>
              <a:ext cx="80" cy="27"/>
            </a:xfrm>
            <a:custGeom>
              <a:avLst/>
              <a:gdLst>
                <a:gd name="T0" fmla="*/ 1 w 84"/>
                <a:gd name="T1" fmla="*/ 0 h 29"/>
                <a:gd name="T2" fmla="*/ 24 w 84"/>
                <a:gd name="T3" fmla="*/ 2 h 29"/>
                <a:gd name="T4" fmla="*/ 42 w 84"/>
                <a:gd name="T5" fmla="*/ 6 h 29"/>
                <a:gd name="T6" fmla="*/ 61 w 84"/>
                <a:gd name="T7" fmla="*/ 10 h 29"/>
                <a:gd name="T8" fmla="*/ 84 w 84"/>
                <a:gd name="T9" fmla="*/ 13 h 29"/>
                <a:gd name="T10" fmla="*/ 82 w 84"/>
                <a:gd name="T11" fmla="*/ 29 h 29"/>
                <a:gd name="T12" fmla="*/ 59 w 84"/>
                <a:gd name="T13" fmla="*/ 26 h 29"/>
                <a:gd name="T14" fmla="*/ 40 w 84"/>
                <a:gd name="T15" fmla="*/ 22 h 29"/>
                <a:gd name="T16" fmla="*/ 22 w 84"/>
                <a:gd name="T17" fmla="*/ 18 h 29"/>
                <a:gd name="T18" fmla="*/ 0 w 84"/>
                <a:gd name="T19" fmla="*/ 16 h 29"/>
                <a:gd name="T20" fmla="*/ 1 w 84"/>
                <a:gd name="T2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" h="29">
                  <a:moveTo>
                    <a:pt x="1" y="0"/>
                  </a:moveTo>
                  <a:lnTo>
                    <a:pt x="24" y="2"/>
                  </a:lnTo>
                  <a:lnTo>
                    <a:pt x="42" y="6"/>
                  </a:lnTo>
                  <a:lnTo>
                    <a:pt x="61" y="10"/>
                  </a:lnTo>
                  <a:lnTo>
                    <a:pt x="84" y="13"/>
                  </a:lnTo>
                  <a:lnTo>
                    <a:pt x="82" y="29"/>
                  </a:lnTo>
                  <a:lnTo>
                    <a:pt x="59" y="26"/>
                  </a:lnTo>
                  <a:lnTo>
                    <a:pt x="40" y="22"/>
                  </a:lnTo>
                  <a:lnTo>
                    <a:pt x="22" y="18"/>
                  </a:lnTo>
                  <a:lnTo>
                    <a:pt x="0" y="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99"/>
            <p:cNvSpPr>
              <a:spLocks/>
            </p:cNvSpPr>
            <p:nvPr/>
          </p:nvSpPr>
          <p:spPr bwMode="auto">
            <a:xfrm flipH="1">
              <a:off x="4653" y="2205"/>
              <a:ext cx="2" cy="15"/>
            </a:xfrm>
            <a:custGeom>
              <a:avLst/>
              <a:gdLst>
                <a:gd name="T0" fmla="*/ 0 w 2"/>
                <a:gd name="T1" fmla="*/ 0 h 16"/>
                <a:gd name="T2" fmla="*/ 1 w 2"/>
                <a:gd name="T3" fmla="*/ 0 h 16"/>
                <a:gd name="T4" fmla="*/ 0 w 2"/>
                <a:gd name="T5" fmla="*/ 16 h 16"/>
                <a:gd name="T6" fmla="*/ 2 w 2"/>
                <a:gd name="T7" fmla="*/ 16 h 16"/>
                <a:gd name="T8" fmla="*/ 0 w 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6">
                  <a:moveTo>
                    <a:pt x="0" y="0"/>
                  </a:moveTo>
                  <a:lnTo>
                    <a:pt x="1" y="0"/>
                  </a:lnTo>
                  <a:lnTo>
                    <a:pt x="0" y="16"/>
                  </a:lnTo>
                  <a:lnTo>
                    <a:pt x="2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300"/>
            <p:cNvSpPr>
              <a:spLocks/>
            </p:cNvSpPr>
            <p:nvPr/>
          </p:nvSpPr>
          <p:spPr bwMode="auto">
            <a:xfrm flipH="1">
              <a:off x="4561" y="2224"/>
              <a:ext cx="23" cy="78"/>
            </a:xfrm>
            <a:custGeom>
              <a:avLst/>
              <a:gdLst>
                <a:gd name="T0" fmla="*/ 17 w 24"/>
                <a:gd name="T1" fmla="*/ 0 h 82"/>
                <a:gd name="T2" fmla="*/ 22 w 24"/>
                <a:gd name="T3" fmla="*/ 41 h 82"/>
                <a:gd name="T4" fmla="*/ 24 w 24"/>
                <a:gd name="T5" fmla="*/ 81 h 82"/>
                <a:gd name="T6" fmla="*/ 8 w 24"/>
                <a:gd name="T7" fmla="*/ 82 h 82"/>
                <a:gd name="T8" fmla="*/ 6 w 24"/>
                <a:gd name="T9" fmla="*/ 42 h 82"/>
                <a:gd name="T10" fmla="*/ 0 w 24"/>
                <a:gd name="T11" fmla="*/ 2 h 82"/>
                <a:gd name="T12" fmla="*/ 17 w 24"/>
                <a:gd name="T13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82">
                  <a:moveTo>
                    <a:pt x="17" y="0"/>
                  </a:moveTo>
                  <a:lnTo>
                    <a:pt x="22" y="41"/>
                  </a:lnTo>
                  <a:lnTo>
                    <a:pt x="24" y="81"/>
                  </a:lnTo>
                  <a:lnTo>
                    <a:pt x="8" y="82"/>
                  </a:lnTo>
                  <a:lnTo>
                    <a:pt x="6" y="42"/>
                  </a:lnTo>
                  <a:lnTo>
                    <a:pt x="0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301"/>
            <p:cNvSpPr>
              <a:spLocks/>
            </p:cNvSpPr>
            <p:nvPr/>
          </p:nvSpPr>
          <p:spPr bwMode="auto">
            <a:xfrm flipH="1">
              <a:off x="4568" y="2217"/>
              <a:ext cx="16" cy="15"/>
            </a:xfrm>
            <a:custGeom>
              <a:avLst/>
              <a:gdLst>
                <a:gd name="T0" fmla="*/ 10 w 17"/>
                <a:gd name="T1" fmla="*/ 0 h 16"/>
                <a:gd name="T2" fmla="*/ 16 w 17"/>
                <a:gd name="T3" fmla="*/ 1 h 16"/>
                <a:gd name="T4" fmla="*/ 17 w 17"/>
                <a:gd name="T5" fmla="*/ 7 h 16"/>
                <a:gd name="T6" fmla="*/ 0 w 17"/>
                <a:gd name="T7" fmla="*/ 9 h 16"/>
                <a:gd name="T8" fmla="*/ 8 w 17"/>
                <a:gd name="T9" fmla="*/ 16 h 16"/>
                <a:gd name="T10" fmla="*/ 10 w 17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6">
                  <a:moveTo>
                    <a:pt x="10" y="0"/>
                  </a:moveTo>
                  <a:lnTo>
                    <a:pt x="16" y="1"/>
                  </a:lnTo>
                  <a:lnTo>
                    <a:pt x="17" y="7"/>
                  </a:lnTo>
                  <a:lnTo>
                    <a:pt x="0" y="9"/>
                  </a:lnTo>
                  <a:lnTo>
                    <a:pt x="8" y="1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302"/>
            <p:cNvSpPr>
              <a:spLocks/>
            </p:cNvSpPr>
            <p:nvPr/>
          </p:nvSpPr>
          <p:spPr bwMode="auto">
            <a:xfrm flipH="1">
              <a:off x="4561" y="2300"/>
              <a:ext cx="57" cy="93"/>
            </a:xfrm>
            <a:custGeom>
              <a:avLst/>
              <a:gdLst>
                <a:gd name="T0" fmla="*/ 59 w 59"/>
                <a:gd name="T1" fmla="*/ 1 h 97"/>
                <a:gd name="T2" fmla="*/ 57 w 59"/>
                <a:gd name="T3" fmla="*/ 31 h 97"/>
                <a:gd name="T4" fmla="*/ 53 w 59"/>
                <a:gd name="T5" fmla="*/ 49 h 97"/>
                <a:gd name="T6" fmla="*/ 48 w 59"/>
                <a:gd name="T7" fmla="*/ 63 h 97"/>
                <a:gd name="T8" fmla="*/ 42 w 59"/>
                <a:gd name="T9" fmla="*/ 75 h 97"/>
                <a:gd name="T10" fmla="*/ 36 w 59"/>
                <a:gd name="T11" fmla="*/ 81 h 97"/>
                <a:gd name="T12" fmla="*/ 30 w 59"/>
                <a:gd name="T13" fmla="*/ 87 h 97"/>
                <a:gd name="T14" fmla="*/ 24 w 59"/>
                <a:gd name="T15" fmla="*/ 91 h 97"/>
                <a:gd name="T16" fmla="*/ 17 w 59"/>
                <a:gd name="T17" fmla="*/ 95 h 97"/>
                <a:gd name="T18" fmla="*/ 4 w 59"/>
                <a:gd name="T19" fmla="*/ 97 h 97"/>
                <a:gd name="T20" fmla="*/ 0 w 59"/>
                <a:gd name="T21" fmla="*/ 82 h 97"/>
                <a:gd name="T22" fmla="*/ 12 w 59"/>
                <a:gd name="T23" fmla="*/ 80 h 97"/>
                <a:gd name="T24" fmla="*/ 15 w 59"/>
                <a:gd name="T25" fmla="*/ 78 h 97"/>
                <a:gd name="T26" fmla="*/ 19 w 59"/>
                <a:gd name="T27" fmla="*/ 75 h 97"/>
                <a:gd name="T28" fmla="*/ 24 w 59"/>
                <a:gd name="T29" fmla="*/ 71 h 97"/>
                <a:gd name="T30" fmla="*/ 27 w 59"/>
                <a:gd name="T31" fmla="*/ 67 h 97"/>
                <a:gd name="T32" fmla="*/ 32 w 59"/>
                <a:gd name="T33" fmla="*/ 57 h 97"/>
                <a:gd name="T34" fmla="*/ 37 w 59"/>
                <a:gd name="T35" fmla="*/ 44 h 97"/>
                <a:gd name="T36" fmla="*/ 41 w 59"/>
                <a:gd name="T37" fmla="*/ 30 h 97"/>
                <a:gd name="T38" fmla="*/ 43 w 59"/>
                <a:gd name="T39" fmla="*/ 0 h 97"/>
                <a:gd name="T40" fmla="*/ 59 w 59"/>
                <a:gd name="T41" fmla="*/ 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9" h="97">
                  <a:moveTo>
                    <a:pt x="59" y="1"/>
                  </a:moveTo>
                  <a:lnTo>
                    <a:pt x="57" y="31"/>
                  </a:lnTo>
                  <a:lnTo>
                    <a:pt x="53" y="49"/>
                  </a:lnTo>
                  <a:lnTo>
                    <a:pt x="48" y="63"/>
                  </a:lnTo>
                  <a:lnTo>
                    <a:pt x="42" y="75"/>
                  </a:lnTo>
                  <a:lnTo>
                    <a:pt x="36" y="81"/>
                  </a:lnTo>
                  <a:lnTo>
                    <a:pt x="30" y="87"/>
                  </a:lnTo>
                  <a:lnTo>
                    <a:pt x="24" y="91"/>
                  </a:lnTo>
                  <a:lnTo>
                    <a:pt x="17" y="95"/>
                  </a:lnTo>
                  <a:lnTo>
                    <a:pt x="4" y="97"/>
                  </a:lnTo>
                  <a:lnTo>
                    <a:pt x="0" y="82"/>
                  </a:lnTo>
                  <a:lnTo>
                    <a:pt x="12" y="80"/>
                  </a:lnTo>
                  <a:lnTo>
                    <a:pt x="15" y="78"/>
                  </a:lnTo>
                  <a:lnTo>
                    <a:pt x="19" y="75"/>
                  </a:lnTo>
                  <a:lnTo>
                    <a:pt x="24" y="71"/>
                  </a:lnTo>
                  <a:lnTo>
                    <a:pt x="27" y="67"/>
                  </a:lnTo>
                  <a:lnTo>
                    <a:pt x="32" y="57"/>
                  </a:lnTo>
                  <a:lnTo>
                    <a:pt x="37" y="44"/>
                  </a:lnTo>
                  <a:lnTo>
                    <a:pt x="41" y="30"/>
                  </a:lnTo>
                  <a:lnTo>
                    <a:pt x="43" y="0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303"/>
            <p:cNvSpPr>
              <a:spLocks/>
            </p:cNvSpPr>
            <p:nvPr/>
          </p:nvSpPr>
          <p:spPr bwMode="auto">
            <a:xfrm flipH="1">
              <a:off x="4561" y="2300"/>
              <a:ext cx="16" cy="2"/>
            </a:xfrm>
            <a:custGeom>
              <a:avLst/>
              <a:gdLst>
                <a:gd name="T0" fmla="*/ 16 w 16"/>
                <a:gd name="T1" fmla="*/ 1 h 2"/>
                <a:gd name="T2" fmla="*/ 0 w 16"/>
                <a:gd name="T3" fmla="*/ 0 h 2"/>
                <a:gd name="T4" fmla="*/ 0 w 16"/>
                <a:gd name="T5" fmla="*/ 2 h 2"/>
                <a:gd name="T6" fmla="*/ 16 w 1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2">
                  <a:moveTo>
                    <a:pt x="16" y="1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304"/>
            <p:cNvSpPr>
              <a:spLocks/>
            </p:cNvSpPr>
            <p:nvPr/>
          </p:nvSpPr>
          <p:spPr bwMode="auto">
            <a:xfrm flipH="1">
              <a:off x="4615" y="2314"/>
              <a:ext cx="112" cy="79"/>
            </a:xfrm>
            <a:custGeom>
              <a:avLst/>
              <a:gdLst>
                <a:gd name="T0" fmla="*/ 115 w 117"/>
                <a:gd name="T1" fmla="*/ 83 h 83"/>
                <a:gd name="T2" fmla="*/ 97 w 117"/>
                <a:gd name="T3" fmla="*/ 81 h 83"/>
                <a:gd name="T4" fmla="*/ 80 w 117"/>
                <a:gd name="T5" fmla="*/ 76 h 83"/>
                <a:gd name="T6" fmla="*/ 49 w 117"/>
                <a:gd name="T7" fmla="*/ 61 h 83"/>
                <a:gd name="T8" fmla="*/ 33 w 117"/>
                <a:gd name="T9" fmla="*/ 50 h 83"/>
                <a:gd name="T10" fmla="*/ 21 w 117"/>
                <a:gd name="T11" fmla="*/ 38 h 83"/>
                <a:gd name="T12" fmla="*/ 10 w 117"/>
                <a:gd name="T13" fmla="*/ 24 h 83"/>
                <a:gd name="T14" fmla="*/ 0 w 117"/>
                <a:gd name="T15" fmla="*/ 11 h 83"/>
                <a:gd name="T16" fmla="*/ 12 w 117"/>
                <a:gd name="T17" fmla="*/ 0 h 83"/>
                <a:gd name="T18" fmla="*/ 22 w 117"/>
                <a:gd name="T19" fmla="*/ 14 h 83"/>
                <a:gd name="T20" fmla="*/ 32 w 117"/>
                <a:gd name="T21" fmla="*/ 26 h 83"/>
                <a:gd name="T22" fmla="*/ 44 w 117"/>
                <a:gd name="T23" fmla="*/ 38 h 83"/>
                <a:gd name="T24" fmla="*/ 58 w 117"/>
                <a:gd name="T25" fmla="*/ 48 h 83"/>
                <a:gd name="T26" fmla="*/ 87 w 117"/>
                <a:gd name="T27" fmla="*/ 62 h 83"/>
                <a:gd name="T28" fmla="*/ 100 w 117"/>
                <a:gd name="T29" fmla="*/ 66 h 83"/>
                <a:gd name="T30" fmla="*/ 117 w 117"/>
                <a:gd name="T31" fmla="*/ 68 h 83"/>
                <a:gd name="T32" fmla="*/ 115 w 117"/>
                <a:gd name="T33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" h="83">
                  <a:moveTo>
                    <a:pt x="115" y="83"/>
                  </a:moveTo>
                  <a:lnTo>
                    <a:pt x="97" y="81"/>
                  </a:lnTo>
                  <a:lnTo>
                    <a:pt x="80" y="76"/>
                  </a:lnTo>
                  <a:lnTo>
                    <a:pt x="49" y="61"/>
                  </a:lnTo>
                  <a:lnTo>
                    <a:pt x="33" y="50"/>
                  </a:lnTo>
                  <a:lnTo>
                    <a:pt x="21" y="38"/>
                  </a:lnTo>
                  <a:lnTo>
                    <a:pt x="10" y="24"/>
                  </a:lnTo>
                  <a:lnTo>
                    <a:pt x="0" y="11"/>
                  </a:lnTo>
                  <a:lnTo>
                    <a:pt x="12" y="0"/>
                  </a:lnTo>
                  <a:lnTo>
                    <a:pt x="22" y="14"/>
                  </a:lnTo>
                  <a:lnTo>
                    <a:pt x="32" y="26"/>
                  </a:lnTo>
                  <a:lnTo>
                    <a:pt x="44" y="38"/>
                  </a:lnTo>
                  <a:lnTo>
                    <a:pt x="58" y="48"/>
                  </a:lnTo>
                  <a:lnTo>
                    <a:pt x="87" y="62"/>
                  </a:lnTo>
                  <a:lnTo>
                    <a:pt x="100" y="66"/>
                  </a:lnTo>
                  <a:lnTo>
                    <a:pt x="117" y="68"/>
                  </a:lnTo>
                  <a:lnTo>
                    <a:pt x="115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305"/>
            <p:cNvSpPr>
              <a:spLocks/>
            </p:cNvSpPr>
            <p:nvPr/>
          </p:nvSpPr>
          <p:spPr bwMode="auto">
            <a:xfrm flipH="1">
              <a:off x="4614" y="2379"/>
              <a:ext cx="4" cy="14"/>
            </a:xfrm>
            <a:custGeom>
              <a:avLst/>
              <a:gdLst>
                <a:gd name="T0" fmla="*/ 4 w 4"/>
                <a:gd name="T1" fmla="*/ 15 h 15"/>
                <a:gd name="T2" fmla="*/ 3 w 4"/>
                <a:gd name="T3" fmla="*/ 15 h 15"/>
                <a:gd name="T4" fmla="*/ 1 w 4"/>
                <a:gd name="T5" fmla="*/ 15 h 15"/>
                <a:gd name="T6" fmla="*/ 3 w 4"/>
                <a:gd name="T7" fmla="*/ 0 h 15"/>
                <a:gd name="T8" fmla="*/ 0 w 4"/>
                <a:gd name="T9" fmla="*/ 0 h 15"/>
                <a:gd name="T10" fmla="*/ 4 w 4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5">
                  <a:moveTo>
                    <a:pt x="4" y="15"/>
                  </a:moveTo>
                  <a:lnTo>
                    <a:pt x="3" y="15"/>
                  </a:lnTo>
                  <a:lnTo>
                    <a:pt x="1" y="15"/>
                  </a:lnTo>
                  <a:lnTo>
                    <a:pt x="3" y="0"/>
                  </a:lnTo>
                  <a:lnTo>
                    <a:pt x="0" y="0"/>
                  </a:lnTo>
                  <a:lnTo>
                    <a:pt x="4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306"/>
            <p:cNvSpPr>
              <a:spLocks/>
            </p:cNvSpPr>
            <p:nvPr/>
          </p:nvSpPr>
          <p:spPr bwMode="auto">
            <a:xfrm flipH="1">
              <a:off x="4714" y="2314"/>
              <a:ext cx="16" cy="10"/>
            </a:xfrm>
            <a:custGeom>
              <a:avLst/>
              <a:gdLst>
                <a:gd name="T0" fmla="*/ 3 w 16"/>
                <a:gd name="T1" fmla="*/ 11 h 11"/>
                <a:gd name="T2" fmla="*/ 0 w 16"/>
                <a:gd name="T3" fmla="*/ 6 h 11"/>
                <a:gd name="T4" fmla="*/ 1 w 16"/>
                <a:gd name="T5" fmla="*/ 3 h 11"/>
                <a:gd name="T6" fmla="*/ 16 w 16"/>
                <a:gd name="T7" fmla="*/ 9 h 11"/>
                <a:gd name="T8" fmla="*/ 15 w 16"/>
                <a:gd name="T9" fmla="*/ 0 h 11"/>
                <a:gd name="T10" fmla="*/ 3 w 16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1">
                  <a:moveTo>
                    <a:pt x="3" y="11"/>
                  </a:moveTo>
                  <a:lnTo>
                    <a:pt x="0" y="6"/>
                  </a:lnTo>
                  <a:lnTo>
                    <a:pt x="1" y="3"/>
                  </a:lnTo>
                  <a:lnTo>
                    <a:pt x="16" y="9"/>
                  </a:lnTo>
                  <a:lnTo>
                    <a:pt x="15" y="0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307"/>
            <p:cNvSpPr>
              <a:spLocks/>
            </p:cNvSpPr>
            <p:nvPr/>
          </p:nvSpPr>
          <p:spPr bwMode="auto">
            <a:xfrm flipH="1">
              <a:off x="4187" y="2217"/>
              <a:ext cx="321" cy="1442"/>
            </a:xfrm>
            <a:custGeom>
              <a:avLst/>
              <a:gdLst>
                <a:gd name="T0" fmla="*/ 56 w 335"/>
                <a:gd name="T1" fmla="*/ 338 h 1505"/>
                <a:gd name="T2" fmla="*/ 59 w 335"/>
                <a:gd name="T3" fmla="*/ 381 h 1505"/>
                <a:gd name="T4" fmla="*/ 66 w 335"/>
                <a:gd name="T5" fmla="*/ 413 h 1505"/>
                <a:gd name="T6" fmla="*/ 76 w 335"/>
                <a:gd name="T7" fmla="*/ 432 h 1505"/>
                <a:gd name="T8" fmla="*/ 90 w 335"/>
                <a:gd name="T9" fmla="*/ 445 h 1505"/>
                <a:gd name="T10" fmla="*/ 124 w 335"/>
                <a:gd name="T11" fmla="*/ 447 h 1505"/>
                <a:gd name="T12" fmla="*/ 158 w 335"/>
                <a:gd name="T13" fmla="*/ 789 h 1505"/>
                <a:gd name="T14" fmla="*/ 133 w 335"/>
                <a:gd name="T15" fmla="*/ 969 h 1505"/>
                <a:gd name="T16" fmla="*/ 112 w 335"/>
                <a:gd name="T17" fmla="*/ 1097 h 1505"/>
                <a:gd name="T18" fmla="*/ 90 w 335"/>
                <a:gd name="T19" fmla="*/ 1187 h 1505"/>
                <a:gd name="T20" fmla="*/ 52 w 335"/>
                <a:gd name="T21" fmla="*/ 1307 h 1505"/>
                <a:gd name="T22" fmla="*/ 37 w 335"/>
                <a:gd name="T23" fmla="*/ 1376 h 1505"/>
                <a:gd name="T24" fmla="*/ 32 w 335"/>
                <a:gd name="T25" fmla="*/ 1443 h 1505"/>
                <a:gd name="T26" fmla="*/ 39 w 335"/>
                <a:gd name="T27" fmla="*/ 1468 h 1505"/>
                <a:gd name="T28" fmla="*/ 50 w 335"/>
                <a:gd name="T29" fmla="*/ 1488 h 1505"/>
                <a:gd name="T30" fmla="*/ 68 w 335"/>
                <a:gd name="T31" fmla="*/ 1502 h 1505"/>
                <a:gd name="T32" fmla="*/ 93 w 335"/>
                <a:gd name="T33" fmla="*/ 1505 h 1505"/>
                <a:gd name="T34" fmla="*/ 118 w 335"/>
                <a:gd name="T35" fmla="*/ 1492 h 1505"/>
                <a:gd name="T36" fmla="*/ 138 w 335"/>
                <a:gd name="T37" fmla="*/ 1458 h 1505"/>
                <a:gd name="T38" fmla="*/ 178 w 335"/>
                <a:gd name="T39" fmla="*/ 1334 h 1505"/>
                <a:gd name="T40" fmla="*/ 201 w 335"/>
                <a:gd name="T41" fmla="*/ 1239 h 1505"/>
                <a:gd name="T42" fmla="*/ 225 w 335"/>
                <a:gd name="T43" fmla="*/ 1062 h 1505"/>
                <a:gd name="T44" fmla="*/ 246 w 335"/>
                <a:gd name="T45" fmla="*/ 451 h 1505"/>
                <a:gd name="T46" fmla="*/ 291 w 335"/>
                <a:gd name="T47" fmla="*/ 428 h 1505"/>
                <a:gd name="T48" fmla="*/ 313 w 335"/>
                <a:gd name="T49" fmla="*/ 408 h 1505"/>
                <a:gd name="T50" fmla="*/ 330 w 335"/>
                <a:gd name="T51" fmla="*/ 382 h 1505"/>
                <a:gd name="T52" fmla="*/ 326 w 335"/>
                <a:gd name="T53" fmla="*/ 234 h 1505"/>
                <a:gd name="T54" fmla="*/ 294 w 335"/>
                <a:gd name="T55" fmla="*/ 112 h 1505"/>
                <a:gd name="T56" fmla="*/ 271 w 335"/>
                <a:gd name="T57" fmla="*/ 50 h 1505"/>
                <a:gd name="T58" fmla="*/ 247 w 335"/>
                <a:gd name="T59" fmla="*/ 51 h 1505"/>
                <a:gd name="T60" fmla="*/ 267 w 335"/>
                <a:gd name="T61" fmla="*/ 193 h 1505"/>
                <a:gd name="T62" fmla="*/ 238 w 335"/>
                <a:gd name="T63" fmla="*/ 193 h 1505"/>
                <a:gd name="T64" fmla="*/ 209 w 335"/>
                <a:gd name="T65" fmla="*/ 60 h 1505"/>
                <a:gd name="T66" fmla="*/ 192 w 335"/>
                <a:gd name="T67" fmla="*/ 26 h 1505"/>
                <a:gd name="T68" fmla="*/ 191 w 335"/>
                <a:gd name="T69" fmla="*/ 76 h 1505"/>
                <a:gd name="T70" fmla="*/ 202 w 335"/>
                <a:gd name="T71" fmla="*/ 177 h 1505"/>
                <a:gd name="T72" fmla="*/ 200 w 335"/>
                <a:gd name="T73" fmla="*/ 259 h 1505"/>
                <a:gd name="T74" fmla="*/ 190 w 335"/>
                <a:gd name="T75" fmla="*/ 266 h 1505"/>
                <a:gd name="T76" fmla="*/ 166 w 335"/>
                <a:gd name="T77" fmla="*/ 269 h 1505"/>
                <a:gd name="T78" fmla="*/ 162 w 335"/>
                <a:gd name="T79" fmla="*/ 184 h 1505"/>
                <a:gd name="T80" fmla="*/ 148 w 335"/>
                <a:gd name="T81" fmla="*/ 114 h 1505"/>
                <a:gd name="T82" fmla="*/ 109 w 335"/>
                <a:gd name="T83" fmla="*/ 0 h 1505"/>
                <a:gd name="T84" fmla="*/ 98 w 335"/>
                <a:gd name="T85" fmla="*/ 20 h 1505"/>
                <a:gd name="T86" fmla="*/ 98 w 335"/>
                <a:gd name="T87" fmla="*/ 56 h 1505"/>
                <a:gd name="T88" fmla="*/ 123 w 335"/>
                <a:gd name="T89" fmla="*/ 212 h 1505"/>
                <a:gd name="T90" fmla="*/ 111 w 335"/>
                <a:gd name="T91" fmla="*/ 269 h 1505"/>
                <a:gd name="T92" fmla="*/ 94 w 335"/>
                <a:gd name="T93" fmla="*/ 224 h 1505"/>
                <a:gd name="T94" fmla="*/ 76 w 335"/>
                <a:gd name="T95" fmla="*/ 123 h 1505"/>
                <a:gd name="T96" fmla="*/ 54 w 335"/>
                <a:gd name="T97" fmla="*/ 50 h 1505"/>
                <a:gd name="T98" fmla="*/ 39 w 335"/>
                <a:gd name="T99" fmla="*/ 25 h 1505"/>
                <a:gd name="T100" fmla="*/ 15 w 335"/>
                <a:gd name="T101" fmla="*/ 8 h 1505"/>
                <a:gd name="T102" fmla="*/ 2 w 335"/>
                <a:gd name="T103" fmla="*/ 32 h 1505"/>
                <a:gd name="T104" fmla="*/ 15 w 335"/>
                <a:gd name="T105" fmla="*/ 91 h 1505"/>
                <a:gd name="T106" fmla="*/ 40 w 335"/>
                <a:gd name="T107" fmla="*/ 167 h 1505"/>
                <a:gd name="T108" fmla="*/ 55 w 335"/>
                <a:gd name="T109" fmla="*/ 232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35" h="1505">
                  <a:moveTo>
                    <a:pt x="57" y="269"/>
                  </a:moveTo>
                  <a:lnTo>
                    <a:pt x="57" y="295"/>
                  </a:lnTo>
                  <a:lnTo>
                    <a:pt x="56" y="323"/>
                  </a:lnTo>
                  <a:lnTo>
                    <a:pt x="56" y="338"/>
                  </a:lnTo>
                  <a:lnTo>
                    <a:pt x="57" y="353"/>
                  </a:lnTo>
                  <a:lnTo>
                    <a:pt x="58" y="367"/>
                  </a:lnTo>
                  <a:lnTo>
                    <a:pt x="58" y="374"/>
                  </a:lnTo>
                  <a:lnTo>
                    <a:pt x="59" y="381"/>
                  </a:lnTo>
                  <a:lnTo>
                    <a:pt x="61" y="395"/>
                  </a:lnTo>
                  <a:lnTo>
                    <a:pt x="62" y="401"/>
                  </a:lnTo>
                  <a:lnTo>
                    <a:pt x="64" y="407"/>
                  </a:lnTo>
                  <a:lnTo>
                    <a:pt x="66" y="413"/>
                  </a:lnTo>
                  <a:lnTo>
                    <a:pt x="68" y="418"/>
                  </a:lnTo>
                  <a:lnTo>
                    <a:pt x="70" y="423"/>
                  </a:lnTo>
                  <a:lnTo>
                    <a:pt x="73" y="428"/>
                  </a:lnTo>
                  <a:lnTo>
                    <a:pt x="76" y="432"/>
                  </a:lnTo>
                  <a:lnTo>
                    <a:pt x="79" y="436"/>
                  </a:lnTo>
                  <a:lnTo>
                    <a:pt x="82" y="440"/>
                  </a:lnTo>
                  <a:lnTo>
                    <a:pt x="86" y="443"/>
                  </a:lnTo>
                  <a:lnTo>
                    <a:pt x="90" y="445"/>
                  </a:lnTo>
                  <a:lnTo>
                    <a:pt x="95" y="446"/>
                  </a:lnTo>
                  <a:lnTo>
                    <a:pt x="100" y="447"/>
                  </a:lnTo>
                  <a:lnTo>
                    <a:pt x="105" y="447"/>
                  </a:lnTo>
                  <a:lnTo>
                    <a:pt x="124" y="447"/>
                  </a:lnTo>
                  <a:lnTo>
                    <a:pt x="129" y="448"/>
                  </a:lnTo>
                  <a:lnTo>
                    <a:pt x="135" y="447"/>
                  </a:lnTo>
                  <a:lnTo>
                    <a:pt x="154" y="443"/>
                  </a:lnTo>
                  <a:lnTo>
                    <a:pt x="158" y="789"/>
                  </a:lnTo>
                  <a:lnTo>
                    <a:pt x="154" y="815"/>
                  </a:lnTo>
                  <a:lnTo>
                    <a:pt x="151" y="839"/>
                  </a:lnTo>
                  <a:lnTo>
                    <a:pt x="144" y="885"/>
                  </a:lnTo>
                  <a:lnTo>
                    <a:pt x="133" y="969"/>
                  </a:lnTo>
                  <a:lnTo>
                    <a:pt x="128" y="1010"/>
                  </a:lnTo>
                  <a:lnTo>
                    <a:pt x="121" y="1052"/>
                  </a:lnTo>
                  <a:lnTo>
                    <a:pt x="117" y="1074"/>
                  </a:lnTo>
                  <a:lnTo>
                    <a:pt x="112" y="1097"/>
                  </a:lnTo>
                  <a:lnTo>
                    <a:pt x="107" y="1122"/>
                  </a:lnTo>
                  <a:lnTo>
                    <a:pt x="101" y="1147"/>
                  </a:lnTo>
                  <a:lnTo>
                    <a:pt x="96" y="1168"/>
                  </a:lnTo>
                  <a:lnTo>
                    <a:pt x="90" y="1187"/>
                  </a:lnTo>
                  <a:lnTo>
                    <a:pt x="79" y="1223"/>
                  </a:lnTo>
                  <a:lnTo>
                    <a:pt x="67" y="1257"/>
                  </a:lnTo>
                  <a:lnTo>
                    <a:pt x="57" y="1291"/>
                  </a:lnTo>
                  <a:lnTo>
                    <a:pt x="52" y="1307"/>
                  </a:lnTo>
                  <a:lnTo>
                    <a:pt x="47" y="1324"/>
                  </a:lnTo>
                  <a:lnTo>
                    <a:pt x="43" y="1341"/>
                  </a:lnTo>
                  <a:lnTo>
                    <a:pt x="40" y="1358"/>
                  </a:lnTo>
                  <a:lnTo>
                    <a:pt x="37" y="1376"/>
                  </a:lnTo>
                  <a:lnTo>
                    <a:pt x="35" y="1395"/>
                  </a:lnTo>
                  <a:lnTo>
                    <a:pt x="33" y="1415"/>
                  </a:lnTo>
                  <a:lnTo>
                    <a:pt x="32" y="1437"/>
                  </a:lnTo>
                  <a:lnTo>
                    <a:pt x="32" y="1443"/>
                  </a:lnTo>
                  <a:lnTo>
                    <a:pt x="33" y="1450"/>
                  </a:lnTo>
                  <a:lnTo>
                    <a:pt x="35" y="1456"/>
                  </a:lnTo>
                  <a:lnTo>
                    <a:pt x="37" y="1462"/>
                  </a:lnTo>
                  <a:lnTo>
                    <a:pt x="39" y="1468"/>
                  </a:lnTo>
                  <a:lnTo>
                    <a:pt x="41" y="1473"/>
                  </a:lnTo>
                  <a:lnTo>
                    <a:pt x="44" y="1478"/>
                  </a:lnTo>
                  <a:lnTo>
                    <a:pt x="47" y="1484"/>
                  </a:lnTo>
                  <a:lnTo>
                    <a:pt x="50" y="1488"/>
                  </a:lnTo>
                  <a:lnTo>
                    <a:pt x="54" y="1492"/>
                  </a:lnTo>
                  <a:lnTo>
                    <a:pt x="58" y="1496"/>
                  </a:lnTo>
                  <a:lnTo>
                    <a:pt x="63" y="1499"/>
                  </a:lnTo>
                  <a:lnTo>
                    <a:pt x="68" y="1502"/>
                  </a:lnTo>
                  <a:lnTo>
                    <a:pt x="73" y="1504"/>
                  </a:lnTo>
                  <a:lnTo>
                    <a:pt x="79" y="1505"/>
                  </a:lnTo>
                  <a:lnTo>
                    <a:pt x="85" y="1505"/>
                  </a:lnTo>
                  <a:lnTo>
                    <a:pt x="93" y="1505"/>
                  </a:lnTo>
                  <a:lnTo>
                    <a:pt x="101" y="1503"/>
                  </a:lnTo>
                  <a:lnTo>
                    <a:pt x="107" y="1500"/>
                  </a:lnTo>
                  <a:lnTo>
                    <a:pt x="113" y="1496"/>
                  </a:lnTo>
                  <a:lnTo>
                    <a:pt x="118" y="1492"/>
                  </a:lnTo>
                  <a:lnTo>
                    <a:pt x="123" y="1486"/>
                  </a:lnTo>
                  <a:lnTo>
                    <a:pt x="127" y="1480"/>
                  </a:lnTo>
                  <a:lnTo>
                    <a:pt x="131" y="1473"/>
                  </a:lnTo>
                  <a:lnTo>
                    <a:pt x="138" y="1458"/>
                  </a:lnTo>
                  <a:lnTo>
                    <a:pt x="144" y="1442"/>
                  </a:lnTo>
                  <a:lnTo>
                    <a:pt x="154" y="1408"/>
                  </a:lnTo>
                  <a:lnTo>
                    <a:pt x="171" y="1357"/>
                  </a:lnTo>
                  <a:lnTo>
                    <a:pt x="178" y="1334"/>
                  </a:lnTo>
                  <a:lnTo>
                    <a:pt x="185" y="1312"/>
                  </a:lnTo>
                  <a:lnTo>
                    <a:pt x="191" y="1289"/>
                  </a:lnTo>
                  <a:lnTo>
                    <a:pt x="196" y="1266"/>
                  </a:lnTo>
                  <a:lnTo>
                    <a:pt x="201" y="1239"/>
                  </a:lnTo>
                  <a:lnTo>
                    <a:pt x="206" y="1211"/>
                  </a:lnTo>
                  <a:lnTo>
                    <a:pt x="212" y="1170"/>
                  </a:lnTo>
                  <a:lnTo>
                    <a:pt x="217" y="1132"/>
                  </a:lnTo>
                  <a:lnTo>
                    <a:pt x="225" y="1062"/>
                  </a:lnTo>
                  <a:lnTo>
                    <a:pt x="234" y="993"/>
                  </a:lnTo>
                  <a:lnTo>
                    <a:pt x="240" y="955"/>
                  </a:lnTo>
                  <a:lnTo>
                    <a:pt x="246" y="913"/>
                  </a:lnTo>
                  <a:lnTo>
                    <a:pt x="246" y="451"/>
                  </a:lnTo>
                  <a:lnTo>
                    <a:pt x="263" y="444"/>
                  </a:lnTo>
                  <a:lnTo>
                    <a:pt x="277" y="436"/>
                  </a:lnTo>
                  <a:lnTo>
                    <a:pt x="284" y="432"/>
                  </a:lnTo>
                  <a:lnTo>
                    <a:pt x="291" y="428"/>
                  </a:lnTo>
                  <a:lnTo>
                    <a:pt x="297" y="423"/>
                  </a:lnTo>
                  <a:lnTo>
                    <a:pt x="303" y="419"/>
                  </a:lnTo>
                  <a:lnTo>
                    <a:pt x="308" y="413"/>
                  </a:lnTo>
                  <a:lnTo>
                    <a:pt x="313" y="408"/>
                  </a:lnTo>
                  <a:lnTo>
                    <a:pt x="318" y="402"/>
                  </a:lnTo>
                  <a:lnTo>
                    <a:pt x="322" y="396"/>
                  </a:lnTo>
                  <a:lnTo>
                    <a:pt x="326" y="389"/>
                  </a:lnTo>
                  <a:lnTo>
                    <a:pt x="330" y="382"/>
                  </a:lnTo>
                  <a:lnTo>
                    <a:pt x="333" y="374"/>
                  </a:lnTo>
                  <a:lnTo>
                    <a:pt x="335" y="366"/>
                  </a:lnTo>
                  <a:lnTo>
                    <a:pt x="335" y="269"/>
                  </a:lnTo>
                  <a:lnTo>
                    <a:pt x="326" y="234"/>
                  </a:lnTo>
                  <a:lnTo>
                    <a:pt x="318" y="201"/>
                  </a:lnTo>
                  <a:lnTo>
                    <a:pt x="311" y="170"/>
                  </a:lnTo>
                  <a:lnTo>
                    <a:pt x="303" y="141"/>
                  </a:lnTo>
                  <a:lnTo>
                    <a:pt x="294" y="112"/>
                  </a:lnTo>
                  <a:lnTo>
                    <a:pt x="289" y="96"/>
                  </a:lnTo>
                  <a:lnTo>
                    <a:pt x="283" y="81"/>
                  </a:lnTo>
                  <a:lnTo>
                    <a:pt x="277" y="65"/>
                  </a:lnTo>
                  <a:lnTo>
                    <a:pt x="271" y="50"/>
                  </a:lnTo>
                  <a:lnTo>
                    <a:pt x="263" y="33"/>
                  </a:lnTo>
                  <a:lnTo>
                    <a:pt x="255" y="16"/>
                  </a:lnTo>
                  <a:lnTo>
                    <a:pt x="242" y="0"/>
                  </a:lnTo>
                  <a:lnTo>
                    <a:pt x="247" y="51"/>
                  </a:lnTo>
                  <a:lnTo>
                    <a:pt x="249" y="74"/>
                  </a:lnTo>
                  <a:lnTo>
                    <a:pt x="253" y="96"/>
                  </a:lnTo>
                  <a:lnTo>
                    <a:pt x="259" y="142"/>
                  </a:lnTo>
                  <a:lnTo>
                    <a:pt x="267" y="193"/>
                  </a:lnTo>
                  <a:lnTo>
                    <a:pt x="267" y="290"/>
                  </a:lnTo>
                  <a:lnTo>
                    <a:pt x="250" y="298"/>
                  </a:lnTo>
                  <a:lnTo>
                    <a:pt x="238" y="274"/>
                  </a:lnTo>
                  <a:lnTo>
                    <a:pt x="238" y="193"/>
                  </a:lnTo>
                  <a:lnTo>
                    <a:pt x="229" y="145"/>
                  </a:lnTo>
                  <a:lnTo>
                    <a:pt x="220" y="102"/>
                  </a:lnTo>
                  <a:lnTo>
                    <a:pt x="215" y="81"/>
                  </a:lnTo>
                  <a:lnTo>
                    <a:pt x="209" y="60"/>
                  </a:lnTo>
                  <a:lnTo>
                    <a:pt x="202" y="37"/>
                  </a:lnTo>
                  <a:lnTo>
                    <a:pt x="194" y="12"/>
                  </a:lnTo>
                  <a:lnTo>
                    <a:pt x="193" y="20"/>
                  </a:lnTo>
                  <a:lnTo>
                    <a:pt x="192" y="26"/>
                  </a:lnTo>
                  <a:lnTo>
                    <a:pt x="191" y="33"/>
                  </a:lnTo>
                  <a:lnTo>
                    <a:pt x="190" y="40"/>
                  </a:lnTo>
                  <a:lnTo>
                    <a:pt x="190" y="59"/>
                  </a:lnTo>
                  <a:lnTo>
                    <a:pt x="191" y="76"/>
                  </a:lnTo>
                  <a:lnTo>
                    <a:pt x="192" y="92"/>
                  </a:lnTo>
                  <a:lnTo>
                    <a:pt x="193" y="109"/>
                  </a:lnTo>
                  <a:lnTo>
                    <a:pt x="197" y="141"/>
                  </a:lnTo>
                  <a:lnTo>
                    <a:pt x="202" y="177"/>
                  </a:lnTo>
                  <a:lnTo>
                    <a:pt x="202" y="253"/>
                  </a:lnTo>
                  <a:lnTo>
                    <a:pt x="201" y="256"/>
                  </a:lnTo>
                  <a:lnTo>
                    <a:pt x="201" y="257"/>
                  </a:lnTo>
                  <a:lnTo>
                    <a:pt x="200" y="259"/>
                  </a:lnTo>
                  <a:lnTo>
                    <a:pt x="198" y="261"/>
                  </a:lnTo>
                  <a:lnTo>
                    <a:pt x="196" y="263"/>
                  </a:lnTo>
                  <a:lnTo>
                    <a:pt x="193" y="264"/>
                  </a:lnTo>
                  <a:lnTo>
                    <a:pt x="190" y="266"/>
                  </a:lnTo>
                  <a:lnTo>
                    <a:pt x="183" y="268"/>
                  </a:lnTo>
                  <a:lnTo>
                    <a:pt x="177" y="269"/>
                  </a:lnTo>
                  <a:lnTo>
                    <a:pt x="171" y="269"/>
                  </a:lnTo>
                  <a:lnTo>
                    <a:pt x="166" y="269"/>
                  </a:lnTo>
                  <a:lnTo>
                    <a:pt x="166" y="250"/>
                  </a:lnTo>
                  <a:lnTo>
                    <a:pt x="165" y="232"/>
                  </a:lnTo>
                  <a:lnTo>
                    <a:pt x="163" y="199"/>
                  </a:lnTo>
                  <a:lnTo>
                    <a:pt x="162" y="184"/>
                  </a:lnTo>
                  <a:lnTo>
                    <a:pt x="160" y="169"/>
                  </a:lnTo>
                  <a:lnTo>
                    <a:pt x="158" y="155"/>
                  </a:lnTo>
                  <a:lnTo>
                    <a:pt x="155" y="141"/>
                  </a:lnTo>
                  <a:lnTo>
                    <a:pt x="148" y="114"/>
                  </a:lnTo>
                  <a:lnTo>
                    <a:pt x="139" y="84"/>
                  </a:lnTo>
                  <a:lnTo>
                    <a:pt x="129" y="52"/>
                  </a:lnTo>
                  <a:lnTo>
                    <a:pt x="117" y="16"/>
                  </a:lnTo>
                  <a:lnTo>
                    <a:pt x="109" y="0"/>
                  </a:lnTo>
                  <a:lnTo>
                    <a:pt x="105" y="7"/>
                  </a:lnTo>
                  <a:lnTo>
                    <a:pt x="101" y="13"/>
                  </a:lnTo>
                  <a:lnTo>
                    <a:pt x="100" y="17"/>
                  </a:lnTo>
                  <a:lnTo>
                    <a:pt x="98" y="20"/>
                  </a:lnTo>
                  <a:lnTo>
                    <a:pt x="97" y="24"/>
                  </a:lnTo>
                  <a:lnTo>
                    <a:pt x="97" y="28"/>
                  </a:lnTo>
                  <a:lnTo>
                    <a:pt x="97" y="42"/>
                  </a:lnTo>
                  <a:lnTo>
                    <a:pt x="98" y="56"/>
                  </a:lnTo>
                  <a:lnTo>
                    <a:pt x="101" y="86"/>
                  </a:lnTo>
                  <a:lnTo>
                    <a:pt x="106" y="118"/>
                  </a:lnTo>
                  <a:lnTo>
                    <a:pt x="111" y="149"/>
                  </a:lnTo>
                  <a:lnTo>
                    <a:pt x="123" y="212"/>
                  </a:lnTo>
                  <a:lnTo>
                    <a:pt x="128" y="241"/>
                  </a:lnTo>
                  <a:lnTo>
                    <a:pt x="133" y="269"/>
                  </a:lnTo>
                  <a:lnTo>
                    <a:pt x="117" y="282"/>
                  </a:lnTo>
                  <a:lnTo>
                    <a:pt x="111" y="269"/>
                  </a:lnTo>
                  <a:lnTo>
                    <a:pt x="105" y="258"/>
                  </a:lnTo>
                  <a:lnTo>
                    <a:pt x="100" y="246"/>
                  </a:lnTo>
                  <a:lnTo>
                    <a:pt x="97" y="235"/>
                  </a:lnTo>
                  <a:lnTo>
                    <a:pt x="94" y="224"/>
                  </a:lnTo>
                  <a:lnTo>
                    <a:pt x="91" y="214"/>
                  </a:lnTo>
                  <a:lnTo>
                    <a:pt x="87" y="192"/>
                  </a:lnTo>
                  <a:lnTo>
                    <a:pt x="81" y="147"/>
                  </a:lnTo>
                  <a:lnTo>
                    <a:pt x="76" y="123"/>
                  </a:lnTo>
                  <a:lnTo>
                    <a:pt x="73" y="110"/>
                  </a:lnTo>
                  <a:lnTo>
                    <a:pt x="69" y="96"/>
                  </a:lnTo>
                  <a:lnTo>
                    <a:pt x="59" y="65"/>
                  </a:lnTo>
                  <a:lnTo>
                    <a:pt x="54" y="50"/>
                  </a:lnTo>
                  <a:lnTo>
                    <a:pt x="50" y="44"/>
                  </a:lnTo>
                  <a:lnTo>
                    <a:pt x="47" y="37"/>
                  </a:lnTo>
                  <a:lnTo>
                    <a:pt x="43" y="31"/>
                  </a:lnTo>
                  <a:lnTo>
                    <a:pt x="39" y="25"/>
                  </a:lnTo>
                  <a:lnTo>
                    <a:pt x="33" y="20"/>
                  </a:lnTo>
                  <a:lnTo>
                    <a:pt x="27" y="16"/>
                  </a:lnTo>
                  <a:lnTo>
                    <a:pt x="22" y="12"/>
                  </a:lnTo>
                  <a:lnTo>
                    <a:pt x="15" y="8"/>
                  </a:lnTo>
                  <a:lnTo>
                    <a:pt x="8" y="6"/>
                  </a:lnTo>
                  <a:lnTo>
                    <a:pt x="0" y="4"/>
                  </a:lnTo>
                  <a:lnTo>
                    <a:pt x="1" y="23"/>
                  </a:lnTo>
                  <a:lnTo>
                    <a:pt x="2" y="32"/>
                  </a:lnTo>
                  <a:lnTo>
                    <a:pt x="4" y="41"/>
                  </a:lnTo>
                  <a:lnTo>
                    <a:pt x="7" y="58"/>
                  </a:lnTo>
                  <a:lnTo>
                    <a:pt x="11" y="75"/>
                  </a:lnTo>
                  <a:lnTo>
                    <a:pt x="15" y="91"/>
                  </a:lnTo>
                  <a:lnTo>
                    <a:pt x="20" y="106"/>
                  </a:lnTo>
                  <a:lnTo>
                    <a:pt x="30" y="137"/>
                  </a:lnTo>
                  <a:lnTo>
                    <a:pt x="36" y="152"/>
                  </a:lnTo>
                  <a:lnTo>
                    <a:pt x="40" y="167"/>
                  </a:lnTo>
                  <a:lnTo>
                    <a:pt x="45" y="183"/>
                  </a:lnTo>
                  <a:lnTo>
                    <a:pt x="49" y="198"/>
                  </a:lnTo>
                  <a:lnTo>
                    <a:pt x="52" y="215"/>
                  </a:lnTo>
                  <a:lnTo>
                    <a:pt x="55" y="232"/>
                  </a:lnTo>
                  <a:lnTo>
                    <a:pt x="57" y="250"/>
                  </a:lnTo>
                  <a:lnTo>
                    <a:pt x="57" y="259"/>
                  </a:lnTo>
                  <a:lnTo>
                    <a:pt x="57" y="269"/>
                  </a:lnTo>
                  <a:close/>
                </a:path>
              </a:pathLst>
            </a:custGeom>
            <a:solidFill>
              <a:srgbClr val="B6B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308"/>
            <p:cNvSpPr>
              <a:spLocks/>
            </p:cNvSpPr>
            <p:nvPr/>
          </p:nvSpPr>
          <p:spPr bwMode="auto">
            <a:xfrm flipH="1">
              <a:off x="4407" y="2475"/>
              <a:ext cx="53" cy="176"/>
            </a:xfrm>
            <a:custGeom>
              <a:avLst/>
              <a:gdLst>
                <a:gd name="T0" fmla="*/ 13 w 55"/>
                <a:gd name="T1" fmla="*/ 0 h 184"/>
                <a:gd name="T2" fmla="*/ 12 w 55"/>
                <a:gd name="T3" fmla="*/ 54 h 184"/>
                <a:gd name="T4" fmla="*/ 13 w 55"/>
                <a:gd name="T5" fmla="*/ 84 h 184"/>
                <a:gd name="T6" fmla="*/ 15 w 55"/>
                <a:gd name="T7" fmla="*/ 111 h 184"/>
                <a:gd name="T8" fmla="*/ 20 w 55"/>
                <a:gd name="T9" fmla="*/ 137 h 184"/>
                <a:gd name="T10" fmla="*/ 23 w 55"/>
                <a:gd name="T11" fmla="*/ 147 h 184"/>
                <a:gd name="T12" fmla="*/ 28 w 55"/>
                <a:gd name="T13" fmla="*/ 156 h 184"/>
                <a:gd name="T14" fmla="*/ 33 w 55"/>
                <a:gd name="T15" fmla="*/ 163 h 184"/>
                <a:gd name="T16" fmla="*/ 38 w 55"/>
                <a:gd name="T17" fmla="*/ 167 h 184"/>
                <a:gd name="T18" fmla="*/ 46 w 55"/>
                <a:gd name="T19" fmla="*/ 171 h 184"/>
                <a:gd name="T20" fmla="*/ 55 w 55"/>
                <a:gd name="T21" fmla="*/ 172 h 184"/>
                <a:gd name="T22" fmla="*/ 54 w 55"/>
                <a:gd name="T23" fmla="*/ 184 h 184"/>
                <a:gd name="T24" fmla="*/ 44 w 55"/>
                <a:gd name="T25" fmla="*/ 183 h 184"/>
                <a:gd name="T26" fmla="*/ 33 w 55"/>
                <a:gd name="T27" fmla="*/ 179 h 184"/>
                <a:gd name="T28" fmla="*/ 24 w 55"/>
                <a:gd name="T29" fmla="*/ 172 h 184"/>
                <a:gd name="T30" fmla="*/ 18 w 55"/>
                <a:gd name="T31" fmla="*/ 163 h 184"/>
                <a:gd name="T32" fmla="*/ 12 w 55"/>
                <a:gd name="T33" fmla="*/ 152 h 184"/>
                <a:gd name="T34" fmla="*/ 8 w 55"/>
                <a:gd name="T35" fmla="*/ 139 h 184"/>
                <a:gd name="T36" fmla="*/ 3 w 55"/>
                <a:gd name="T37" fmla="*/ 113 h 184"/>
                <a:gd name="T38" fmla="*/ 1 w 55"/>
                <a:gd name="T39" fmla="*/ 85 h 184"/>
                <a:gd name="T40" fmla="*/ 0 w 55"/>
                <a:gd name="T41" fmla="*/ 54 h 184"/>
                <a:gd name="T42" fmla="*/ 1 w 55"/>
                <a:gd name="T43" fmla="*/ 0 h 184"/>
                <a:gd name="T44" fmla="*/ 13 w 55"/>
                <a:gd name="T45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5" h="184">
                  <a:moveTo>
                    <a:pt x="13" y="0"/>
                  </a:moveTo>
                  <a:lnTo>
                    <a:pt x="12" y="54"/>
                  </a:lnTo>
                  <a:lnTo>
                    <a:pt x="13" y="84"/>
                  </a:lnTo>
                  <a:lnTo>
                    <a:pt x="15" y="111"/>
                  </a:lnTo>
                  <a:lnTo>
                    <a:pt x="20" y="137"/>
                  </a:lnTo>
                  <a:lnTo>
                    <a:pt x="23" y="147"/>
                  </a:lnTo>
                  <a:lnTo>
                    <a:pt x="28" y="156"/>
                  </a:lnTo>
                  <a:lnTo>
                    <a:pt x="33" y="163"/>
                  </a:lnTo>
                  <a:lnTo>
                    <a:pt x="38" y="167"/>
                  </a:lnTo>
                  <a:lnTo>
                    <a:pt x="46" y="171"/>
                  </a:lnTo>
                  <a:lnTo>
                    <a:pt x="55" y="172"/>
                  </a:lnTo>
                  <a:lnTo>
                    <a:pt x="54" y="184"/>
                  </a:lnTo>
                  <a:lnTo>
                    <a:pt x="44" y="183"/>
                  </a:lnTo>
                  <a:lnTo>
                    <a:pt x="33" y="179"/>
                  </a:lnTo>
                  <a:lnTo>
                    <a:pt x="24" y="172"/>
                  </a:lnTo>
                  <a:lnTo>
                    <a:pt x="18" y="163"/>
                  </a:lnTo>
                  <a:lnTo>
                    <a:pt x="12" y="152"/>
                  </a:lnTo>
                  <a:lnTo>
                    <a:pt x="8" y="139"/>
                  </a:lnTo>
                  <a:lnTo>
                    <a:pt x="3" y="113"/>
                  </a:lnTo>
                  <a:lnTo>
                    <a:pt x="1" y="85"/>
                  </a:lnTo>
                  <a:lnTo>
                    <a:pt x="0" y="54"/>
                  </a:lnTo>
                  <a:lnTo>
                    <a:pt x="1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09"/>
            <p:cNvSpPr>
              <a:spLocks/>
            </p:cNvSpPr>
            <p:nvPr/>
          </p:nvSpPr>
          <p:spPr bwMode="auto">
            <a:xfrm flipH="1">
              <a:off x="4360" y="2635"/>
              <a:ext cx="47" cy="17"/>
            </a:xfrm>
            <a:custGeom>
              <a:avLst/>
              <a:gdLst>
                <a:gd name="T0" fmla="*/ 0 w 49"/>
                <a:gd name="T1" fmla="*/ 5 h 18"/>
                <a:gd name="T2" fmla="*/ 24 w 49"/>
                <a:gd name="T3" fmla="*/ 6 h 18"/>
                <a:gd name="T4" fmla="*/ 49 w 49"/>
                <a:gd name="T5" fmla="*/ 0 h 18"/>
                <a:gd name="T6" fmla="*/ 49 w 49"/>
                <a:gd name="T7" fmla="*/ 13 h 18"/>
                <a:gd name="T8" fmla="*/ 24 w 49"/>
                <a:gd name="T9" fmla="*/ 18 h 18"/>
                <a:gd name="T10" fmla="*/ 0 w 49"/>
                <a:gd name="T11" fmla="*/ 17 h 18"/>
                <a:gd name="T12" fmla="*/ 0 w 49"/>
                <a:gd name="T13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18">
                  <a:moveTo>
                    <a:pt x="0" y="5"/>
                  </a:moveTo>
                  <a:lnTo>
                    <a:pt x="24" y="6"/>
                  </a:lnTo>
                  <a:lnTo>
                    <a:pt x="49" y="0"/>
                  </a:lnTo>
                  <a:lnTo>
                    <a:pt x="49" y="13"/>
                  </a:lnTo>
                  <a:lnTo>
                    <a:pt x="24" y="18"/>
                  </a:lnTo>
                  <a:lnTo>
                    <a:pt x="0" y="17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10"/>
            <p:cNvSpPr>
              <a:spLocks/>
            </p:cNvSpPr>
            <p:nvPr/>
          </p:nvSpPr>
          <p:spPr bwMode="auto">
            <a:xfrm flipH="1">
              <a:off x="4407" y="2640"/>
              <a:ext cx="1" cy="11"/>
            </a:xfrm>
            <a:custGeom>
              <a:avLst/>
              <a:gdLst>
                <a:gd name="T0" fmla="*/ 0 w 1"/>
                <a:gd name="T1" fmla="*/ 12 h 12"/>
                <a:gd name="T2" fmla="*/ 1 w 1"/>
                <a:gd name="T3" fmla="*/ 12 h 12"/>
                <a:gd name="T4" fmla="*/ 1 w 1"/>
                <a:gd name="T5" fmla="*/ 0 h 12"/>
                <a:gd name="T6" fmla="*/ 0 w 1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2">
                  <a:moveTo>
                    <a:pt x="0" y="12"/>
                  </a:moveTo>
                  <a:lnTo>
                    <a:pt x="1" y="12"/>
                  </a:lnTo>
                  <a:lnTo>
                    <a:pt x="1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1"/>
            <p:cNvSpPr>
              <a:spLocks/>
            </p:cNvSpPr>
            <p:nvPr/>
          </p:nvSpPr>
          <p:spPr bwMode="auto">
            <a:xfrm flipH="1">
              <a:off x="4351" y="2642"/>
              <a:ext cx="15" cy="331"/>
            </a:xfrm>
            <a:custGeom>
              <a:avLst/>
              <a:gdLst>
                <a:gd name="T0" fmla="*/ 12 w 16"/>
                <a:gd name="T1" fmla="*/ 0 h 346"/>
                <a:gd name="T2" fmla="*/ 0 w 16"/>
                <a:gd name="T3" fmla="*/ 0 h 346"/>
                <a:gd name="T4" fmla="*/ 4 w 16"/>
                <a:gd name="T5" fmla="*/ 346 h 346"/>
                <a:gd name="T6" fmla="*/ 16 w 16"/>
                <a:gd name="T7" fmla="*/ 346 h 346"/>
                <a:gd name="T8" fmla="*/ 12 w 16"/>
                <a:gd name="T9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346">
                  <a:moveTo>
                    <a:pt x="12" y="0"/>
                  </a:moveTo>
                  <a:lnTo>
                    <a:pt x="0" y="0"/>
                  </a:lnTo>
                  <a:lnTo>
                    <a:pt x="4" y="346"/>
                  </a:lnTo>
                  <a:lnTo>
                    <a:pt x="16" y="34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12"/>
            <p:cNvSpPr>
              <a:spLocks/>
            </p:cNvSpPr>
            <p:nvPr/>
          </p:nvSpPr>
          <p:spPr bwMode="auto">
            <a:xfrm flipH="1">
              <a:off x="4354" y="2635"/>
              <a:ext cx="12" cy="12"/>
            </a:xfrm>
            <a:custGeom>
              <a:avLst/>
              <a:gdLst>
                <a:gd name="T0" fmla="*/ 6 w 12"/>
                <a:gd name="T1" fmla="*/ 0 h 13"/>
                <a:gd name="T2" fmla="*/ 12 w 12"/>
                <a:gd name="T3" fmla="*/ 0 h 13"/>
                <a:gd name="T4" fmla="*/ 12 w 12"/>
                <a:gd name="T5" fmla="*/ 7 h 13"/>
                <a:gd name="T6" fmla="*/ 0 w 12"/>
                <a:gd name="T7" fmla="*/ 7 h 13"/>
                <a:gd name="T8" fmla="*/ 6 w 12"/>
                <a:gd name="T9" fmla="*/ 13 h 13"/>
                <a:gd name="T10" fmla="*/ 6 w 12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3">
                  <a:moveTo>
                    <a:pt x="6" y="0"/>
                  </a:moveTo>
                  <a:lnTo>
                    <a:pt x="12" y="0"/>
                  </a:lnTo>
                  <a:lnTo>
                    <a:pt x="12" y="7"/>
                  </a:lnTo>
                  <a:lnTo>
                    <a:pt x="0" y="7"/>
                  </a:lnTo>
                  <a:lnTo>
                    <a:pt x="6" y="1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13"/>
            <p:cNvSpPr>
              <a:spLocks/>
            </p:cNvSpPr>
            <p:nvPr/>
          </p:nvSpPr>
          <p:spPr bwMode="auto">
            <a:xfrm flipH="1">
              <a:off x="4351" y="2972"/>
              <a:ext cx="66" cy="345"/>
            </a:xfrm>
            <a:custGeom>
              <a:avLst/>
              <a:gdLst>
                <a:gd name="T0" fmla="*/ 69 w 69"/>
                <a:gd name="T1" fmla="*/ 1 h 360"/>
                <a:gd name="T2" fmla="*/ 55 w 69"/>
                <a:gd name="T3" fmla="*/ 96 h 360"/>
                <a:gd name="T4" fmla="*/ 44 w 69"/>
                <a:gd name="T5" fmla="*/ 181 h 360"/>
                <a:gd name="T6" fmla="*/ 32 w 69"/>
                <a:gd name="T7" fmla="*/ 264 h 360"/>
                <a:gd name="T8" fmla="*/ 23 w 69"/>
                <a:gd name="T9" fmla="*/ 311 h 360"/>
                <a:gd name="T10" fmla="*/ 12 w 69"/>
                <a:gd name="T11" fmla="*/ 360 h 360"/>
                <a:gd name="T12" fmla="*/ 0 w 69"/>
                <a:gd name="T13" fmla="*/ 358 h 360"/>
                <a:gd name="T14" fmla="*/ 11 w 69"/>
                <a:gd name="T15" fmla="*/ 308 h 360"/>
                <a:gd name="T16" fmla="*/ 20 w 69"/>
                <a:gd name="T17" fmla="*/ 263 h 360"/>
                <a:gd name="T18" fmla="*/ 32 w 69"/>
                <a:gd name="T19" fmla="*/ 180 h 360"/>
                <a:gd name="T20" fmla="*/ 42 w 69"/>
                <a:gd name="T21" fmla="*/ 95 h 360"/>
                <a:gd name="T22" fmla="*/ 57 w 69"/>
                <a:gd name="T23" fmla="*/ 0 h 360"/>
                <a:gd name="T24" fmla="*/ 69 w 69"/>
                <a:gd name="T25" fmla="*/ 1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360">
                  <a:moveTo>
                    <a:pt x="69" y="1"/>
                  </a:moveTo>
                  <a:lnTo>
                    <a:pt x="55" y="96"/>
                  </a:lnTo>
                  <a:lnTo>
                    <a:pt x="44" y="181"/>
                  </a:lnTo>
                  <a:lnTo>
                    <a:pt x="32" y="264"/>
                  </a:lnTo>
                  <a:lnTo>
                    <a:pt x="23" y="311"/>
                  </a:lnTo>
                  <a:lnTo>
                    <a:pt x="12" y="360"/>
                  </a:lnTo>
                  <a:lnTo>
                    <a:pt x="0" y="358"/>
                  </a:lnTo>
                  <a:lnTo>
                    <a:pt x="11" y="308"/>
                  </a:lnTo>
                  <a:lnTo>
                    <a:pt x="20" y="263"/>
                  </a:lnTo>
                  <a:lnTo>
                    <a:pt x="32" y="180"/>
                  </a:lnTo>
                  <a:lnTo>
                    <a:pt x="42" y="95"/>
                  </a:lnTo>
                  <a:lnTo>
                    <a:pt x="57" y="0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14"/>
            <p:cNvSpPr>
              <a:spLocks/>
            </p:cNvSpPr>
            <p:nvPr/>
          </p:nvSpPr>
          <p:spPr bwMode="auto">
            <a:xfrm flipH="1">
              <a:off x="4351" y="2972"/>
              <a:ext cx="11" cy="1"/>
            </a:xfrm>
            <a:custGeom>
              <a:avLst/>
              <a:gdLst>
                <a:gd name="T0" fmla="*/ 12 w 12"/>
                <a:gd name="T1" fmla="*/ 1 h 1"/>
                <a:gd name="T2" fmla="*/ 0 w 12"/>
                <a:gd name="T3" fmla="*/ 0 h 1"/>
                <a:gd name="T4" fmla="*/ 0 w 12"/>
                <a:gd name="T5" fmla="*/ 1 h 1"/>
                <a:gd name="T6" fmla="*/ 12 w 1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15"/>
            <p:cNvSpPr>
              <a:spLocks/>
            </p:cNvSpPr>
            <p:nvPr/>
          </p:nvSpPr>
          <p:spPr bwMode="auto">
            <a:xfrm flipH="1">
              <a:off x="4405" y="3315"/>
              <a:ext cx="78" cy="279"/>
            </a:xfrm>
            <a:custGeom>
              <a:avLst/>
              <a:gdLst>
                <a:gd name="T0" fmla="*/ 81 w 81"/>
                <a:gd name="T1" fmla="*/ 2 h 291"/>
                <a:gd name="T2" fmla="*/ 58 w 81"/>
                <a:gd name="T3" fmla="*/ 79 h 291"/>
                <a:gd name="T4" fmla="*/ 36 w 81"/>
                <a:gd name="T5" fmla="*/ 147 h 291"/>
                <a:gd name="T6" fmla="*/ 27 w 81"/>
                <a:gd name="T7" fmla="*/ 179 h 291"/>
                <a:gd name="T8" fmla="*/ 20 w 81"/>
                <a:gd name="T9" fmla="*/ 213 h 291"/>
                <a:gd name="T10" fmla="*/ 15 w 81"/>
                <a:gd name="T11" fmla="*/ 249 h 291"/>
                <a:gd name="T12" fmla="*/ 13 w 81"/>
                <a:gd name="T13" fmla="*/ 291 h 291"/>
                <a:gd name="T14" fmla="*/ 0 w 81"/>
                <a:gd name="T15" fmla="*/ 291 h 291"/>
                <a:gd name="T16" fmla="*/ 2 w 81"/>
                <a:gd name="T17" fmla="*/ 248 h 291"/>
                <a:gd name="T18" fmla="*/ 7 w 81"/>
                <a:gd name="T19" fmla="*/ 211 h 291"/>
                <a:gd name="T20" fmla="*/ 15 w 81"/>
                <a:gd name="T21" fmla="*/ 177 h 291"/>
                <a:gd name="T22" fmla="*/ 25 w 81"/>
                <a:gd name="T23" fmla="*/ 143 h 291"/>
                <a:gd name="T24" fmla="*/ 47 w 81"/>
                <a:gd name="T25" fmla="*/ 75 h 291"/>
                <a:gd name="T26" fmla="*/ 69 w 81"/>
                <a:gd name="T27" fmla="*/ 0 h 291"/>
                <a:gd name="T28" fmla="*/ 81 w 81"/>
                <a:gd name="T29" fmla="*/ 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" h="291">
                  <a:moveTo>
                    <a:pt x="81" y="2"/>
                  </a:moveTo>
                  <a:lnTo>
                    <a:pt x="58" y="79"/>
                  </a:lnTo>
                  <a:lnTo>
                    <a:pt x="36" y="147"/>
                  </a:lnTo>
                  <a:lnTo>
                    <a:pt x="27" y="179"/>
                  </a:lnTo>
                  <a:lnTo>
                    <a:pt x="20" y="213"/>
                  </a:lnTo>
                  <a:lnTo>
                    <a:pt x="15" y="249"/>
                  </a:lnTo>
                  <a:lnTo>
                    <a:pt x="13" y="291"/>
                  </a:lnTo>
                  <a:lnTo>
                    <a:pt x="0" y="291"/>
                  </a:lnTo>
                  <a:lnTo>
                    <a:pt x="2" y="248"/>
                  </a:lnTo>
                  <a:lnTo>
                    <a:pt x="7" y="211"/>
                  </a:lnTo>
                  <a:lnTo>
                    <a:pt x="15" y="177"/>
                  </a:lnTo>
                  <a:lnTo>
                    <a:pt x="25" y="143"/>
                  </a:lnTo>
                  <a:lnTo>
                    <a:pt x="47" y="75"/>
                  </a:lnTo>
                  <a:lnTo>
                    <a:pt x="69" y="0"/>
                  </a:lnTo>
                  <a:lnTo>
                    <a:pt x="81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16"/>
            <p:cNvSpPr>
              <a:spLocks/>
            </p:cNvSpPr>
            <p:nvPr/>
          </p:nvSpPr>
          <p:spPr bwMode="auto">
            <a:xfrm flipH="1">
              <a:off x="4405" y="3315"/>
              <a:ext cx="12" cy="2"/>
            </a:xfrm>
            <a:custGeom>
              <a:avLst/>
              <a:gdLst>
                <a:gd name="T0" fmla="*/ 12 w 12"/>
                <a:gd name="T1" fmla="*/ 2 h 2"/>
                <a:gd name="T2" fmla="*/ 0 w 12"/>
                <a:gd name="T3" fmla="*/ 0 h 2"/>
                <a:gd name="T4" fmla="*/ 12 w 1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2">
                  <a:moveTo>
                    <a:pt x="12" y="2"/>
                  </a:moveTo>
                  <a:lnTo>
                    <a:pt x="0" y="0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17"/>
            <p:cNvSpPr>
              <a:spLocks/>
            </p:cNvSpPr>
            <p:nvPr/>
          </p:nvSpPr>
          <p:spPr bwMode="auto">
            <a:xfrm flipH="1">
              <a:off x="4425" y="3593"/>
              <a:ext cx="58" cy="72"/>
            </a:xfrm>
            <a:custGeom>
              <a:avLst/>
              <a:gdLst>
                <a:gd name="T0" fmla="*/ 13 w 60"/>
                <a:gd name="T1" fmla="*/ 0 h 75"/>
                <a:gd name="T2" fmla="*/ 16 w 60"/>
                <a:gd name="T3" fmla="*/ 25 h 75"/>
                <a:gd name="T4" fmla="*/ 20 w 60"/>
                <a:gd name="T5" fmla="*/ 35 h 75"/>
                <a:gd name="T6" fmla="*/ 26 w 60"/>
                <a:gd name="T7" fmla="*/ 44 h 75"/>
                <a:gd name="T8" fmla="*/ 32 w 60"/>
                <a:gd name="T9" fmla="*/ 52 h 75"/>
                <a:gd name="T10" fmla="*/ 40 w 60"/>
                <a:gd name="T11" fmla="*/ 58 h 75"/>
                <a:gd name="T12" fmla="*/ 48 w 60"/>
                <a:gd name="T13" fmla="*/ 61 h 75"/>
                <a:gd name="T14" fmla="*/ 60 w 60"/>
                <a:gd name="T15" fmla="*/ 63 h 75"/>
                <a:gd name="T16" fmla="*/ 58 w 60"/>
                <a:gd name="T17" fmla="*/ 75 h 75"/>
                <a:gd name="T18" fmla="*/ 46 w 60"/>
                <a:gd name="T19" fmla="*/ 73 h 75"/>
                <a:gd name="T20" fmla="*/ 33 w 60"/>
                <a:gd name="T21" fmla="*/ 68 h 75"/>
                <a:gd name="T22" fmla="*/ 24 w 60"/>
                <a:gd name="T23" fmla="*/ 61 h 75"/>
                <a:gd name="T24" fmla="*/ 16 w 60"/>
                <a:gd name="T25" fmla="*/ 51 h 75"/>
                <a:gd name="T26" fmla="*/ 9 w 60"/>
                <a:gd name="T27" fmla="*/ 40 h 75"/>
                <a:gd name="T28" fmla="*/ 3 w 60"/>
                <a:gd name="T29" fmla="*/ 27 h 75"/>
                <a:gd name="T30" fmla="*/ 0 w 60"/>
                <a:gd name="T31" fmla="*/ 2 h 75"/>
                <a:gd name="T32" fmla="*/ 13 w 60"/>
                <a:gd name="T3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75">
                  <a:moveTo>
                    <a:pt x="13" y="0"/>
                  </a:moveTo>
                  <a:lnTo>
                    <a:pt x="16" y="25"/>
                  </a:lnTo>
                  <a:lnTo>
                    <a:pt x="20" y="35"/>
                  </a:lnTo>
                  <a:lnTo>
                    <a:pt x="26" y="44"/>
                  </a:lnTo>
                  <a:lnTo>
                    <a:pt x="32" y="52"/>
                  </a:lnTo>
                  <a:lnTo>
                    <a:pt x="40" y="58"/>
                  </a:lnTo>
                  <a:lnTo>
                    <a:pt x="48" y="61"/>
                  </a:lnTo>
                  <a:lnTo>
                    <a:pt x="60" y="63"/>
                  </a:lnTo>
                  <a:lnTo>
                    <a:pt x="58" y="75"/>
                  </a:lnTo>
                  <a:lnTo>
                    <a:pt x="46" y="73"/>
                  </a:lnTo>
                  <a:lnTo>
                    <a:pt x="33" y="68"/>
                  </a:lnTo>
                  <a:lnTo>
                    <a:pt x="24" y="61"/>
                  </a:lnTo>
                  <a:lnTo>
                    <a:pt x="16" y="51"/>
                  </a:lnTo>
                  <a:lnTo>
                    <a:pt x="9" y="40"/>
                  </a:lnTo>
                  <a:lnTo>
                    <a:pt x="3" y="27"/>
                  </a:lnTo>
                  <a:lnTo>
                    <a:pt x="0" y="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18"/>
            <p:cNvSpPr>
              <a:spLocks/>
            </p:cNvSpPr>
            <p:nvPr/>
          </p:nvSpPr>
          <p:spPr bwMode="auto">
            <a:xfrm flipH="1">
              <a:off x="4470" y="3593"/>
              <a:ext cx="13" cy="2"/>
            </a:xfrm>
            <a:custGeom>
              <a:avLst/>
              <a:gdLst>
                <a:gd name="T0" fmla="*/ 0 w 13"/>
                <a:gd name="T1" fmla="*/ 1 h 2"/>
                <a:gd name="T2" fmla="*/ 0 w 13"/>
                <a:gd name="T3" fmla="*/ 2 h 2"/>
                <a:gd name="T4" fmla="*/ 13 w 13"/>
                <a:gd name="T5" fmla="*/ 0 h 2"/>
                <a:gd name="T6" fmla="*/ 13 w 13"/>
                <a:gd name="T7" fmla="*/ 1 h 2"/>
                <a:gd name="T8" fmla="*/ 0 w 1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">
                  <a:moveTo>
                    <a:pt x="0" y="1"/>
                  </a:moveTo>
                  <a:lnTo>
                    <a:pt x="0" y="2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19"/>
            <p:cNvSpPr>
              <a:spLocks/>
            </p:cNvSpPr>
            <p:nvPr/>
          </p:nvSpPr>
          <p:spPr bwMode="auto">
            <a:xfrm flipH="1">
              <a:off x="4355" y="3564"/>
              <a:ext cx="71" cy="101"/>
            </a:xfrm>
            <a:custGeom>
              <a:avLst/>
              <a:gdLst>
                <a:gd name="T0" fmla="*/ 0 w 74"/>
                <a:gd name="T1" fmla="*/ 93 h 105"/>
                <a:gd name="T2" fmla="*/ 14 w 74"/>
                <a:gd name="T3" fmla="*/ 92 h 105"/>
                <a:gd name="T4" fmla="*/ 24 w 74"/>
                <a:gd name="T5" fmla="*/ 85 h 105"/>
                <a:gd name="T6" fmla="*/ 33 w 74"/>
                <a:gd name="T7" fmla="*/ 76 h 105"/>
                <a:gd name="T8" fmla="*/ 41 w 74"/>
                <a:gd name="T9" fmla="*/ 64 h 105"/>
                <a:gd name="T10" fmla="*/ 46 w 74"/>
                <a:gd name="T11" fmla="*/ 50 h 105"/>
                <a:gd name="T12" fmla="*/ 52 w 74"/>
                <a:gd name="T13" fmla="*/ 34 h 105"/>
                <a:gd name="T14" fmla="*/ 63 w 74"/>
                <a:gd name="T15" fmla="*/ 0 h 105"/>
                <a:gd name="T16" fmla="*/ 74 w 74"/>
                <a:gd name="T17" fmla="*/ 4 h 105"/>
                <a:gd name="T18" fmla="*/ 64 w 74"/>
                <a:gd name="T19" fmla="*/ 39 h 105"/>
                <a:gd name="T20" fmla="*/ 57 w 74"/>
                <a:gd name="T21" fmla="*/ 55 h 105"/>
                <a:gd name="T22" fmla="*/ 51 w 74"/>
                <a:gd name="T23" fmla="*/ 71 h 105"/>
                <a:gd name="T24" fmla="*/ 42 w 74"/>
                <a:gd name="T25" fmla="*/ 84 h 105"/>
                <a:gd name="T26" fmla="*/ 31 w 74"/>
                <a:gd name="T27" fmla="*/ 95 h 105"/>
                <a:gd name="T28" fmla="*/ 18 w 74"/>
                <a:gd name="T29" fmla="*/ 103 h 105"/>
                <a:gd name="T30" fmla="*/ 1 w 74"/>
                <a:gd name="T31" fmla="*/ 105 h 105"/>
                <a:gd name="T32" fmla="*/ 0 w 74"/>
                <a:gd name="T33" fmla="*/ 9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105">
                  <a:moveTo>
                    <a:pt x="0" y="93"/>
                  </a:moveTo>
                  <a:lnTo>
                    <a:pt x="14" y="92"/>
                  </a:lnTo>
                  <a:lnTo>
                    <a:pt x="24" y="85"/>
                  </a:lnTo>
                  <a:lnTo>
                    <a:pt x="33" y="76"/>
                  </a:lnTo>
                  <a:lnTo>
                    <a:pt x="41" y="64"/>
                  </a:lnTo>
                  <a:lnTo>
                    <a:pt x="46" y="50"/>
                  </a:lnTo>
                  <a:lnTo>
                    <a:pt x="52" y="34"/>
                  </a:lnTo>
                  <a:lnTo>
                    <a:pt x="63" y="0"/>
                  </a:lnTo>
                  <a:lnTo>
                    <a:pt x="74" y="4"/>
                  </a:lnTo>
                  <a:lnTo>
                    <a:pt x="64" y="39"/>
                  </a:lnTo>
                  <a:lnTo>
                    <a:pt x="57" y="55"/>
                  </a:lnTo>
                  <a:lnTo>
                    <a:pt x="51" y="71"/>
                  </a:lnTo>
                  <a:lnTo>
                    <a:pt x="42" y="84"/>
                  </a:lnTo>
                  <a:lnTo>
                    <a:pt x="31" y="95"/>
                  </a:lnTo>
                  <a:lnTo>
                    <a:pt x="18" y="103"/>
                  </a:lnTo>
                  <a:lnTo>
                    <a:pt x="1" y="105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20"/>
            <p:cNvSpPr>
              <a:spLocks/>
            </p:cNvSpPr>
            <p:nvPr/>
          </p:nvSpPr>
          <p:spPr bwMode="auto">
            <a:xfrm flipH="1">
              <a:off x="4425" y="3654"/>
              <a:ext cx="2" cy="11"/>
            </a:xfrm>
            <a:custGeom>
              <a:avLst/>
              <a:gdLst>
                <a:gd name="T0" fmla="*/ 0 w 2"/>
                <a:gd name="T1" fmla="*/ 12 h 12"/>
                <a:gd name="T2" fmla="*/ 1 w 2"/>
                <a:gd name="T3" fmla="*/ 12 h 12"/>
                <a:gd name="T4" fmla="*/ 2 w 2"/>
                <a:gd name="T5" fmla="*/ 12 h 12"/>
                <a:gd name="T6" fmla="*/ 1 w 2"/>
                <a:gd name="T7" fmla="*/ 0 h 12"/>
                <a:gd name="T8" fmla="*/ 2 w 2"/>
                <a:gd name="T9" fmla="*/ 0 h 12"/>
                <a:gd name="T10" fmla="*/ 0 w 2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2">
                  <a:moveTo>
                    <a:pt x="0" y="12"/>
                  </a:moveTo>
                  <a:lnTo>
                    <a:pt x="1" y="12"/>
                  </a:lnTo>
                  <a:lnTo>
                    <a:pt x="2" y="12"/>
                  </a:lnTo>
                  <a:lnTo>
                    <a:pt x="1" y="0"/>
                  </a:lnTo>
                  <a:lnTo>
                    <a:pt x="2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21"/>
            <p:cNvSpPr>
              <a:spLocks/>
            </p:cNvSpPr>
            <p:nvPr/>
          </p:nvSpPr>
          <p:spPr bwMode="auto">
            <a:xfrm flipH="1">
              <a:off x="4305" y="3377"/>
              <a:ext cx="61" cy="192"/>
            </a:xfrm>
            <a:custGeom>
              <a:avLst/>
              <a:gdLst>
                <a:gd name="T0" fmla="*/ 0 w 63"/>
                <a:gd name="T1" fmla="*/ 196 h 201"/>
                <a:gd name="T2" fmla="*/ 31 w 63"/>
                <a:gd name="T3" fmla="*/ 100 h 201"/>
                <a:gd name="T4" fmla="*/ 42 w 63"/>
                <a:gd name="T5" fmla="*/ 55 h 201"/>
                <a:gd name="T6" fmla="*/ 52 w 63"/>
                <a:gd name="T7" fmla="*/ 0 h 201"/>
                <a:gd name="T8" fmla="*/ 63 w 63"/>
                <a:gd name="T9" fmla="*/ 3 h 201"/>
                <a:gd name="T10" fmla="*/ 53 w 63"/>
                <a:gd name="T11" fmla="*/ 58 h 201"/>
                <a:gd name="T12" fmla="*/ 42 w 63"/>
                <a:gd name="T13" fmla="*/ 104 h 201"/>
                <a:gd name="T14" fmla="*/ 11 w 63"/>
                <a:gd name="T15" fmla="*/ 201 h 201"/>
                <a:gd name="T16" fmla="*/ 0 w 63"/>
                <a:gd name="T1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201">
                  <a:moveTo>
                    <a:pt x="0" y="196"/>
                  </a:moveTo>
                  <a:lnTo>
                    <a:pt x="31" y="100"/>
                  </a:lnTo>
                  <a:lnTo>
                    <a:pt x="42" y="55"/>
                  </a:lnTo>
                  <a:lnTo>
                    <a:pt x="52" y="0"/>
                  </a:lnTo>
                  <a:lnTo>
                    <a:pt x="63" y="3"/>
                  </a:lnTo>
                  <a:lnTo>
                    <a:pt x="53" y="58"/>
                  </a:lnTo>
                  <a:lnTo>
                    <a:pt x="42" y="104"/>
                  </a:lnTo>
                  <a:lnTo>
                    <a:pt x="11" y="201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22"/>
            <p:cNvSpPr>
              <a:spLocks/>
            </p:cNvSpPr>
            <p:nvPr/>
          </p:nvSpPr>
          <p:spPr bwMode="auto">
            <a:xfrm flipH="1">
              <a:off x="4355" y="3564"/>
              <a:ext cx="11" cy="5"/>
            </a:xfrm>
            <a:custGeom>
              <a:avLst/>
              <a:gdLst>
                <a:gd name="T0" fmla="*/ 0 w 11"/>
                <a:gd name="T1" fmla="*/ 0 h 5"/>
                <a:gd name="T2" fmla="*/ 11 w 11"/>
                <a:gd name="T3" fmla="*/ 5 h 5"/>
                <a:gd name="T4" fmla="*/ 11 w 11"/>
                <a:gd name="T5" fmla="*/ 4 h 5"/>
                <a:gd name="T6" fmla="*/ 0 w 11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5">
                  <a:moveTo>
                    <a:pt x="0" y="0"/>
                  </a:moveTo>
                  <a:lnTo>
                    <a:pt x="11" y="5"/>
                  </a:lnTo>
                  <a:lnTo>
                    <a:pt x="1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23"/>
            <p:cNvSpPr>
              <a:spLocks/>
            </p:cNvSpPr>
            <p:nvPr/>
          </p:nvSpPr>
          <p:spPr bwMode="auto">
            <a:xfrm flipH="1">
              <a:off x="4267" y="3091"/>
              <a:ext cx="49" cy="288"/>
            </a:xfrm>
            <a:custGeom>
              <a:avLst/>
              <a:gdLst>
                <a:gd name="T0" fmla="*/ 0 w 51"/>
                <a:gd name="T1" fmla="*/ 298 h 301"/>
                <a:gd name="T2" fmla="*/ 19 w 51"/>
                <a:gd name="T3" fmla="*/ 149 h 301"/>
                <a:gd name="T4" fmla="*/ 28 w 51"/>
                <a:gd name="T5" fmla="*/ 80 h 301"/>
                <a:gd name="T6" fmla="*/ 40 w 51"/>
                <a:gd name="T7" fmla="*/ 0 h 301"/>
                <a:gd name="T8" fmla="*/ 51 w 51"/>
                <a:gd name="T9" fmla="*/ 3 h 301"/>
                <a:gd name="T10" fmla="*/ 39 w 51"/>
                <a:gd name="T11" fmla="*/ 83 h 301"/>
                <a:gd name="T12" fmla="*/ 30 w 51"/>
                <a:gd name="T13" fmla="*/ 152 h 301"/>
                <a:gd name="T14" fmla="*/ 11 w 51"/>
                <a:gd name="T15" fmla="*/ 301 h 301"/>
                <a:gd name="T16" fmla="*/ 0 w 51"/>
                <a:gd name="T17" fmla="*/ 29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301">
                  <a:moveTo>
                    <a:pt x="0" y="298"/>
                  </a:moveTo>
                  <a:lnTo>
                    <a:pt x="19" y="149"/>
                  </a:lnTo>
                  <a:lnTo>
                    <a:pt x="28" y="80"/>
                  </a:lnTo>
                  <a:lnTo>
                    <a:pt x="40" y="0"/>
                  </a:lnTo>
                  <a:lnTo>
                    <a:pt x="51" y="3"/>
                  </a:lnTo>
                  <a:lnTo>
                    <a:pt x="39" y="83"/>
                  </a:lnTo>
                  <a:lnTo>
                    <a:pt x="30" y="152"/>
                  </a:lnTo>
                  <a:lnTo>
                    <a:pt x="11" y="301"/>
                  </a:lnTo>
                  <a:lnTo>
                    <a:pt x="0" y="2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24"/>
            <p:cNvSpPr>
              <a:spLocks/>
            </p:cNvSpPr>
            <p:nvPr/>
          </p:nvSpPr>
          <p:spPr bwMode="auto">
            <a:xfrm flipH="1">
              <a:off x="4305" y="3377"/>
              <a:ext cx="11" cy="2"/>
            </a:xfrm>
            <a:custGeom>
              <a:avLst/>
              <a:gdLst>
                <a:gd name="T0" fmla="*/ 11 w 11"/>
                <a:gd name="T1" fmla="*/ 3 h 3"/>
                <a:gd name="T2" fmla="*/ 0 w 11"/>
                <a:gd name="T3" fmla="*/ 0 h 3"/>
                <a:gd name="T4" fmla="*/ 11 w 1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3">
                  <a:moveTo>
                    <a:pt x="11" y="3"/>
                  </a:moveTo>
                  <a:lnTo>
                    <a:pt x="0" y="0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Rectangle 325"/>
            <p:cNvSpPr>
              <a:spLocks noChangeArrowheads="1"/>
            </p:cNvSpPr>
            <p:nvPr/>
          </p:nvSpPr>
          <p:spPr bwMode="auto">
            <a:xfrm flipH="1">
              <a:off x="4265" y="2649"/>
              <a:ext cx="13" cy="44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326"/>
            <p:cNvSpPr>
              <a:spLocks/>
            </p:cNvSpPr>
            <p:nvPr/>
          </p:nvSpPr>
          <p:spPr bwMode="auto">
            <a:xfrm flipH="1">
              <a:off x="4265" y="3088"/>
              <a:ext cx="13" cy="6"/>
            </a:xfrm>
            <a:custGeom>
              <a:avLst/>
              <a:gdLst>
                <a:gd name="T0" fmla="*/ 11 w 13"/>
                <a:gd name="T1" fmla="*/ 6 h 6"/>
                <a:gd name="T2" fmla="*/ 13 w 13"/>
                <a:gd name="T3" fmla="*/ 0 h 6"/>
                <a:gd name="T4" fmla="*/ 13 w 13"/>
                <a:gd name="T5" fmla="*/ 4 h 6"/>
                <a:gd name="T6" fmla="*/ 0 w 13"/>
                <a:gd name="T7" fmla="*/ 4 h 6"/>
                <a:gd name="T8" fmla="*/ 0 w 13"/>
                <a:gd name="T9" fmla="*/ 3 h 6"/>
                <a:gd name="T10" fmla="*/ 11 w 13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11" y="6"/>
                  </a:moveTo>
                  <a:lnTo>
                    <a:pt x="13" y="0"/>
                  </a:lnTo>
                  <a:lnTo>
                    <a:pt x="13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327"/>
            <p:cNvSpPr>
              <a:spLocks/>
            </p:cNvSpPr>
            <p:nvPr/>
          </p:nvSpPr>
          <p:spPr bwMode="auto">
            <a:xfrm flipH="1">
              <a:off x="4182" y="2566"/>
              <a:ext cx="93" cy="89"/>
            </a:xfrm>
            <a:custGeom>
              <a:avLst/>
              <a:gdLst>
                <a:gd name="T0" fmla="*/ 0 w 97"/>
                <a:gd name="T1" fmla="*/ 82 h 93"/>
                <a:gd name="T2" fmla="*/ 31 w 97"/>
                <a:gd name="T3" fmla="*/ 67 h 93"/>
                <a:gd name="T4" fmla="*/ 44 w 97"/>
                <a:gd name="T5" fmla="*/ 59 h 93"/>
                <a:gd name="T6" fmla="*/ 56 w 97"/>
                <a:gd name="T7" fmla="*/ 51 h 93"/>
                <a:gd name="T8" fmla="*/ 65 w 97"/>
                <a:gd name="T9" fmla="*/ 40 h 93"/>
                <a:gd name="T10" fmla="*/ 74 w 97"/>
                <a:gd name="T11" fmla="*/ 29 h 93"/>
                <a:gd name="T12" fmla="*/ 81 w 97"/>
                <a:gd name="T13" fmla="*/ 16 h 93"/>
                <a:gd name="T14" fmla="*/ 86 w 97"/>
                <a:gd name="T15" fmla="*/ 0 h 93"/>
                <a:gd name="T16" fmla="*/ 97 w 97"/>
                <a:gd name="T17" fmla="*/ 5 h 93"/>
                <a:gd name="T18" fmla="*/ 92 w 97"/>
                <a:gd name="T19" fmla="*/ 21 h 93"/>
                <a:gd name="T20" fmla="*/ 84 w 97"/>
                <a:gd name="T21" fmla="*/ 36 h 93"/>
                <a:gd name="T22" fmla="*/ 74 w 97"/>
                <a:gd name="T23" fmla="*/ 48 h 93"/>
                <a:gd name="T24" fmla="*/ 64 w 97"/>
                <a:gd name="T25" fmla="*/ 60 h 93"/>
                <a:gd name="T26" fmla="*/ 51 w 97"/>
                <a:gd name="T27" fmla="*/ 69 h 93"/>
                <a:gd name="T28" fmla="*/ 36 w 97"/>
                <a:gd name="T29" fmla="*/ 79 h 93"/>
                <a:gd name="T30" fmla="*/ 5 w 97"/>
                <a:gd name="T31" fmla="*/ 93 h 93"/>
                <a:gd name="T32" fmla="*/ 0 w 97"/>
                <a:gd name="T33" fmla="*/ 8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7" h="93">
                  <a:moveTo>
                    <a:pt x="0" y="82"/>
                  </a:moveTo>
                  <a:lnTo>
                    <a:pt x="31" y="67"/>
                  </a:lnTo>
                  <a:lnTo>
                    <a:pt x="44" y="59"/>
                  </a:lnTo>
                  <a:lnTo>
                    <a:pt x="56" y="51"/>
                  </a:lnTo>
                  <a:lnTo>
                    <a:pt x="65" y="40"/>
                  </a:lnTo>
                  <a:lnTo>
                    <a:pt x="74" y="29"/>
                  </a:lnTo>
                  <a:lnTo>
                    <a:pt x="81" y="16"/>
                  </a:lnTo>
                  <a:lnTo>
                    <a:pt x="86" y="0"/>
                  </a:lnTo>
                  <a:lnTo>
                    <a:pt x="97" y="5"/>
                  </a:lnTo>
                  <a:lnTo>
                    <a:pt x="92" y="21"/>
                  </a:lnTo>
                  <a:lnTo>
                    <a:pt x="84" y="36"/>
                  </a:lnTo>
                  <a:lnTo>
                    <a:pt x="74" y="48"/>
                  </a:lnTo>
                  <a:lnTo>
                    <a:pt x="64" y="60"/>
                  </a:lnTo>
                  <a:lnTo>
                    <a:pt x="51" y="69"/>
                  </a:lnTo>
                  <a:lnTo>
                    <a:pt x="36" y="79"/>
                  </a:lnTo>
                  <a:lnTo>
                    <a:pt x="5" y="93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328"/>
            <p:cNvSpPr>
              <a:spLocks/>
            </p:cNvSpPr>
            <p:nvPr/>
          </p:nvSpPr>
          <p:spPr bwMode="auto">
            <a:xfrm flipH="1">
              <a:off x="4265" y="2644"/>
              <a:ext cx="13" cy="11"/>
            </a:xfrm>
            <a:custGeom>
              <a:avLst/>
              <a:gdLst>
                <a:gd name="T0" fmla="*/ 0 w 13"/>
                <a:gd name="T1" fmla="*/ 5 h 11"/>
                <a:gd name="T2" fmla="*/ 0 w 13"/>
                <a:gd name="T3" fmla="*/ 1 h 11"/>
                <a:gd name="T4" fmla="*/ 3 w 13"/>
                <a:gd name="T5" fmla="*/ 0 h 11"/>
                <a:gd name="T6" fmla="*/ 8 w 13"/>
                <a:gd name="T7" fmla="*/ 11 h 11"/>
                <a:gd name="T8" fmla="*/ 13 w 13"/>
                <a:gd name="T9" fmla="*/ 5 h 11"/>
                <a:gd name="T10" fmla="*/ 0 w 13"/>
                <a:gd name="T11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1">
                  <a:moveTo>
                    <a:pt x="0" y="5"/>
                  </a:moveTo>
                  <a:lnTo>
                    <a:pt x="0" y="1"/>
                  </a:lnTo>
                  <a:lnTo>
                    <a:pt x="3" y="0"/>
                  </a:lnTo>
                  <a:lnTo>
                    <a:pt x="8" y="11"/>
                  </a:lnTo>
                  <a:lnTo>
                    <a:pt x="13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Rectangle 329"/>
            <p:cNvSpPr>
              <a:spLocks noChangeArrowheads="1"/>
            </p:cNvSpPr>
            <p:nvPr/>
          </p:nvSpPr>
          <p:spPr bwMode="auto">
            <a:xfrm flipH="1">
              <a:off x="4181" y="2475"/>
              <a:ext cx="11" cy="9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330"/>
            <p:cNvSpPr>
              <a:spLocks/>
            </p:cNvSpPr>
            <p:nvPr/>
          </p:nvSpPr>
          <p:spPr bwMode="auto">
            <a:xfrm flipH="1">
              <a:off x="4181" y="2566"/>
              <a:ext cx="11" cy="5"/>
            </a:xfrm>
            <a:custGeom>
              <a:avLst/>
              <a:gdLst>
                <a:gd name="T0" fmla="*/ 11 w 12"/>
                <a:gd name="T1" fmla="*/ 5 h 5"/>
                <a:gd name="T2" fmla="*/ 12 w 12"/>
                <a:gd name="T3" fmla="*/ 3 h 5"/>
                <a:gd name="T4" fmla="*/ 12 w 12"/>
                <a:gd name="T5" fmla="*/ 2 h 5"/>
                <a:gd name="T6" fmla="*/ 0 w 12"/>
                <a:gd name="T7" fmla="*/ 2 h 5"/>
                <a:gd name="T8" fmla="*/ 0 w 12"/>
                <a:gd name="T9" fmla="*/ 0 h 5"/>
                <a:gd name="T10" fmla="*/ 11 w 12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5">
                  <a:moveTo>
                    <a:pt x="11" y="5"/>
                  </a:moveTo>
                  <a:lnTo>
                    <a:pt x="12" y="3"/>
                  </a:lnTo>
                  <a:lnTo>
                    <a:pt x="1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331"/>
            <p:cNvSpPr>
              <a:spLocks/>
            </p:cNvSpPr>
            <p:nvPr/>
          </p:nvSpPr>
          <p:spPr bwMode="auto">
            <a:xfrm flipH="1">
              <a:off x="4182" y="2230"/>
              <a:ext cx="87" cy="247"/>
            </a:xfrm>
            <a:custGeom>
              <a:avLst/>
              <a:gdLst>
                <a:gd name="T0" fmla="*/ 80 w 91"/>
                <a:gd name="T1" fmla="*/ 257 h 257"/>
                <a:gd name="T2" fmla="*/ 48 w 91"/>
                <a:gd name="T3" fmla="*/ 129 h 257"/>
                <a:gd name="T4" fmla="*/ 28 w 91"/>
                <a:gd name="T5" fmla="*/ 70 h 257"/>
                <a:gd name="T6" fmla="*/ 0 w 91"/>
                <a:gd name="T7" fmla="*/ 5 h 257"/>
                <a:gd name="T8" fmla="*/ 11 w 91"/>
                <a:gd name="T9" fmla="*/ 0 h 257"/>
                <a:gd name="T10" fmla="*/ 39 w 91"/>
                <a:gd name="T11" fmla="*/ 65 h 257"/>
                <a:gd name="T12" fmla="*/ 59 w 91"/>
                <a:gd name="T13" fmla="*/ 125 h 257"/>
                <a:gd name="T14" fmla="*/ 91 w 91"/>
                <a:gd name="T15" fmla="*/ 254 h 257"/>
                <a:gd name="T16" fmla="*/ 80 w 91"/>
                <a:gd name="T17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257">
                  <a:moveTo>
                    <a:pt x="80" y="257"/>
                  </a:moveTo>
                  <a:lnTo>
                    <a:pt x="48" y="129"/>
                  </a:lnTo>
                  <a:lnTo>
                    <a:pt x="28" y="70"/>
                  </a:lnTo>
                  <a:lnTo>
                    <a:pt x="0" y="5"/>
                  </a:lnTo>
                  <a:lnTo>
                    <a:pt x="11" y="0"/>
                  </a:lnTo>
                  <a:lnTo>
                    <a:pt x="39" y="65"/>
                  </a:lnTo>
                  <a:lnTo>
                    <a:pt x="59" y="125"/>
                  </a:lnTo>
                  <a:lnTo>
                    <a:pt x="91" y="254"/>
                  </a:lnTo>
                  <a:lnTo>
                    <a:pt x="80" y="2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332"/>
            <p:cNvSpPr>
              <a:spLocks/>
            </p:cNvSpPr>
            <p:nvPr/>
          </p:nvSpPr>
          <p:spPr bwMode="auto">
            <a:xfrm flipH="1">
              <a:off x="4181" y="2474"/>
              <a:ext cx="11" cy="3"/>
            </a:xfrm>
            <a:custGeom>
              <a:avLst/>
              <a:gdLst>
                <a:gd name="T0" fmla="*/ 12 w 12"/>
                <a:gd name="T1" fmla="*/ 1 h 3"/>
                <a:gd name="T2" fmla="*/ 11 w 12"/>
                <a:gd name="T3" fmla="*/ 0 h 3"/>
                <a:gd name="T4" fmla="*/ 0 w 12"/>
                <a:gd name="T5" fmla="*/ 3 h 3"/>
                <a:gd name="T6" fmla="*/ 0 w 12"/>
                <a:gd name="T7" fmla="*/ 1 h 3"/>
                <a:gd name="T8" fmla="*/ 12 w 12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12" y="1"/>
                  </a:moveTo>
                  <a:lnTo>
                    <a:pt x="11" y="0"/>
                  </a:lnTo>
                  <a:lnTo>
                    <a:pt x="0" y="3"/>
                  </a:lnTo>
                  <a:lnTo>
                    <a:pt x="0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333"/>
            <p:cNvSpPr>
              <a:spLocks/>
            </p:cNvSpPr>
            <p:nvPr/>
          </p:nvSpPr>
          <p:spPr bwMode="auto">
            <a:xfrm flipH="1">
              <a:off x="4260" y="2213"/>
              <a:ext cx="21" cy="23"/>
            </a:xfrm>
            <a:custGeom>
              <a:avLst/>
              <a:gdLst>
                <a:gd name="T0" fmla="*/ 12 w 22"/>
                <a:gd name="T1" fmla="*/ 24 h 24"/>
                <a:gd name="T2" fmla="*/ 22 w 22"/>
                <a:gd name="T3" fmla="*/ 16 h 24"/>
                <a:gd name="T4" fmla="*/ 9 w 22"/>
                <a:gd name="T5" fmla="*/ 0 h 24"/>
                <a:gd name="T6" fmla="*/ 0 w 22"/>
                <a:gd name="T7" fmla="*/ 8 h 24"/>
                <a:gd name="T8" fmla="*/ 12 w 22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4">
                  <a:moveTo>
                    <a:pt x="12" y="24"/>
                  </a:moveTo>
                  <a:lnTo>
                    <a:pt x="22" y="16"/>
                  </a:lnTo>
                  <a:lnTo>
                    <a:pt x="9" y="0"/>
                  </a:lnTo>
                  <a:lnTo>
                    <a:pt x="0" y="8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334"/>
            <p:cNvSpPr>
              <a:spLocks/>
            </p:cNvSpPr>
            <p:nvPr/>
          </p:nvSpPr>
          <p:spPr bwMode="auto">
            <a:xfrm flipH="1">
              <a:off x="4259" y="2229"/>
              <a:ext cx="10" cy="7"/>
            </a:xfrm>
            <a:custGeom>
              <a:avLst/>
              <a:gdLst>
                <a:gd name="T0" fmla="*/ 11 w 11"/>
                <a:gd name="T1" fmla="*/ 2 h 8"/>
                <a:gd name="T2" fmla="*/ 10 w 11"/>
                <a:gd name="T3" fmla="*/ 0 h 8"/>
                <a:gd name="T4" fmla="*/ 0 w 11"/>
                <a:gd name="T5" fmla="*/ 8 h 8"/>
                <a:gd name="T6" fmla="*/ 0 w 11"/>
                <a:gd name="T7" fmla="*/ 7 h 8"/>
                <a:gd name="T8" fmla="*/ 11 w 11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8">
                  <a:moveTo>
                    <a:pt x="11" y="2"/>
                  </a:moveTo>
                  <a:lnTo>
                    <a:pt x="10" y="0"/>
                  </a:lnTo>
                  <a:lnTo>
                    <a:pt x="0" y="8"/>
                  </a:lnTo>
                  <a:lnTo>
                    <a:pt x="0" y="7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335"/>
            <p:cNvSpPr>
              <a:spLocks/>
            </p:cNvSpPr>
            <p:nvPr/>
          </p:nvSpPr>
          <p:spPr bwMode="auto">
            <a:xfrm flipH="1">
              <a:off x="4246" y="2217"/>
              <a:ext cx="36" cy="186"/>
            </a:xfrm>
            <a:custGeom>
              <a:avLst/>
              <a:gdLst>
                <a:gd name="T0" fmla="*/ 12 w 37"/>
                <a:gd name="T1" fmla="*/ 0 h 194"/>
                <a:gd name="T2" fmla="*/ 23 w 37"/>
                <a:gd name="T3" fmla="*/ 96 h 194"/>
                <a:gd name="T4" fmla="*/ 37 w 37"/>
                <a:gd name="T5" fmla="*/ 193 h 194"/>
                <a:gd name="T6" fmla="*/ 25 w 37"/>
                <a:gd name="T7" fmla="*/ 194 h 194"/>
                <a:gd name="T8" fmla="*/ 10 w 37"/>
                <a:gd name="T9" fmla="*/ 97 h 194"/>
                <a:gd name="T10" fmla="*/ 0 w 37"/>
                <a:gd name="T11" fmla="*/ 1 h 194"/>
                <a:gd name="T12" fmla="*/ 12 w 37"/>
                <a:gd name="T13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194">
                  <a:moveTo>
                    <a:pt x="12" y="0"/>
                  </a:moveTo>
                  <a:lnTo>
                    <a:pt x="23" y="96"/>
                  </a:lnTo>
                  <a:lnTo>
                    <a:pt x="37" y="193"/>
                  </a:lnTo>
                  <a:lnTo>
                    <a:pt x="25" y="194"/>
                  </a:lnTo>
                  <a:lnTo>
                    <a:pt x="10" y="97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336"/>
            <p:cNvSpPr>
              <a:spLocks/>
            </p:cNvSpPr>
            <p:nvPr/>
          </p:nvSpPr>
          <p:spPr bwMode="auto">
            <a:xfrm flipH="1">
              <a:off x="4270" y="2198"/>
              <a:ext cx="13" cy="23"/>
            </a:xfrm>
            <a:custGeom>
              <a:avLst/>
              <a:gdLst>
                <a:gd name="T0" fmla="*/ 12 w 14"/>
                <a:gd name="T1" fmla="*/ 16 h 24"/>
                <a:gd name="T2" fmla="*/ 0 w 14"/>
                <a:gd name="T3" fmla="*/ 0 h 24"/>
                <a:gd name="T4" fmla="*/ 2 w 14"/>
                <a:gd name="T5" fmla="*/ 21 h 24"/>
                <a:gd name="T6" fmla="*/ 14 w 14"/>
                <a:gd name="T7" fmla="*/ 20 h 24"/>
                <a:gd name="T8" fmla="*/ 3 w 14"/>
                <a:gd name="T9" fmla="*/ 24 h 24"/>
                <a:gd name="T10" fmla="*/ 12 w 14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4">
                  <a:moveTo>
                    <a:pt x="12" y="16"/>
                  </a:moveTo>
                  <a:lnTo>
                    <a:pt x="0" y="0"/>
                  </a:lnTo>
                  <a:lnTo>
                    <a:pt x="2" y="21"/>
                  </a:lnTo>
                  <a:lnTo>
                    <a:pt x="14" y="20"/>
                  </a:lnTo>
                  <a:lnTo>
                    <a:pt x="3" y="24"/>
                  </a:lnTo>
                  <a:lnTo>
                    <a:pt x="12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Rectangle 337"/>
            <p:cNvSpPr>
              <a:spLocks noChangeArrowheads="1"/>
            </p:cNvSpPr>
            <p:nvPr/>
          </p:nvSpPr>
          <p:spPr bwMode="auto">
            <a:xfrm flipH="1">
              <a:off x="4246" y="2402"/>
              <a:ext cx="12" cy="9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338"/>
            <p:cNvSpPr>
              <a:spLocks/>
            </p:cNvSpPr>
            <p:nvPr/>
          </p:nvSpPr>
          <p:spPr bwMode="auto">
            <a:xfrm flipH="1">
              <a:off x="4246" y="2402"/>
              <a:ext cx="12" cy="1"/>
            </a:xfrm>
            <a:custGeom>
              <a:avLst/>
              <a:gdLst>
                <a:gd name="T0" fmla="*/ 12 w 12"/>
                <a:gd name="T1" fmla="*/ 0 h 1"/>
                <a:gd name="T2" fmla="*/ 0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339"/>
            <p:cNvSpPr>
              <a:spLocks/>
            </p:cNvSpPr>
            <p:nvPr/>
          </p:nvSpPr>
          <p:spPr bwMode="auto">
            <a:xfrm flipH="1">
              <a:off x="4249" y="2490"/>
              <a:ext cx="22" cy="17"/>
            </a:xfrm>
            <a:custGeom>
              <a:avLst/>
              <a:gdLst>
                <a:gd name="T0" fmla="*/ 23 w 23"/>
                <a:gd name="T1" fmla="*/ 10 h 18"/>
                <a:gd name="T2" fmla="*/ 17 w 23"/>
                <a:gd name="T3" fmla="*/ 0 h 18"/>
                <a:gd name="T4" fmla="*/ 0 w 23"/>
                <a:gd name="T5" fmla="*/ 8 h 18"/>
                <a:gd name="T6" fmla="*/ 7 w 23"/>
                <a:gd name="T7" fmla="*/ 18 h 18"/>
                <a:gd name="T8" fmla="*/ 23 w 23"/>
                <a:gd name="T9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8">
                  <a:moveTo>
                    <a:pt x="23" y="10"/>
                  </a:moveTo>
                  <a:lnTo>
                    <a:pt x="17" y="0"/>
                  </a:lnTo>
                  <a:lnTo>
                    <a:pt x="0" y="8"/>
                  </a:lnTo>
                  <a:lnTo>
                    <a:pt x="7" y="18"/>
                  </a:lnTo>
                  <a:lnTo>
                    <a:pt x="23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340"/>
            <p:cNvSpPr>
              <a:spLocks/>
            </p:cNvSpPr>
            <p:nvPr/>
          </p:nvSpPr>
          <p:spPr bwMode="auto">
            <a:xfrm flipH="1">
              <a:off x="4246" y="2490"/>
              <a:ext cx="12" cy="10"/>
            </a:xfrm>
            <a:custGeom>
              <a:avLst/>
              <a:gdLst>
                <a:gd name="T0" fmla="*/ 12 w 12"/>
                <a:gd name="T1" fmla="*/ 5 h 10"/>
                <a:gd name="T2" fmla="*/ 12 w 12"/>
                <a:gd name="T3" fmla="*/ 9 h 10"/>
                <a:gd name="T4" fmla="*/ 9 w 12"/>
                <a:gd name="T5" fmla="*/ 10 h 10"/>
                <a:gd name="T6" fmla="*/ 3 w 12"/>
                <a:gd name="T7" fmla="*/ 0 h 10"/>
                <a:gd name="T8" fmla="*/ 0 w 12"/>
                <a:gd name="T9" fmla="*/ 5 h 10"/>
                <a:gd name="T10" fmla="*/ 12 w 12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0">
                  <a:moveTo>
                    <a:pt x="12" y="5"/>
                  </a:moveTo>
                  <a:lnTo>
                    <a:pt x="12" y="9"/>
                  </a:lnTo>
                  <a:lnTo>
                    <a:pt x="9" y="10"/>
                  </a:lnTo>
                  <a:lnTo>
                    <a:pt x="3" y="0"/>
                  </a:lnTo>
                  <a:lnTo>
                    <a:pt x="0" y="5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341"/>
            <p:cNvSpPr>
              <a:spLocks/>
            </p:cNvSpPr>
            <p:nvPr/>
          </p:nvSpPr>
          <p:spPr bwMode="auto">
            <a:xfrm flipH="1">
              <a:off x="4262" y="2476"/>
              <a:ext cx="22" cy="30"/>
            </a:xfrm>
            <a:custGeom>
              <a:avLst/>
              <a:gdLst>
                <a:gd name="T0" fmla="*/ 12 w 23"/>
                <a:gd name="T1" fmla="*/ 31 h 31"/>
                <a:gd name="T2" fmla="*/ 23 w 23"/>
                <a:gd name="T3" fmla="*/ 25 h 31"/>
                <a:gd name="T4" fmla="*/ 10 w 23"/>
                <a:gd name="T5" fmla="*/ 0 h 31"/>
                <a:gd name="T6" fmla="*/ 0 w 23"/>
                <a:gd name="T7" fmla="*/ 7 h 31"/>
                <a:gd name="T8" fmla="*/ 12 w 23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1">
                  <a:moveTo>
                    <a:pt x="12" y="31"/>
                  </a:moveTo>
                  <a:lnTo>
                    <a:pt x="23" y="25"/>
                  </a:lnTo>
                  <a:lnTo>
                    <a:pt x="10" y="0"/>
                  </a:lnTo>
                  <a:lnTo>
                    <a:pt x="0" y="7"/>
                  </a:lnTo>
                  <a:lnTo>
                    <a:pt x="12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342"/>
            <p:cNvSpPr>
              <a:spLocks/>
            </p:cNvSpPr>
            <p:nvPr/>
          </p:nvSpPr>
          <p:spPr bwMode="auto">
            <a:xfrm flipH="1">
              <a:off x="4262" y="2498"/>
              <a:ext cx="11" cy="12"/>
            </a:xfrm>
            <a:custGeom>
              <a:avLst/>
              <a:gdLst>
                <a:gd name="T0" fmla="*/ 9 w 11"/>
                <a:gd name="T1" fmla="*/ 10 h 13"/>
                <a:gd name="T2" fmla="*/ 2 w 11"/>
                <a:gd name="T3" fmla="*/ 13 h 13"/>
                <a:gd name="T4" fmla="*/ 0 w 11"/>
                <a:gd name="T5" fmla="*/ 8 h 13"/>
                <a:gd name="T6" fmla="*/ 11 w 11"/>
                <a:gd name="T7" fmla="*/ 2 h 13"/>
                <a:gd name="T8" fmla="*/ 2 w 11"/>
                <a:gd name="T9" fmla="*/ 0 h 13"/>
                <a:gd name="T10" fmla="*/ 9 w 11"/>
                <a:gd name="T11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3">
                  <a:moveTo>
                    <a:pt x="9" y="10"/>
                  </a:moveTo>
                  <a:lnTo>
                    <a:pt x="2" y="13"/>
                  </a:lnTo>
                  <a:lnTo>
                    <a:pt x="0" y="8"/>
                  </a:lnTo>
                  <a:lnTo>
                    <a:pt x="11" y="2"/>
                  </a:lnTo>
                  <a:lnTo>
                    <a:pt x="2" y="0"/>
                  </a:lnTo>
                  <a:lnTo>
                    <a:pt x="9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Rectangle 343"/>
            <p:cNvSpPr>
              <a:spLocks noChangeArrowheads="1"/>
            </p:cNvSpPr>
            <p:nvPr/>
          </p:nvSpPr>
          <p:spPr bwMode="auto">
            <a:xfrm flipH="1">
              <a:off x="4274" y="2402"/>
              <a:ext cx="11" cy="7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344"/>
            <p:cNvSpPr>
              <a:spLocks/>
            </p:cNvSpPr>
            <p:nvPr/>
          </p:nvSpPr>
          <p:spPr bwMode="auto">
            <a:xfrm flipH="1">
              <a:off x="4274" y="2476"/>
              <a:ext cx="11" cy="7"/>
            </a:xfrm>
            <a:custGeom>
              <a:avLst/>
              <a:gdLst>
                <a:gd name="T0" fmla="*/ 1 w 12"/>
                <a:gd name="T1" fmla="*/ 7 h 7"/>
                <a:gd name="T2" fmla="*/ 0 w 12"/>
                <a:gd name="T3" fmla="*/ 5 h 7"/>
                <a:gd name="T4" fmla="*/ 0 w 12"/>
                <a:gd name="T5" fmla="*/ 4 h 7"/>
                <a:gd name="T6" fmla="*/ 12 w 12"/>
                <a:gd name="T7" fmla="*/ 4 h 7"/>
                <a:gd name="T8" fmla="*/ 11 w 12"/>
                <a:gd name="T9" fmla="*/ 0 h 7"/>
                <a:gd name="T10" fmla="*/ 1 w 12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7">
                  <a:moveTo>
                    <a:pt x="1" y="7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12" y="4"/>
                  </a:lnTo>
                  <a:lnTo>
                    <a:pt x="11" y="0"/>
                  </a:lnTo>
                  <a:lnTo>
                    <a:pt x="1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345"/>
            <p:cNvSpPr>
              <a:spLocks/>
            </p:cNvSpPr>
            <p:nvPr/>
          </p:nvSpPr>
          <p:spPr bwMode="auto">
            <a:xfrm flipH="1">
              <a:off x="4275" y="2227"/>
              <a:ext cx="53" cy="177"/>
            </a:xfrm>
            <a:custGeom>
              <a:avLst/>
              <a:gdLst>
                <a:gd name="T0" fmla="*/ 44 w 55"/>
                <a:gd name="T1" fmla="*/ 185 h 185"/>
                <a:gd name="T2" fmla="*/ 26 w 55"/>
                <a:gd name="T3" fmla="*/ 94 h 185"/>
                <a:gd name="T4" fmla="*/ 15 w 55"/>
                <a:gd name="T5" fmla="*/ 51 h 185"/>
                <a:gd name="T6" fmla="*/ 0 w 55"/>
                <a:gd name="T7" fmla="*/ 4 h 185"/>
                <a:gd name="T8" fmla="*/ 11 w 55"/>
                <a:gd name="T9" fmla="*/ 0 h 185"/>
                <a:gd name="T10" fmla="*/ 26 w 55"/>
                <a:gd name="T11" fmla="*/ 47 h 185"/>
                <a:gd name="T12" fmla="*/ 37 w 55"/>
                <a:gd name="T13" fmla="*/ 91 h 185"/>
                <a:gd name="T14" fmla="*/ 55 w 55"/>
                <a:gd name="T15" fmla="*/ 182 h 185"/>
                <a:gd name="T16" fmla="*/ 44 w 55"/>
                <a:gd name="T17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185">
                  <a:moveTo>
                    <a:pt x="44" y="185"/>
                  </a:moveTo>
                  <a:lnTo>
                    <a:pt x="26" y="94"/>
                  </a:lnTo>
                  <a:lnTo>
                    <a:pt x="15" y="51"/>
                  </a:lnTo>
                  <a:lnTo>
                    <a:pt x="0" y="4"/>
                  </a:lnTo>
                  <a:lnTo>
                    <a:pt x="11" y="0"/>
                  </a:lnTo>
                  <a:lnTo>
                    <a:pt x="26" y="47"/>
                  </a:lnTo>
                  <a:lnTo>
                    <a:pt x="37" y="91"/>
                  </a:lnTo>
                  <a:lnTo>
                    <a:pt x="55" y="182"/>
                  </a:lnTo>
                  <a:lnTo>
                    <a:pt x="44" y="1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346"/>
            <p:cNvSpPr>
              <a:spLocks/>
            </p:cNvSpPr>
            <p:nvPr/>
          </p:nvSpPr>
          <p:spPr bwMode="auto">
            <a:xfrm flipH="1">
              <a:off x="4274" y="2401"/>
              <a:ext cx="11" cy="3"/>
            </a:xfrm>
            <a:custGeom>
              <a:avLst/>
              <a:gdLst>
                <a:gd name="T0" fmla="*/ 12 w 12"/>
                <a:gd name="T1" fmla="*/ 1 h 3"/>
                <a:gd name="T2" fmla="*/ 11 w 12"/>
                <a:gd name="T3" fmla="*/ 0 h 3"/>
                <a:gd name="T4" fmla="*/ 0 w 12"/>
                <a:gd name="T5" fmla="*/ 3 h 3"/>
                <a:gd name="T6" fmla="*/ 0 w 12"/>
                <a:gd name="T7" fmla="*/ 1 h 3"/>
                <a:gd name="T8" fmla="*/ 12 w 12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12" y="1"/>
                  </a:moveTo>
                  <a:lnTo>
                    <a:pt x="11" y="0"/>
                  </a:lnTo>
                  <a:lnTo>
                    <a:pt x="0" y="3"/>
                  </a:lnTo>
                  <a:lnTo>
                    <a:pt x="0" y="1"/>
                  </a:lnTo>
                  <a:lnTo>
                    <a:pt x="1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347"/>
            <p:cNvSpPr>
              <a:spLocks/>
            </p:cNvSpPr>
            <p:nvPr/>
          </p:nvSpPr>
          <p:spPr bwMode="auto">
            <a:xfrm flipH="1">
              <a:off x="4316" y="2228"/>
              <a:ext cx="15" cy="27"/>
            </a:xfrm>
            <a:custGeom>
              <a:avLst/>
              <a:gdLst>
                <a:gd name="T0" fmla="*/ 16 w 16"/>
                <a:gd name="T1" fmla="*/ 2 h 29"/>
                <a:gd name="T2" fmla="*/ 14 w 16"/>
                <a:gd name="T3" fmla="*/ 15 h 29"/>
                <a:gd name="T4" fmla="*/ 12 w 16"/>
                <a:gd name="T5" fmla="*/ 29 h 29"/>
                <a:gd name="T6" fmla="*/ 0 w 16"/>
                <a:gd name="T7" fmla="*/ 28 h 29"/>
                <a:gd name="T8" fmla="*/ 2 w 16"/>
                <a:gd name="T9" fmla="*/ 14 h 29"/>
                <a:gd name="T10" fmla="*/ 4 w 16"/>
                <a:gd name="T11" fmla="*/ 0 h 29"/>
                <a:gd name="T12" fmla="*/ 16 w 16"/>
                <a:gd name="T13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9">
                  <a:moveTo>
                    <a:pt x="16" y="2"/>
                  </a:moveTo>
                  <a:lnTo>
                    <a:pt x="14" y="15"/>
                  </a:lnTo>
                  <a:lnTo>
                    <a:pt x="12" y="29"/>
                  </a:lnTo>
                  <a:lnTo>
                    <a:pt x="0" y="28"/>
                  </a:lnTo>
                  <a:lnTo>
                    <a:pt x="2" y="14"/>
                  </a:lnTo>
                  <a:lnTo>
                    <a:pt x="4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348"/>
            <p:cNvSpPr>
              <a:spLocks/>
            </p:cNvSpPr>
            <p:nvPr/>
          </p:nvSpPr>
          <p:spPr bwMode="auto">
            <a:xfrm flipH="1">
              <a:off x="4316" y="2227"/>
              <a:ext cx="12" cy="3"/>
            </a:xfrm>
            <a:custGeom>
              <a:avLst/>
              <a:gdLst>
                <a:gd name="T0" fmla="*/ 11 w 12"/>
                <a:gd name="T1" fmla="*/ 0 h 4"/>
                <a:gd name="T2" fmla="*/ 0 w 12"/>
                <a:gd name="T3" fmla="*/ 1 h 4"/>
                <a:gd name="T4" fmla="*/ 12 w 12"/>
                <a:gd name="T5" fmla="*/ 3 h 4"/>
                <a:gd name="T6" fmla="*/ 0 w 12"/>
                <a:gd name="T7" fmla="*/ 4 h 4"/>
                <a:gd name="T8" fmla="*/ 11 w 1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4">
                  <a:moveTo>
                    <a:pt x="11" y="0"/>
                  </a:moveTo>
                  <a:lnTo>
                    <a:pt x="0" y="1"/>
                  </a:lnTo>
                  <a:lnTo>
                    <a:pt x="12" y="3"/>
                  </a:lnTo>
                  <a:lnTo>
                    <a:pt x="0" y="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349"/>
            <p:cNvSpPr>
              <a:spLocks/>
            </p:cNvSpPr>
            <p:nvPr/>
          </p:nvSpPr>
          <p:spPr bwMode="auto">
            <a:xfrm flipH="1">
              <a:off x="4308" y="2255"/>
              <a:ext cx="23" cy="133"/>
            </a:xfrm>
            <a:custGeom>
              <a:avLst/>
              <a:gdLst>
                <a:gd name="T0" fmla="*/ 12 w 24"/>
                <a:gd name="T1" fmla="*/ 0 h 138"/>
                <a:gd name="T2" fmla="*/ 13 w 24"/>
                <a:gd name="T3" fmla="*/ 36 h 138"/>
                <a:gd name="T4" fmla="*/ 15 w 24"/>
                <a:gd name="T5" fmla="*/ 69 h 138"/>
                <a:gd name="T6" fmla="*/ 24 w 24"/>
                <a:gd name="T7" fmla="*/ 136 h 138"/>
                <a:gd name="T8" fmla="*/ 12 w 24"/>
                <a:gd name="T9" fmla="*/ 138 h 138"/>
                <a:gd name="T10" fmla="*/ 3 w 24"/>
                <a:gd name="T11" fmla="*/ 70 h 138"/>
                <a:gd name="T12" fmla="*/ 1 w 24"/>
                <a:gd name="T13" fmla="*/ 37 h 138"/>
                <a:gd name="T14" fmla="*/ 0 w 24"/>
                <a:gd name="T15" fmla="*/ 0 h 138"/>
                <a:gd name="T16" fmla="*/ 12 w 24"/>
                <a:gd name="T1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138">
                  <a:moveTo>
                    <a:pt x="12" y="0"/>
                  </a:moveTo>
                  <a:lnTo>
                    <a:pt x="13" y="36"/>
                  </a:lnTo>
                  <a:lnTo>
                    <a:pt x="15" y="69"/>
                  </a:lnTo>
                  <a:lnTo>
                    <a:pt x="24" y="136"/>
                  </a:lnTo>
                  <a:lnTo>
                    <a:pt x="12" y="138"/>
                  </a:lnTo>
                  <a:lnTo>
                    <a:pt x="3" y="70"/>
                  </a:lnTo>
                  <a:lnTo>
                    <a:pt x="1" y="37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350"/>
            <p:cNvSpPr>
              <a:spLocks/>
            </p:cNvSpPr>
            <p:nvPr/>
          </p:nvSpPr>
          <p:spPr bwMode="auto">
            <a:xfrm flipH="1">
              <a:off x="4320" y="2254"/>
              <a:ext cx="11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1 h 1"/>
                <a:gd name="T4" fmla="*/ 12 w 12"/>
                <a:gd name="T5" fmla="*/ 1 h 1"/>
                <a:gd name="T6" fmla="*/ 0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1"/>
                  </a:lnTo>
                  <a:lnTo>
                    <a:pt x="1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Rectangle 351"/>
            <p:cNvSpPr>
              <a:spLocks noChangeArrowheads="1"/>
            </p:cNvSpPr>
            <p:nvPr/>
          </p:nvSpPr>
          <p:spPr bwMode="auto">
            <a:xfrm flipH="1">
              <a:off x="4308" y="2387"/>
              <a:ext cx="12" cy="7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352"/>
            <p:cNvSpPr>
              <a:spLocks/>
            </p:cNvSpPr>
            <p:nvPr/>
          </p:nvSpPr>
          <p:spPr bwMode="auto">
            <a:xfrm flipH="1">
              <a:off x="4308" y="2386"/>
              <a:ext cx="12" cy="2"/>
            </a:xfrm>
            <a:custGeom>
              <a:avLst/>
              <a:gdLst>
                <a:gd name="T0" fmla="*/ 12 w 12"/>
                <a:gd name="T1" fmla="*/ 0 h 2"/>
                <a:gd name="T2" fmla="*/ 12 w 12"/>
                <a:gd name="T3" fmla="*/ 1 h 2"/>
                <a:gd name="T4" fmla="*/ 0 w 12"/>
                <a:gd name="T5" fmla="*/ 1 h 2"/>
                <a:gd name="T6" fmla="*/ 0 w 12"/>
                <a:gd name="T7" fmla="*/ 2 h 2"/>
                <a:gd name="T8" fmla="*/ 12 w 1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">
                  <a:moveTo>
                    <a:pt x="12" y="0"/>
                  </a:moveTo>
                  <a:lnTo>
                    <a:pt x="12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353"/>
            <p:cNvSpPr>
              <a:spLocks/>
            </p:cNvSpPr>
            <p:nvPr/>
          </p:nvSpPr>
          <p:spPr bwMode="auto">
            <a:xfrm flipH="1">
              <a:off x="4309" y="2458"/>
              <a:ext cx="41" cy="24"/>
            </a:xfrm>
            <a:custGeom>
              <a:avLst/>
              <a:gdLst>
                <a:gd name="T0" fmla="*/ 42 w 42"/>
                <a:gd name="T1" fmla="*/ 5 h 25"/>
                <a:gd name="T2" fmla="*/ 40 w 42"/>
                <a:gd name="T3" fmla="*/ 12 h 25"/>
                <a:gd name="T4" fmla="*/ 34 w 42"/>
                <a:gd name="T5" fmla="*/ 17 h 25"/>
                <a:gd name="T6" fmla="*/ 20 w 42"/>
                <a:gd name="T7" fmla="*/ 23 h 25"/>
                <a:gd name="T8" fmla="*/ 2 w 42"/>
                <a:gd name="T9" fmla="*/ 25 h 25"/>
                <a:gd name="T10" fmla="*/ 0 w 42"/>
                <a:gd name="T11" fmla="*/ 13 h 25"/>
                <a:gd name="T12" fmla="*/ 16 w 42"/>
                <a:gd name="T13" fmla="*/ 11 h 25"/>
                <a:gd name="T14" fmla="*/ 27 w 42"/>
                <a:gd name="T15" fmla="*/ 7 h 25"/>
                <a:gd name="T16" fmla="*/ 30 w 42"/>
                <a:gd name="T17" fmla="*/ 5 h 25"/>
                <a:gd name="T18" fmla="*/ 31 w 42"/>
                <a:gd name="T19" fmla="*/ 0 h 25"/>
                <a:gd name="T20" fmla="*/ 42 w 42"/>
                <a:gd name="T21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25">
                  <a:moveTo>
                    <a:pt x="42" y="5"/>
                  </a:moveTo>
                  <a:lnTo>
                    <a:pt x="40" y="12"/>
                  </a:lnTo>
                  <a:lnTo>
                    <a:pt x="34" y="17"/>
                  </a:lnTo>
                  <a:lnTo>
                    <a:pt x="20" y="23"/>
                  </a:lnTo>
                  <a:lnTo>
                    <a:pt x="2" y="25"/>
                  </a:lnTo>
                  <a:lnTo>
                    <a:pt x="0" y="13"/>
                  </a:lnTo>
                  <a:lnTo>
                    <a:pt x="16" y="11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1" y="0"/>
                  </a:lnTo>
                  <a:lnTo>
                    <a:pt x="42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354"/>
            <p:cNvSpPr>
              <a:spLocks/>
            </p:cNvSpPr>
            <p:nvPr/>
          </p:nvSpPr>
          <p:spPr bwMode="auto">
            <a:xfrm flipH="1">
              <a:off x="4308" y="2458"/>
              <a:ext cx="12" cy="4"/>
            </a:xfrm>
            <a:custGeom>
              <a:avLst/>
              <a:gdLst>
                <a:gd name="T0" fmla="*/ 12 w 12"/>
                <a:gd name="T1" fmla="*/ 2 h 5"/>
                <a:gd name="T2" fmla="*/ 12 w 12"/>
                <a:gd name="T3" fmla="*/ 3 h 5"/>
                <a:gd name="T4" fmla="*/ 11 w 12"/>
                <a:gd name="T5" fmla="*/ 5 h 5"/>
                <a:gd name="T6" fmla="*/ 0 w 12"/>
                <a:gd name="T7" fmla="*/ 0 h 5"/>
                <a:gd name="T8" fmla="*/ 0 w 12"/>
                <a:gd name="T9" fmla="*/ 2 h 5"/>
                <a:gd name="T10" fmla="*/ 12 w 12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5">
                  <a:moveTo>
                    <a:pt x="12" y="2"/>
                  </a:moveTo>
                  <a:lnTo>
                    <a:pt x="12" y="3"/>
                  </a:lnTo>
                  <a:lnTo>
                    <a:pt x="11" y="5"/>
                  </a:lnTo>
                  <a:lnTo>
                    <a:pt x="0" y="0"/>
                  </a:lnTo>
                  <a:lnTo>
                    <a:pt x="0" y="2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355"/>
            <p:cNvSpPr>
              <a:spLocks/>
            </p:cNvSpPr>
            <p:nvPr/>
          </p:nvSpPr>
          <p:spPr bwMode="auto">
            <a:xfrm flipH="1">
              <a:off x="4344" y="2230"/>
              <a:ext cx="57" cy="245"/>
            </a:xfrm>
            <a:custGeom>
              <a:avLst/>
              <a:gdLst>
                <a:gd name="T0" fmla="*/ 49 w 60"/>
                <a:gd name="T1" fmla="*/ 255 h 255"/>
                <a:gd name="T2" fmla="*/ 48 w 60"/>
                <a:gd name="T3" fmla="*/ 217 h 255"/>
                <a:gd name="T4" fmla="*/ 46 w 60"/>
                <a:gd name="T5" fmla="*/ 186 h 255"/>
                <a:gd name="T6" fmla="*/ 43 w 60"/>
                <a:gd name="T7" fmla="*/ 156 h 255"/>
                <a:gd name="T8" fmla="*/ 38 w 60"/>
                <a:gd name="T9" fmla="*/ 129 h 255"/>
                <a:gd name="T10" fmla="*/ 22 w 60"/>
                <a:gd name="T11" fmla="*/ 72 h 255"/>
                <a:gd name="T12" fmla="*/ 0 w 60"/>
                <a:gd name="T13" fmla="*/ 4 h 255"/>
                <a:gd name="T14" fmla="*/ 11 w 60"/>
                <a:gd name="T15" fmla="*/ 0 h 255"/>
                <a:gd name="T16" fmla="*/ 34 w 60"/>
                <a:gd name="T17" fmla="*/ 68 h 255"/>
                <a:gd name="T18" fmla="*/ 49 w 60"/>
                <a:gd name="T19" fmla="*/ 126 h 255"/>
                <a:gd name="T20" fmla="*/ 54 w 60"/>
                <a:gd name="T21" fmla="*/ 154 h 255"/>
                <a:gd name="T22" fmla="*/ 57 w 60"/>
                <a:gd name="T23" fmla="*/ 184 h 255"/>
                <a:gd name="T24" fmla="*/ 59 w 60"/>
                <a:gd name="T25" fmla="*/ 217 h 255"/>
                <a:gd name="T26" fmla="*/ 60 w 60"/>
                <a:gd name="T27" fmla="*/ 255 h 255"/>
                <a:gd name="T28" fmla="*/ 49 w 60"/>
                <a:gd name="T29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" h="255">
                  <a:moveTo>
                    <a:pt x="49" y="255"/>
                  </a:moveTo>
                  <a:lnTo>
                    <a:pt x="48" y="217"/>
                  </a:lnTo>
                  <a:lnTo>
                    <a:pt x="46" y="186"/>
                  </a:lnTo>
                  <a:lnTo>
                    <a:pt x="43" y="156"/>
                  </a:lnTo>
                  <a:lnTo>
                    <a:pt x="38" y="129"/>
                  </a:lnTo>
                  <a:lnTo>
                    <a:pt x="22" y="72"/>
                  </a:lnTo>
                  <a:lnTo>
                    <a:pt x="0" y="4"/>
                  </a:lnTo>
                  <a:lnTo>
                    <a:pt x="11" y="0"/>
                  </a:lnTo>
                  <a:lnTo>
                    <a:pt x="34" y="68"/>
                  </a:lnTo>
                  <a:lnTo>
                    <a:pt x="49" y="126"/>
                  </a:lnTo>
                  <a:lnTo>
                    <a:pt x="54" y="154"/>
                  </a:lnTo>
                  <a:lnTo>
                    <a:pt x="57" y="184"/>
                  </a:lnTo>
                  <a:lnTo>
                    <a:pt x="59" y="217"/>
                  </a:lnTo>
                  <a:lnTo>
                    <a:pt x="60" y="255"/>
                  </a:lnTo>
                  <a:lnTo>
                    <a:pt x="49" y="2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356"/>
            <p:cNvSpPr>
              <a:spLocks/>
            </p:cNvSpPr>
            <p:nvPr/>
          </p:nvSpPr>
          <p:spPr bwMode="auto">
            <a:xfrm flipH="1">
              <a:off x="4344" y="2470"/>
              <a:ext cx="10" cy="13"/>
            </a:xfrm>
            <a:custGeom>
              <a:avLst/>
              <a:gdLst>
                <a:gd name="T0" fmla="*/ 7 w 11"/>
                <a:gd name="T1" fmla="*/ 12 h 13"/>
                <a:gd name="T2" fmla="*/ 0 w 11"/>
                <a:gd name="T3" fmla="*/ 13 h 13"/>
                <a:gd name="T4" fmla="*/ 0 w 11"/>
                <a:gd name="T5" fmla="*/ 5 h 13"/>
                <a:gd name="T6" fmla="*/ 11 w 11"/>
                <a:gd name="T7" fmla="*/ 5 h 13"/>
                <a:gd name="T8" fmla="*/ 5 w 11"/>
                <a:gd name="T9" fmla="*/ 0 h 13"/>
                <a:gd name="T10" fmla="*/ 7 w 11"/>
                <a:gd name="T11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3">
                  <a:moveTo>
                    <a:pt x="7" y="12"/>
                  </a:moveTo>
                  <a:lnTo>
                    <a:pt x="0" y="13"/>
                  </a:lnTo>
                  <a:lnTo>
                    <a:pt x="0" y="5"/>
                  </a:lnTo>
                  <a:lnTo>
                    <a:pt x="11" y="5"/>
                  </a:lnTo>
                  <a:lnTo>
                    <a:pt x="5" y="0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357"/>
            <p:cNvSpPr>
              <a:spLocks/>
            </p:cNvSpPr>
            <p:nvPr/>
          </p:nvSpPr>
          <p:spPr bwMode="auto">
            <a:xfrm flipH="1">
              <a:off x="4391" y="2214"/>
              <a:ext cx="17" cy="21"/>
            </a:xfrm>
            <a:custGeom>
              <a:avLst/>
              <a:gdLst>
                <a:gd name="T0" fmla="*/ 8 w 18"/>
                <a:gd name="T1" fmla="*/ 22 h 22"/>
                <a:gd name="T2" fmla="*/ 18 w 18"/>
                <a:gd name="T3" fmla="*/ 16 h 22"/>
                <a:gd name="T4" fmla="*/ 10 w 18"/>
                <a:gd name="T5" fmla="*/ 0 h 22"/>
                <a:gd name="T6" fmla="*/ 0 w 18"/>
                <a:gd name="T7" fmla="*/ 6 h 22"/>
                <a:gd name="T8" fmla="*/ 8 w 18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2">
                  <a:moveTo>
                    <a:pt x="8" y="22"/>
                  </a:moveTo>
                  <a:lnTo>
                    <a:pt x="18" y="16"/>
                  </a:lnTo>
                  <a:lnTo>
                    <a:pt x="10" y="0"/>
                  </a:lnTo>
                  <a:lnTo>
                    <a:pt x="0" y="6"/>
                  </a:lnTo>
                  <a:lnTo>
                    <a:pt x="8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358"/>
            <p:cNvSpPr>
              <a:spLocks/>
            </p:cNvSpPr>
            <p:nvPr/>
          </p:nvSpPr>
          <p:spPr bwMode="auto">
            <a:xfrm flipH="1">
              <a:off x="4391" y="2230"/>
              <a:ext cx="10" cy="5"/>
            </a:xfrm>
            <a:custGeom>
              <a:avLst/>
              <a:gdLst>
                <a:gd name="T0" fmla="*/ 11 w 11"/>
                <a:gd name="T1" fmla="*/ 1 h 6"/>
                <a:gd name="T2" fmla="*/ 11 w 11"/>
                <a:gd name="T3" fmla="*/ 0 h 6"/>
                <a:gd name="T4" fmla="*/ 1 w 11"/>
                <a:gd name="T5" fmla="*/ 6 h 6"/>
                <a:gd name="T6" fmla="*/ 0 w 11"/>
                <a:gd name="T7" fmla="*/ 5 h 6"/>
                <a:gd name="T8" fmla="*/ 11 w 11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11" y="1"/>
                  </a:moveTo>
                  <a:lnTo>
                    <a:pt x="11" y="0"/>
                  </a:lnTo>
                  <a:lnTo>
                    <a:pt x="1" y="6"/>
                  </a:lnTo>
                  <a:lnTo>
                    <a:pt x="0" y="5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359"/>
            <p:cNvSpPr>
              <a:spLocks/>
            </p:cNvSpPr>
            <p:nvPr/>
          </p:nvSpPr>
          <p:spPr bwMode="auto">
            <a:xfrm flipH="1">
              <a:off x="4398" y="2214"/>
              <a:ext cx="22" cy="30"/>
            </a:xfrm>
            <a:custGeom>
              <a:avLst/>
              <a:gdLst>
                <a:gd name="T0" fmla="*/ 23 w 23"/>
                <a:gd name="T1" fmla="*/ 7 h 31"/>
                <a:gd name="T2" fmla="*/ 15 w 23"/>
                <a:gd name="T3" fmla="*/ 19 h 31"/>
                <a:gd name="T4" fmla="*/ 13 w 23"/>
                <a:gd name="T5" fmla="*/ 24 h 31"/>
                <a:gd name="T6" fmla="*/ 12 w 23"/>
                <a:gd name="T7" fmla="*/ 31 h 31"/>
                <a:gd name="T8" fmla="*/ 0 w 23"/>
                <a:gd name="T9" fmla="*/ 30 h 31"/>
                <a:gd name="T10" fmla="*/ 1 w 23"/>
                <a:gd name="T11" fmla="*/ 22 h 31"/>
                <a:gd name="T12" fmla="*/ 4 w 23"/>
                <a:gd name="T13" fmla="*/ 14 h 31"/>
                <a:gd name="T14" fmla="*/ 13 w 23"/>
                <a:gd name="T15" fmla="*/ 0 h 31"/>
                <a:gd name="T16" fmla="*/ 23 w 23"/>
                <a:gd name="T17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31">
                  <a:moveTo>
                    <a:pt x="23" y="7"/>
                  </a:moveTo>
                  <a:lnTo>
                    <a:pt x="15" y="19"/>
                  </a:lnTo>
                  <a:lnTo>
                    <a:pt x="13" y="24"/>
                  </a:lnTo>
                  <a:lnTo>
                    <a:pt x="12" y="31"/>
                  </a:lnTo>
                  <a:lnTo>
                    <a:pt x="0" y="30"/>
                  </a:lnTo>
                  <a:lnTo>
                    <a:pt x="1" y="22"/>
                  </a:lnTo>
                  <a:lnTo>
                    <a:pt x="4" y="14"/>
                  </a:lnTo>
                  <a:lnTo>
                    <a:pt x="13" y="0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360"/>
            <p:cNvSpPr>
              <a:spLocks/>
            </p:cNvSpPr>
            <p:nvPr/>
          </p:nvSpPr>
          <p:spPr bwMode="auto">
            <a:xfrm flipH="1">
              <a:off x="4398" y="2206"/>
              <a:ext cx="10" cy="15"/>
            </a:xfrm>
            <a:custGeom>
              <a:avLst/>
              <a:gdLst>
                <a:gd name="T0" fmla="*/ 10 w 10"/>
                <a:gd name="T1" fmla="*/ 9 h 16"/>
                <a:gd name="T2" fmla="*/ 5 w 10"/>
                <a:gd name="T3" fmla="*/ 0 h 16"/>
                <a:gd name="T4" fmla="*/ 0 w 10"/>
                <a:gd name="T5" fmla="*/ 9 h 16"/>
                <a:gd name="T6" fmla="*/ 10 w 10"/>
                <a:gd name="T7" fmla="*/ 16 h 16"/>
                <a:gd name="T8" fmla="*/ 0 w 10"/>
                <a:gd name="T9" fmla="*/ 15 h 16"/>
                <a:gd name="T10" fmla="*/ 10 w 10"/>
                <a:gd name="T11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6">
                  <a:moveTo>
                    <a:pt x="10" y="9"/>
                  </a:moveTo>
                  <a:lnTo>
                    <a:pt x="5" y="0"/>
                  </a:lnTo>
                  <a:lnTo>
                    <a:pt x="0" y="9"/>
                  </a:lnTo>
                  <a:lnTo>
                    <a:pt x="10" y="16"/>
                  </a:lnTo>
                  <a:lnTo>
                    <a:pt x="0" y="15"/>
                  </a:lnTo>
                  <a:lnTo>
                    <a:pt x="1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361"/>
            <p:cNvSpPr>
              <a:spLocks/>
            </p:cNvSpPr>
            <p:nvPr/>
          </p:nvSpPr>
          <p:spPr bwMode="auto">
            <a:xfrm flipH="1">
              <a:off x="4374" y="2244"/>
              <a:ext cx="46" cy="232"/>
            </a:xfrm>
            <a:custGeom>
              <a:avLst/>
              <a:gdLst>
                <a:gd name="T0" fmla="*/ 12 w 48"/>
                <a:gd name="T1" fmla="*/ 0 h 242"/>
                <a:gd name="T2" fmla="*/ 13 w 48"/>
                <a:gd name="T3" fmla="*/ 28 h 242"/>
                <a:gd name="T4" fmla="*/ 16 w 48"/>
                <a:gd name="T5" fmla="*/ 56 h 242"/>
                <a:gd name="T6" fmla="*/ 26 w 48"/>
                <a:gd name="T7" fmla="*/ 120 h 242"/>
                <a:gd name="T8" fmla="*/ 38 w 48"/>
                <a:gd name="T9" fmla="*/ 183 h 242"/>
                <a:gd name="T10" fmla="*/ 48 w 48"/>
                <a:gd name="T11" fmla="*/ 240 h 242"/>
                <a:gd name="T12" fmla="*/ 36 w 48"/>
                <a:gd name="T13" fmla="*/ 242 h 242"/>
                <a:gd name="T14" fmla="*/ 26 w 48"/>
                <a:gd name="T15" fmla="*/ 185 h 242"/>
                <a:gd name="T16" fmla="*/ 14 w 48"/>
                <a:gd name="T17" fmla="*/ 122 h 242"/>
                <a:gd name="T18" fmla="*/ 4 w 48"/>
                <a:gd name="T19" fmla="*/ 58 h 242"/>
                <a:gd name="T20" fmla="*/ 1 w 48"/>
                <a:gd name="T21" fmla="*/ 29 h 242"/>
                <a:gd name="T22" fmla="*/ 0 w 48"/>
                <a:gd name="T23" fmla="*/ 0 h 242"/>
                <a:gd name="T24" fmla="*/ 12 w 48"/>
                <a:gd name="T25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242">
                  <a:moveTo>
                    <a:pt x="12" y="0"/>
                  </a:moveTo>
                  <a:lnTo>
                    <a:pt x="13" y="28"/>
                  </a:lnTo>
                  <a:lnTo>
                    <a:pt x="16" y="56"/>
                  </a:lnTo>
                  <a:lnTo>
                    <a:pt x="26" y="120"/>
                  </a:lnTo>
                  <a:lnTo>
                    <a:pt x="38" y="183"/>
                  </a:lnTo>
                  <a:lnTo>
                    <a:pt x="48" y="240"/>
                  </a:lnTo>
                  <a:lnTo>
                    <a:pt x="36" y="242"/>
                  </a:lnTo>
                  <a:lnTo>
                    <a:pt x="26" y="185"/>
                  </a:lnTo>
                  <a:lnTo>
                    <a:pt x="14" y="122"/>
                  </a:lnTo>
                  <a:lnTo>
                    <a:pt x="4" y="58"/>
                  </a:lnTo>
                  <a:lnTo>
                    <a:pt x="1" y="29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362"/>
            <p:cNvSpPr>
              <a:spLocks/>
            </p:cNvSpPr>
            <p:nvPr/>
          </p:nvSpPr>
          <p:spPr bwMode="auto">
            <a:xfrm flipH="1">
              <a:off x="4409" y="2243"/>
              <a:ext cx="11" cy="1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1 h 1"/>
                <a:gd name="T4" fmla="*/ 12 w 12"/>
                <a:gd name="T5" fmla="*/ 1 h 1"/>
                <a:gd name="T6" fmla="*/ 0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1"/>
                  </a:lnTo>
                  <a:lnTo>
                    <a:pt x="1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363"/>
            <p:cNvSpPr>
              <a:spLocks/>
            </p:cNvSpPr>
            <p:nvPr/>
          </p:nvSpPr>
          <p:spPr bwMode="auto">
            <a:xfrm flipH="1">
              <a:off x="4376" y="2471"/>
              <a:ext cx="23" cy="21"/>
            </a:xfrm>
            <a:custGeom>
              <a:avLst/>
              <a:gdLst>
                <a:gd name="T0" fmla="*/ 24 w 24"/>
                <a:gd name="T1" fmla="*/ 10 h 22"/>
                <a:gd name="T2" fmla="*/ 16 w 24"/>
                <a:gd name="T3" fmla="*/ 0 h 22"/>
                <a:gd name="T4" fmla="*/ 0 w 24"/>
                <a:gd name="T5" fmla="*/ 13 h 22"/>
                <a:gd name="T6" fmla="*/ 8 w 24"/>
                <a:gd name="T7" fmla="*/ 22 h 22"/>
                <a:gd name="T8" fmla="*/ 24 w 24"/>
                <a:gd name="T9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2">
                  <a:moveTo>
                    <a:pt x="24" y="10"/>
                  </a:moveTo>
                  <a:lnTo>
                    <a:pt x="16" y="0"/>
                  </a:lnTo>
                  <a:lnTo>
                    <a:pt x="0" y="13"/>
                  </a:lnTo>
                  <a:lnTo>
                    <a:pt x="8" y="22"/>
                  </a:lnTo>
                  <a:lnTo>
                    <a:pt x="24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364"/>
            <p:cNvSpPr>
              <a:spLocks/>
            </p:cNvSpPr>
            <p:nvPr/>
          </p:nvSpPr>
          <p:spPr bwMode="auto">
            <a:xfrm flipH="1">
              <a:off x="4373" y="2471"/>
              <a:ext cx="13" cy="10"/>
            </a:xfrm>
            <a:custGeom>
              <a:avLst/>
              <a:gdLst>
                <a:gd name="T0" fmla="*/ 12 w 13"/>
                <a:gd name="T1" fmla="*/ 3 h 10"/>
                <a:gd name="T2" fmla="*/ 13 w 13"/>
                <a:gd name="T3" fmla="*/ 7 h 10"/>
                <a:gd name="T4" fmla="*/ 10 w 13"/>
                <a:gd name="T5" fmla="*/ 10 h 10"/>
                <a:gd name="T6" fmla="*/ 2 w 13"/>
                <a:gd name="T7" fmla="*/ 0 h 10"/>
                <a:gd name="T8" fmla="*/ 0 w 13"/>
                <a:gd name="T9" fmla="*/ 5 h 10"/>
                <a:gd name="T10" fmla="*/ 12 w 13"/>
                <a:gd name="T1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0">
                  <a:moveTo>
                    <a:pt x="12" y="3"/>
                  </a:moveTo>
                  <a:lnTo>
                    <a:pt x="13" y="7"/>
                  </a:lnTo>
                  <a:lnTo>
                    <a:pt x="10" y="10"/>
                  </a:lnTo>
                  <a:lnTo>
                    <a:pt x="2" y="0"/>
                  </a:lnTo>
                  <a:lnTo>
                    <a:pt x="0" y="5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365"/>
            <p:cNvSpPr>
              <a:spLocks/>
            </p:cNvSpPr>
            <p:nvPr/>
          </p:nvSpPr>
          <p:spPr bwMode="auto">
            <a:xfrm flipH="1">
              <a:off x="4391" y="2308"/>
              <a:ext cx="56" cy="182"/>
            </a:xfrm>
            <a:custGeom>
              <a:avLst/>
              <a:gdLst>
                <a:gd name="T0" fmla="*/ 49 w 59"/>
                <a:gd name="T1" fmla="*/ 190 h 190"/>
                <a:gd name="T2" fmla="*/ 37 w 59"/>
                <a:gd name="T3" fmla="*/ 166 h 190"/>
                <a:gd name="T4" fmla="*/ 28 w 59"/>
                <a:gd name="T5" fmla="*/ 142 h 190"/>
                <a:gd name="T6" fmla="*/ 22 w 59"/>
                <a:gd name="T7" fmla="*/ 120 h 190"/>
                <a:gd name="T8" fmla="*/ 18 w 59"/>
                <a:gd name="T9" fmla="*/ 98 h 190"/>
                <a:gd name="T10" fmla="*/ 11 w 59"/>
                <a:gd name="T11" fmla="*/ 54 h 190"/>
                <a:gd name="T12" fmla="*/ 0 w 59"/>
                <a:gd name="T13" fmla="*/ 3 h 190"/>
                <a:gd name="T14" fmla="*/ 11 w 59"/>
                <a:gd name="T15" fmla="*/ 0 h 190"/>
                <a:gd name="T16" fmla="*/ 22 w 59"/>
                <a:gd name="T17" fmla="*/ 51 h 190"/>
                <a:gd name="T18" fmla="*/ 29 w 59"/>
                <a:gd name="T19" fmla="*/ 96 h 190"/>
                <a:gd name="T20" fmla="*/ 33 w 59"/>
                <a:gd name="T21" fmla="*/ 117 h 190"/>
                <a:gd name="T22" fmla="*/ 39 w 59"/>
                <a:gd name="T23" fmla="*/ 138 h 190"/>
                <a:gd name="T24" fmla="*/ 47 w 59"/>
                <a:gd name="T25" fmla="*/ 161 h 190"/>
                <a:gd name="T26" fmla="*/ 59 w 59"/>
                <a:gd name="T27" fmla="*/ 184 h 190"/>
                <a:gd name="T28" fmla="*/ 49 w 59"/>
                <a:gd name="T29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" h="190">
                  <a:moveTo>
                    <a:pt x="49" y="190"/>
                  </a:moveTo>
                  <a:lnTo>
                    <a:pt x="37" y="166"/>
                  </a:lnTo>
                  <a:lnTo>
                    <a:pt x="28" y="142"/>
                  </a:lnTo>
                  <a:lnTo>
                    <a:pt x="22" y="120"/>
                  </a:lnTo>
                  <a:lnTo>
                    <a:pt x="18" y="98"/>
                  </a:lnTo>
                  <a:lnTo>
                    <a:pt x="11" y="54"/>
                  </a:lnTo>
                  <a:lnTo>
                    <a:pt x="0" y="3"/>
                  </a:lnTo>
                  <a:lnTo>
                    <a:pt x="11" y="0"/>
                  </a:lnTo>
                  <a:lnTo>
                    <a:pt x="22" y="51"/>
                  </a:lnTo>
                  <a:lnTo>
                    <a:pt x="29" y="96"/>
                  </a:lnTo>
                  <a:lnTo>
                    <a:pt x="33" y="117"/>
                  </a:lnTo>
                  <a:lnTo>
                    <a:pt x="39" y="138"/>
                  </a:lnTo>
                  <a:lnTo>
                    <a:pt x="47" y="161"/>
                  </a:lnTo>
                  <a:lnTo>
                    <a:pt x="59" y="184"/>
                  </a:lnTo>
                  <a:lnTo>
                    <a:pt x="49" y="1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366"/>
            <p:cNvSpPr>
              <a:spLocks/>
            </p:cNvSpPr>
            <p:nvPr/>
          </p:nvSpPr>
          <p:spPr bwMode="auto">
            <a:xfrm flipH="1">
              <a:off x="4391" y="2483"/>
              <a:ext cx="9" cy="13"/>
            </a:xfrm>
            <a:custGeom>
              <a:avLst/>
              <a:gdLst>
                <a:gd name="T0" fmla="*/ 9 w 10"/>
                <a:gd name="T1" fmla="*/ 9 h 13"/>
                <a:gd name="T2" fmla="*/ 3 w 10"/>
                <a:gd name="T3" fmla="*/ 13 h 13"/>
                <a:gd name="T4" fmla="*/ 0 w 10"/>
                <a:gd name="T5" fmla="*/ 7 h 13"/>
                <a:gd name="T6" fmla="*/ 10 w 10"/>
                <a:gd name="T7" fmla="*/ 1 h 13"/>
                <a:gd name="T8" fmla="*/ 1 w 10"/>
                <a:gd name="T9" fmla="*/ 0 h 13"/>
                <a:gd name="T10" fmla="*/ 9 w 10"/>
                <a:gd name="T11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3">
                  <a:moveTo>
                    <a:pt x="9" y="9"/>
                  </a:moveTo>
                  <a:lnTo>
                    <a:pt x="3" y="13"/>
                  </a:lnTo>
                  <a:lnTo>
                    <a:pt x="0" y="7"/>
                  </a:lnTo>
                  <a:lnTo>
                    <a:pt x="10" y="1"/>
                  </a:lnTo>
                  <a:lnTo>
                    <a:pt x="1" y="0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367"/>
            <p:cNvSpPr>
              <a:spLocks/>
            </p:cNvSpPr>
            <p:nvPr/>
          </p:nvSpPr>
          <p:spPr bwMode="auto">
            <a:xfrm flipH="1">
              <a:off x="4437" y="2216"/>
              <a:ext cx="72" cy="95"/>
            </a:xfrm>
            <a:custGeom>
              <a:avLst/>
              <a:gdLst>
                <a:gd name="T0" fmla="*/ 65 w 76"/>
                <a:gd name="T1" fmla="*/ 99 h 99"/>
                <a:gd name="T2" fmla="*/ 55 w 76"/>
                <a:gd name="T3" fmla="*/ 69 h 99"/>
                <a:gd name="T4" fmla="*/ 44 w 76"/>
                <a:gd name="T5" fmla="*/ 41 h 99"/>
                <a:gd name="T6" fmla="*/ 35 w 76"/>
                <a:gd name="T7" fmla="*/ 31 h 99"/>
                <a:gd name="T8" fmla="*/ 25 w 76"/>
                <a:gd name="T9" fmla="*/ 21 h 99"/>
                <a:gd name="T10" fmla="*/ 14 w 76"/>
                <a:gd name="T11" fmla="*/ 15 h 99"/>
                <a:gd name="T12" fmla="*/ 0 w 76"/>
                <a:gd name="T13" fmla="*/ 11 h 99"/>
                <a:gd name="T14" fmla="*/ 4 w 76"/>
                <a:gd name="T15" fmla="*/ 0 h 99"/>
                <a:gd name="T16" fmla="*/ 19 w 76"/>
                <a:gd name="T17" fmla="*/ 4 h 99"/>
                <a:gd name="T18" fmla="*/ 33 w 76"/>
                <a:gd name="T19" fmla="*/ 12 h 99"/>
                <a:gd name="T20" fmla="*/ 44 w 76"/>
                <a:gd name="T21" fmla="*/ 22 h 99"/>
                <a:gd name="T22" fmla="*/ 54 w 76"/>
                <a:gd name="T23" fmla="*/ 35 h 99"/>
                <a:gd name="T24" fmla="*/ 66 w 76"/>
                <a:gd name="T25" fmla="*/ 64 h 99"/>
                <a:gd name="T26" fmla="*/ 76 w 76"/>
                <a:gd name="T27" fmla="*/ 95 h 99"/>
                <a:gd name="T28" fmla="*/ 65 w 76"/>
                <a:gd name="T29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99">
                  <a:moveTo>
                    <a:pt x="65" y="99"/>
                  </a:moveTo>
                  <a:lnTo>
                    <a:pt x="55" y="69"/>
                  </a:lnTo>
                  <a:lnTo>
                    <a:pt x="44" y="41"/>
                  </a:lnTo>
                  <a:lnTo>
                    <a:pt x="35" y="31"/>
                  </a:lnTo>
                  <a:lnTo>
                    <a:pt x="25" y="21"/>
                  </a:lnTo>
                  <a:lnTo>
                    <a:pt x="14" y="15"/>
                  </a:lnTo>
                  <a:lnTo>
                    <a:pt x="0" y="11"/>
                  </a:lnTo>
                  <a:lnTo>
                    <a:pt x="4" y="0"/>
                  </a:lnTo>
                  <a:lnTo>
                    <a:pt x="19" y="4"/>
                  </a:lnTo>
                  <a:lnTo>
                    <a:pt x="33" y="12"/>
                  </a:lnTo>
                  <a:lnTo>
                    <a:pt x="44" y="22"/>
                  </a:lnTo>
                  <a:lnTo>
                    <a:pt x="54" y="35"/>
                  </a:lnTo>
                  <a:lnTo>
                    <a:pt x="66" y="64"/>
                  </a:lnTo>
                  <a:lnTo>
                    <a:pt x="76" y="95"/>
                  </a:lnTo>
                  <a:lnTo>
                    <a:pt x="65" y="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368"/>
            <p:cNvSpPr>
              <a:spLocks/>
            </p:cNvSpPr>
            <p:nvPr/>
          </p:nvSpPr>
          <p:spPr bwMode="auto">
            <a:xfrm flipH="1">
              <a:off x="4437" y="2307"/>
              <a:ext cx="10" cy="4"/>
            </a:xfrm>
            <a:custGeom>
              <a:avLst/>
              <a:gdLst>
                <a:gd name="T0" fmla="*/ 11 w 11"/>
                <a:gd name="T1" fmla="*/ 1 h 4"/>
                <a:gd name="T2" fmla="*/ 11 w 11"/>
                <a:gd name="T3" fmla="*/ 0 h 4"/>
                <a:gd name="T4" fmla="*/ 0 w 11"/>
                <a:gd name="T5" fmla="*/ 4 h 4"/>
                <a:gd name="T6" fmla="*/ 11 w 11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4">
                  <a:moveTo>
                    <a:pt x="11" y="1"/>
                  </a:moveTo>
                  <a:lnTo>
                    <a:pt x="11" y="0"/>
                  </a:lnTo>
                  <a:lnTo>
                    <a:pt x="0" y="4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369"/>
            <p:cNvSpPr>
              <a:spLocks/>
            </p:cNvSpPr>
            <p:nvPr/>
          </p:nvSpPr>
          <p:spPr bwMode="auto">
            <a:xfrm flipH="1">
              <a:off x="4447" y="2221"/>
              <a:ext cx="66" cy="255"/>
            </a:xfrm>
            <a:custGeom>
              <a:avLst/>
              <a:gdLst>
                <a:gd name="T0" fmla="*/ 12 w 69"/>
                <a:gd name="T1" fmla="*/ 0 h 266"/>
                <a:gd name="T2" fmla="*/ 13 w 69"/>
                <a:gd name="T3" fmla="*/ 19 h 266"/>
                <a:gd name="T4" fmla="*/ 16 w 69"/>
                <a:gd name="T5" fmla="*/ 36 h 266"/>
                <a:gd name="T6" fmla="*/ 22 w 69"/>
                <a:gd name="T7" fmla="*/ 70 h 266"/>
                <a:gd name="T8" fmla="*/ 30 w 69"/>
                <a:gd name="T9" fmla="*/ 100 h 266"/>
                <a:gd name="T10" fmla="*/ 42 w 69"/>
                <a:gd name="T11" fmla="*/ 131 h 266"/>
                <a:gd name="T12" fmla="*/ 51 w 69"/>
                <a:gd name="T13" fmla="*/ 161 h 266"/>
                <a:gd name="T14" fmla="*/ 61 w 69"/>
                <a:gd name="T15" fmla="*/ 193 h 266"/>
                <a:gd name="T16" fmla="*/ 64 w 69"/>
                <a:gd name="T17" fmla="*/ 210 h 266"/>
                <a:gd name="T18" fmla="*/ 67 w 69"/>
                <a:gd name="T19" fmla="*/ 228 h 266"/>
                <a:gd name="T20" fmla="*/ 69 w 69"/>
                <a:gd name="T21" fmla="*/ 265 h 266"/>
                <a:gd name="T22" fmla="*/ 57 w 69"/>
                <a:gd name="T23" fmla="*/ 266 h 266"/>
                <a:gd name="T24" fmla="*/ 55 w 69"/>
                <a:gd name="T25" fmla="*/ 229 h 266"/>
                <a:gd name="T26" fmla="*/ 52 w 69"/>
                <a:gd name="T27" fmla="*/ 212 h 266"/>
                <a:gd name="T28" fmla="*/ 49 w 69"/>
                <a:gd name="T29" fmla="*/ 195 h 266"/>
                <a:gd name="T30" fmla="*/ 39 w 69"/>
                <a:gd name="T31" fmla="*/ 165 h 266"/>
                <a:gd name="T32" fmla="*/ 30 w 69"/>
                <a:gd name="T33" fmla="*/ 136 h 266"/>
                <a:gd name="T34" fmla="*/ 19 w 69"/>
                <a:gd name="T35" fmla="*/ 106 h 266"/>
                <a:gd name="T36" fmla="*/ 10 w 69"/>
                <a:gd name="T37" fmla="*/ 72 h 266"/>
                <a:gd name="T38" fmla="*/ 4 w 69"/>
                <a:gd name="T39" fmla="*/ 38 h 266"/>
                <a:gd name="T40" fmla="*/ 1 w 69"/>
                <a:gd name="T41" fmla="*/ 20 h 266"/>
                <a:gd name="T42" fmla="*/ 0 w 69"/>
                <a:gd name="T43" fmla="*/ 1 h 266"/>
                <a:gd name="T44" fmla="*/ 12 w 69"/>
                <a:gd name="T4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9" h="266">
                  <a:moveTo>
                    <a:pt x="12" y="0"/>
                  </a:moveTo>
                  <a:lnTo>
                    <a:pt x="13" y="19"/>
                  </a:lnTo>
                  <a:lnTo>
                    <a:pt x="16" y="36"/>
                  </a:lnTo>
                  <a:lnTo>
                    <a:pt x="22" y="70"/>
                  </a:lnTo>
                  <a:lnTo>
                    <a:pt x="30" y="100"/>
                  </a:lnTo>
                  <a:lnTo>
                    <a:pt x="42" y="131"/>
                  </a:lnTo>
                  <a:lnTo>
                    <a:pt x="51" y="161"/>
                  </a:lnTo>
                  <a:lnTo>
                    <a:pt x="61" y="193"/>
                  </a:lnTo>
                  <a:lnTo>
                    <a:pt x="64" y="210"/>
                  </a:lnTo>
                  <a:lnTo>
                    <a:pt x="67" y="228"/>
                  </a:lnTo>
                  <a:lnTo>
                    <a:pt x="69" y="265"/>
                  </a:lnTo>
                  <a:lnTo>
                    <a:pt x="57" y="266"/>
                  </a:lnTo>
                  <a:lnTo>
                    <a:pt x="55" y="229"/>
                  </a:lnTo>
                  <a:lnTo>
                    <a:pt x="52" y="212"/>
                  </a:lnTo>
                  <a:lnTo>
                    <a:pt x="49" y="195"/>
                  </a:lnTo>
                  <a:lnTo>
                    <a:pt x="39" y="165"/>
                  </a:lnTo>
                  <a:lnTo>
                    <a:pt x="30" y="136"/>
                  </a:lnTo>
                  <a:lnTo>
                    <a:pt x="19" y="106"/>
                  </a:lnTo>
                  <a:lnTo>
                    <a:pt x="10" y="72"/>
                  </a:lnTo>
                  <a:lnTo>
                    <a:pt x="4" y="38"/>
                  </a:lnTo>
                  <a:lnTo>
                    <a:pt x="1" y="2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370"/>
            <p:cNvSpPr>
              <a:spLocks/>
            </p:cNvSpPr>
            <p:nvPr/>
          </p:nvSpPr>
          <p:spPr bwMode="auto">
            <a:xfrm flipH="1">
              <a:off x="4502" y="2214"/>
              <a:ext cx="12" cy="13"/>
            </a:xfrm>
            <a:custGeom>
              <a:avLst/>
              <a:gdLst>
                <a:gd name="T0" fmla="*/ 9 w 13"/>
                <a:gd name="T1" fmla="*/ 2 h 13"/>
                <a:gd name="T2" fmla="*/ 0 w 13"/>
                <a:gd name="T3" fmla="*/ 0 h 13"/>
                <a:gd name="T4" fmla="*/ 1 w 13"/>
                <a:gd name="T5" fmla="*/ 8 h 13"/>
                <a:gd name="T6" fmla="*/ 13 w 13"/>
                <a:gd name="T7" fmla="*/ 7 h 13"/>
                <a:gd name="T8" fmla="*/ 5 w 13"/>
                <a:gd name="T9" fmla="*/ 13 h 13"/>
                <a:gd name="T10" fmla="*/ 9 w 13"/>
                <a:gd name="T11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3">
                  <a:moveTo>
                    <a:pt x="9" y="2"/>
                  </a:moveTo>
                  <a:lnTo>
                    <a:pt x="0" y="0"/>
                  </a:lnTo>
                  <a:lnTo>
                    <a:pt x="1" y="8"/>
                  </a:lnTo>
                  <a:lnTo>
                    <a:pt x="13" y="7"/>
                  </a:lnTo>
                  <a:lnTo>
                    <a:pt x="5" y="13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371"/>
            <p:cNvSpPr>
              <a:spLocks/>
            </p:cNvSpPr>
            <p:nvPr/>
          </p:nvSpPr>
          <p:spPr bwMode="auto">
            <a:xfrm flipH="1">
              <a:off x="4447" y="2475"/>
              <a:ext cx="12" cy="1"/>
            </a:xfrm>
            <a:custGeom>
              <a:avLst/>
              <a:gdLst>
                <a:gd name="T0" fmla="*/ 12 w 12"/>
                <a:gd name="T1" fmla="*/ 0 h 1"/>
                <a:gd name="T2" fmla="*/ 0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372"/>
            <p:cNvSpPr>
              <a:spLocks/>
            </p:cNvSpPr>
            <p:nvPr/>
          </p:nvSpPr>
          <p:spPr bwMode="auto">
            <a:xfrm flipH="1">
              <a:off x="4173" y="2702"/>
              <a:ext cx="691" cy="528"/>
            </a:xfrm>
            <a:custGeom>
              <a:avLst/>
              <a:gdLst>
                <a:gd name="T0" fmla="*/ 373 w 721"/>
                <a:gd name="T1" fmla="*/ 98 h 551"/>
                <a:gd name="T2" fmla="*/ 383 w 721"/>
                <a:gd name="T3" fmla="*/ 79 h 551"/>
                <a:gd name="T4" fmla="*/ 399 w 721"/>
                <a:gd name="T5" fmla="*/ 55 h 551"/>
                <a:gd name="T6" fmla="*/ 401 w 721"/>
                <a:gd name="T7" fmla="*/ 35 h 551"/>
                <a:gd name="T8" fmla="*/ 411 w 721"/>
                <a:gd name="T9" fmla="*/ 20 h 551"/>
                <a:gd name="T10" fmla="*/ 427 w 721"/>
                <a:gd name="T11" fmla="*/ 9 h 551"/>
                <a:gd name="T12" fmla="*/ 468 w 721"/>
                <a:gd name="T13" fmla="*/ 0 h 551"/>
                <a:gd name="T14" fmla="*/ 514 w 721"/>
                <a:gd name="T15" fmla="*/ 1 h 551"/>
                <a:gd name="T16" fmla="*/ 517 w 721"/>
                <a:gd name="T17" fmla="*/ 11 h 551"/>
                <a:gd name="T18" fmla="*/ 507 w 721"/>
                <a:gd name="T19" fmla="*/ 53 h 551"/>
                <a:gd name="T20" fmla="*/ 506 w 721"/>
                <a:gd name="T21" fmla="*/ 77 h 551"/>
                <a:gd name="T22" fmla="*/ 511 w 721"/>
                <a:gd name="T23" fmla="*/ 92 h 551"/>
                <a:gd name="T24" fmla="*/ 520 w 721"/>
                <a:gd name="T25" fmla="*/ 102 h 551"/>
                <a:gd name="T26" fmla="*/ 538 w 721"/>
                <a:gd name="T27" fmla="*/ 106 h 551"/>
                <a:gd name="T28" fmla="*/ 579 w 721"/>
                <a:gd name="T29" fmla="*/ 103 h 551"/>
                <a:gd name="T30" fmla="*/ 653 w 721"/>
                <a:gd name="T31" fmla="*/ 92 h 551"/>
                <a:gd name="T32" fmla="*/ 685 w 721"/>
                <a:gd name="T33" fmla="*/ 95 h 551"/>
                <a:gd name="T34" fmla="*/ 703 w 721"/>
                <a:gd name="T35" fmla="*/ 107 h 551"/>
                <a:gd name="T36" fmla="*/ 713 w 721"/>
                <a:gd name="T37" fmla="*/ 121 h 551"/>
                <a:gd name="T38" fmla="*/ 717 w 721"/>
                <a:gd name="T39" fmla="*/ 141 h 551"/>
                <a:gd name="T40" fmla="*/ 710 w 721"/>
                <a:gd name="T41" fmla="*/ 174 h 551"/>
                <a:gd name="T42" fmla="*/ 687 w 721"/>
                <a:gd name="T43" fmla="*/ 210 h 551"/>
                <a:gd name="T44" fmla="*/ 714 w 721"/>
                <a:gd name="T45" fmla="*/ 264 h 551"/>
                <a:gd name="T46" fmla="*/ 720 w 721"/>
                <a:gd name="T47" fmla="*/ 287 h 551"/>
                <a:gd name="T48" fmla="*/ 720 w 721"/>
                <a:gd name="T49" fmla="*/ 313 h 551"/>
                <a:gd name="T50" fmla="*/ 712 w 721"/>
                <a:gd name="T51" fmla="*/ 335 h 551"/>
                <a:gd name="T52" fmla="*/ 681 w 721"/>
                <a:gd name="T53" fmla="*/ 372 h 551"/>
                <a:gd name="T54" fmla="*/ 696 w 721"/>
                <a:gd name="T55" fmla="*/ 416 h 551"/>
                <a:gd name="T56" fmla="*/ 711 w 721"/>
                <a:gd name="T57" fmla="*/ 452 h 551"/>
                <a:gd name="T58" fmla="*/ 714 w 721"/>
                <a:gd name="T59" fmla="*/ 480 h 551"/>
                <a:gd name="T60" fmla="*/ 707 w 721"/>
                <a:gd name="T61" fmla="*/ 501 h 551"/>
                <a:gd name="T62" fmla="*/ 686 w 721"/>
                <a:gd name="T63" fmla="*/ 519 h 551"/>
                <a:gd name="T64" fmla="*/ 657 w 721"/>
                <a:gd name="T65" fmla="*/ 533 h 551"/>
                <a:gd name="T66" fmla="*/ 602 w 721"/>
                <a:gd name="T67" fmla="*/ 548 h 551"/>
                <a:gd name="T68" fmla="*/ 546 w 721"/>
                <a:gd name="T69" fmla="*/ 551 h 551"/>
                <a:gd name="T70" fmla="*/ 513 w 721"/>
                <a:gd name="T71" fmla="*/ 547 h 551"/>
                <a:gd name="T72" fmla="*/ 489 w 721"/>
                <a:gd name="T73" fmla="*/ 536 h 551"/>
                <a:gd name="T74" fmla="*/ 463 w 721"/>
                <a:gd name="T75" fmla="*/ 523 h 551"/>
                <a:gd name="T76" fmla="*/ 369 w 721"/>
                <a:gd name="T77" fmla="*/ 495 h 551"/>
                <a:gd name="T78" fmla="*/ 195 w 721"/>
                <a:gd name="T79" fmla="*/ 446 h 551"/>
                <a:gd name="T80" fmla="*/ 134 w 721"/>
                <a:gd name="T81" fmla="*/ 424 h 551"/>
                <a:gd name="T82" fmla="*/ 98 w 721"/>
                <a:gd name="T83" fmla="*/ 407 h 551"/>
                <a:gd name="T84" fmla="*/ 38 w 721"/>
                <a:gd name="T85" fmla="*/ 392 h 551"/>
                <a:gd name="T86" fmla="*/ 11 w 721"/>
                <a:gd name="T87" fmla="*/ 380 h 551"/>
                <a:gd name="T88" fmla="*/ 2 w 721"/>
                <a:gd name="T89" fmla="*/ 366 h 551"/>
                <a:gd name="T90" fmla="*/ 0 w 721"/>
                <a:gd name="T91" fmla="*/ 333 h 551"/>
                <a:gd name="T92" fmla="*/ 5 w 721"/>
                <a:gd name="T93" fmla="*/ 286 h 551"/>
                <a:gd name="T94" fmla="*/ 13 w 721"/>
                <a:gd name="T95" fmla="*/ 252 h 551"/>
                <a:gd name="T96" fmla="*/ 26 w 721"/>
                <a:gd name="T97" fmla="*/ 224 h 551"/>
                <a:gd name="T98" fmla="*/ 44 w 721"/>
                <a:gd name="T99" fmla="*/ 201 h 551"/>
                <a:gd name="T100" fmla="*/ 68 w 721"/>
                <a:gd name="T101" fmla="*/ 183 h 551"/>
                <a:gd name="T102" fmla="*/ 99 w 721"/>
                <a:gd name="T103" fmla="*/ 171 h 551"/>
                <a:gd name="T104" fmla="*/ 136 w 721"/>
                <a:gd name="T105" fmla="*/ 166 h 551"/>
                <a:gd name="T106" fmla="*/ 172 w 721"/>
                <a:gd name="T107" fmla="*/ 163 h 551"/>
                <a:gd name="T108" fmla="*/ 230 w 721"/>
                <a:gd name="T109" fmla="*/ 147 h 551"/>
                <a:gd name="T110" fmla="*/ 323 w 721"/>
                <a:gd name="T111" fmla="*/ 117 h 551"/>
                <a:gd name="T112" fmla="*/ 364 w 721"/>
                <a:gd name="T113" fmla="*/ 110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21" h="551">
                  <a:moveTo>
                    <a:pt x="376" y="110"/>
                  </a:moveTo>
                  <a:lnTo>
                    <a:pt x="374" y="106"/>
                  </a:lnTo>
                  <a:lnTo>
                    <a:pt x="373" y="102"/>
                  </a:lnTo>
                  <a:lnTo>
                    <a:pt x="373" y="98"/>
                  </a:lnTo>
                  <a:lnTo>
                    <a:pt x="374" y="93"/>
                  </a:lnTo>
                  <a:lnTo>
                    <a:pt x="375" y="90"/>
                  </a:lnTo>
                  <a:lnTo>
                    <a:pt x="377" y="86"/>
                  </a:lnTo>
                  <a:lnTo>
                    <a:pt x="383" y="79"/>
                  </a:lnTo>
                  <a:lnTo>
                    <a:pt x="389" y="72"/>
                  </a:lnTo>
                  <a:lnTo>
                    <a:pt x="394" y="64"/>
                  </a:lnTo>
                  <a:lnTo>
                    <a:pt x="397" y="60"/>
                  </a:lnTo>
                  <a:lnTo>
                    <a:pt x="399" y="55"/>
                  </a:lnTo>
                  <a:lnTo>
                    <a:pt x="400" y="50"/>
                  </a:lnTo>
                  <a:lnTo>
                    <a:pt x="400" y="45"/>
                  </a:lnTo>
                  <a:lnTo>
                    <a:pt x="400" y="40"/>
                  </a:lnTo>
                  <a:lnTo>
                    <a:pt x="401" y="35"/>
                  </a:lnTo>
                  <a:lnTo>
                    <a:pt x="403" y="31"/>
                  </a:lnTo>
                  <a:lnTo>
                    <a:pt x="405" y="27"/>
                  </a:lnTo>
                  <a:lnTo>
                    <a:pt x="408" y="23"/>
                  </a:lnTo>
                  <a:lnTo>
                    <a:pt x="411" y="20"/>
                  </a:lnTo>
                  <a:lnTo>
                    <a:pt x="415" y="17"/>
                  </a:lnTo>
                  <a:lnTo>
                    <a:pt x="419" y="14"/>
                  </a:lnTo>
                  <a:lnTo>
                    <a:pt x="423" y="11"/>
                  </a:lnTo>
                  <a:lnTo>
                    <a:pt x="427" y="9"/>
                  </a:lnTo>
                  <a:lnTo>
                    <a:pt x="437" y="6"/>
                  </a:lnTo>
                  <a:lnTo>
                    <a:pt x="447" y="3"/>
                  </a:lnTo>
                  <a:lnTo>
                    <a:pt x="457" y="1"/>
                  </a:lnTo>
                  <a:lnTo>
                    <a:pt x="468" y="0"/>
                  </a:lnTo>
                  <a:lnTo>
                    <a:pt x="478" y="0"/>
                  </a:lnTo>
                  <a:lnTo>
                    <a:pt x="496" y="0"/>
                  </a:lnTo>
                  <a:lnTo>
                    <a:pt x="513" y="1"/>
                  </a:lnTo>
                  <a:lnTo>
                    <a:pt x="514" y="1"/>
                  </a:lnTo>
                  <a:lnTo>
                    <a:pt x="516" y="2"/>
                  </a:lnTo>
                  <a:lnTo>
                    <a:pt x="517" y="4"/>
                  </a:lnTo>
                  <a:lnTo>
                    <a:pt x="517" y="6"/>
                  </a:lnTo>
                  <a:lnTo>
                    <a:pt x="517" y="11"/>
                  </a:lnTo>
                  <a:lnTo>
                    <a:pt x="516" y="17"/>
                  </a:lnTo>
                  <a:lnTo>
                    <a:pt x="511" y="34"/>
                  </a:lnTo>
                  <a:lnTo>
                    <a:pt x="509" y="43"/>
                  </a:lnTo>
                  <a:lnTo>
                    <a:pt x="507" y="53"/>
                  </a:lnTo>
                  <a:lnTo>
                    <a:pt x="506" y="63"/>
                  </a:lnTo>
                  <a:lnTo>
                    <a:pt x="506" y="68"/>
                  </a:lnTo>
                  <a:lnTo>
                    <a:pt x="506" y="72"/>
                  </a:lnTo>
                  <a:lnTo>
                    <a:pt x="506" y="77"/>
                  </a:lnTo>
                  <a:lnTo>
                    <a:pt x="507" y="81"/>
                  </a:lnTo>
                  <a:lnTo>
                    <a:pt x="508" y="85"/>
                  </a:lnTo>
                  <a:lnTo>
                    <a:pt x="509" y="89"/>
                  </a:lnTo>
                  <a:lnTo>
                    <a:pt x="511" y="92"/>
                  </a:lnTo>
                  <a:lnTo>
                    <a:pt x="513" y="96"/>
                  </a:lnTo>
                  <a:lnTo>
                    <a:pt x="516" y="99"/>
                  </a:lnTo>
                  <a:lnTo>
                    <a:pt x="518" y="101"/>
                  </a:lnTo>
                  <a:lnTo>
                    <a:pt x="520" y="102"/>
                  </a:lnTo>
                  <a:lnTo>
                    <a:pt x="523" y="104"/>
                  </a:lnTo>
                  <a:lnTo>
                    <a:pt x="528" y="105"/>
                  </a:lnTo>
                  <a:lnTo>
                    <a:pt x="533" y="106"/>
                  </a:lnTo>
                  <a:lnTo>
                    <a:pt x="538" y="106"/>
                  </a:lnTo>
                  <a:lnTo>
                    <a:pt x="548" y="106"/>
                  </a:lnTo>
                  <a:lnTo>
                    <a:pt x="558" y="105"/>
                  </a:lnTo>
                  <a:lnTo>
                    <a:pt x="569" y="104"/>
                  </a:lnTo>
                  <a:lnTo>
                    <a:pt x="579" y="103"/>
                  </a:lnTo>
                  <a:lnTo>
                    <a:pt x="601" y="100"/>
                  </a:lnTo>
                  <a:lnTo>
                    <a:pt x="622" y="95"/>
                  </a:lnTo>
                  <a:lnTo>
                    <a:pt x="644" y="93"/>
                  </a:lnTo>
                  <a:lnTo>
                    <a:pt x="653" y="92"/>
                  </a:lnTo>
                  <a:lnTo>
                    <a:pt x="662" y="92"/>
                  </a:lnTo>
                  <a:lnTo>
                    <a:pt x="671" y="92"/>
                  </a:lnTo>
                  <a:lnTo>
                    <a:pt x="678" y="93"/>
                  </a:lnTo>
                  <a:lnTo>
                    <a:pt x="685" y="95"/>
                  </a:lnTo>
                  <a:lnTo>
                    <a:pt x="691" y="98"/>
                  </a:lnTo>
                  <a:lnTo>
                    <a:pt x="696" y="101"/>
                  </a:lnTo>
                  <a:lnTo>
                    <a:pt x="700" y="104"/>
                  </a:lnTo>
                  <a:lnTo>
                    <a:pt x="703" y="107"/>
                  </a:lnTo>
                  <a:lnTo>
                    <a:pt x="707" y="110"/>
                  </a:lnTo>
                  <a:lnTo>
                    <a:pt x="709" y="114"/>
                  </a:lnTo>
                  <a:lnTo>
                    <a:pt x="712" y="117"/>
                  </a:lnTo>
                  <a:lnTo>
                    <a:pt x="713" y="121"/>
                  </a:lnTo>
                  <a:lnTo>
                    <a:pt x="715" y="125"/>
                  </a:lnTo>
                  <a:lnTo>
                    <a:pt x="717" y="133"/>
                  </a:lnTo>
                  <a:lnTo>
                    <a:pt x="717" y="137"/>
                  </a:lnTo>
                  <a:lnTo>
                    <a:pt x="717" y="141"/>
                  </a:lnTo>
                  <a:lnTo>
                    <a:pt x="717" y="149"/>
                  </a:lnTo>
                  <a:lnTo>
                    <a:pt x="715" y="158"/>
                  </a:lnTo>
                  <a:lnTo>
                    <a:pt x="713" y="166"/>
                  </a:lnTo>
                  <a:lnTo>
                    <a:pt x="710" y="174"/>
                  </a:lnTo>
                  <a:lnTo>
                    <a:pt x="706" y="181"/>
                  </a:lnTo>
                  <a:lnTo>
                    <a:pt x="702" y="189"/>
                  </a:lnTo>
                  <a:lnTo>
                    <a:pt x="694" y="201"/>
                  </a:lnTo>
                  <a:lnTo>
                    <a:pt x="687" y="210"/>
                  </a:lnTo>
                  <a:lnTo>
                    <a:pt x="692" y="221"/>
                  </a:lnTo>
                  <a:lnTo>
                    <a:pt x="698" y="232"/>
                  </a:lnTo>
                  <a:lnTo>
                    <a:pt x="709" y="253"/>
                  </a:lnTo>
                  <a:lnTo>
                    <a:pt x="714" y="264"/>
                  </a:lnTo>
                  <a:lnTo>
                    <a:pt x="716" y="269"/>
                  </a:lnTo>
                  <a:lnTo>
                    <a:pt x="718" y="275"/>
                  </a:lnTo>
                  <a:lnTo>
                    <a:pt x="719" y="281"/>
                  </a:lnTo>
                  <a:lnTo>
                    <a:pt x="720" y="287"/>
                  </a:lnTo>
                  <a:lnTo>
                    <a:pt x="721" y="293"/>
                  </a:lnTo>
                  <a:lnTo>
                    <a:pt x="721" y="300"/>
                  </a:lnTo>
                  <a:lnTo>
                    <a:pt x="721" y="306"/>
                  </a:lnTo>
                  <a:lnTo>
                    <a:pt x="720" y="313"/>
                  </a:lnTo>
                  <a:lnTo>
                    <a:pt x="719" y="319"/>
                  </a:lnTo>
                  <a:lnTo>
                    <a:pt x="717" y="324"/>
                  </a:lnTo>
                  <a:lnTo>
                    <a:pt x="715" y="330"/>
                  </a:lnTo>
                  <a:lnTo>
                    <a:pt x="712" y="335"/>
                  </a:lnTo>
                  <a:lnTo>
                    <a:pt x="706" y="345"/>
                  </a:lnTo>
                  <a:lnTo>
                    <a:pt x="698" y="354"/>
                  </a:lnTo>
                  <a:lnTo>
                    <a:pt x="690" y="363"/>
                  </a:lnTo>
                  <a:lnTo>
                    <a:pt x="681" y="372"/>
                  </a:lnTo>
                  <a:lnTo>
                    <a:pt x="672" y="383"/>
                  </a:lnTo>
                  <a:lnTo>
                    <a:pt x="681" y="394"/>
                  </a:lnTo>
                  <a:lnTo>
                    <a:pt x="689" y="405"/>
                  </a:lnTo>
                  <a:lnTo>
                    <a:pt x="696" y="416"/>
                  </a:lnTo>
                  <a:lnTo>
                    <a:pt x="702" y="428"/>
                  </a:lnTo>
                  <a:lnTo>
                    <a:pt x="707" y="440"/>
                  </a:lnTo>
                  <a:lnTo>
                    <a:pt x="709" y="446"/>
                  </a:lnTo>
                  <a:lnTo>
                    <a:pt x="711" y="452"/>
                  </a:lnTo>
                  <a:lnTo>
                    <a:pt x="712" y="459"/>
                  </a:lnTo>
                  <a:lnTo>
                    <a:pt x="713" y="466"/>
                  </a:lnTo>
                  <a:lnTo>
                    <a:pt x="714" y="473"/>
                  </a:lnTo>
                  <a:lnTo>
                    <a:pt x="714" y="480"/>
                  </a:lnTo>
                  <a:lnTo>
                    <a:pt x="714" y="485"/>
                  </a:lnTo>
                  <a:lnTo>
                    <a:pt x="712" y="491"/>
                  </a:lnTo>
                  <a:lnTo>
                    <a:pt x="710" y="496"/>
                  </a:lnTo>
                  <a:lnTo>
                    <a:pt x="707" y="501"/>
                  </a:lnTo>
                  <a:lnTo>
                    <a:pt x="703" y="506"/>
                  </a:lnTo>
                  <a:lnTo>
                    <a:pt x="698" y="510"/>
                  </a:lnTo>
                  <a:lnTo>
                    <a:pt x="692" y="515"/>
                  </a:lnTo>
                  <a:lnTo>
                    <a:pt x="686" y="519"/>
                  </a:lnTo>
                  <a:lnTo>
                    <a:pt x="680" y="523"/>
                  </a:lnTo>
                  <a:lnTo>
                    <a:pt x="673" y="527"/>
                  </a:lnTo>
                  <a:lnTo>
                    <a:pt x="665" y="530"/>
                  </a:lnTo>
                  <a:lnTo>
                    <a:pt x="657" y="533"/>
                  </a:lnTo>
                  <a:lnTo>
                    <a:pt x="640" y="539"/>
                  </a:lnTo>
                  <a:lnTo>
                    <a:pt x="621" y="544"/>
                  </a:lnTo>
                  <a:lnTo>
                    <a:pt x="611" y="546"/>
                  </a:lnTo>
                  <a:lnTo>
                    <a:pt x="602" y="548"/>
                  </a:lnTo>
                  <a:lnTo>
                    <a:pt x="583" y="550"/>
                  </a:lnTo>
                  <a:lnTo>
                    <a:pt x="564" y="551"/>
                  </a:lnTo>
                  <a:lnTo>
                    <a:pt x="555" y="551"/>
                  </a:lnTo>
                  <a:lnTo>
                    <a:pt x="546" y="551"/>
                  </a:lnTo>
                  <a:lnTo>
                    <a:pt x="538" y="550"/>
                  </a:lnTo>
                  <a:lnTo>
                    <a:pt x="530" y="550"/>
                  </a:lnTo>
                  <a:lnTo>
                    <a:pt x="522" y="548"/>
                  </a:lnTo>
                  <a:lnTo>
                    <a:pt x="513" y="547"/>
                  </a:lnTo>
                  <a:lnTo>
                    <a:pt x="506" y="545"/>
                  </a:lnTo>
                  <a:lnTo>
                    <a:pt x="500" y="542"/>
                  </a:lnTo>
                  <a:lnTo>
                    <a:pt x="494" y="539"/>
                  </a:lnTo>
                  <a:lnTo>
                    <a:pt x="489" y="536"/>
                  </a:lnTo>
                  <a:lnTo>
                    <a:pt x="484" y="533"/>
                  </a:lnTo>
                  <a:lnTo>
                    <a:pt x="478" y="530"/>
                  </a:lnTo>
                  <a:lnTo>
                    <a:pt x="471" y="527"/>
                  </a:lnTo>
                  <a:lnTo>
                    <a:pt x="463" y="523"/>
                  </a:lnTo>
                  <a:lnTo>
                    <a:pt x="444" y="516"/>
                  </a:lnTo>
                  <a:lnTo>
                    <a:pt x="422" y="509"/>
                  </a:lnTo>
                  <a:lnTo>
                    <a:pt x="396" y="502"/>
                  </a:lnTo>
                  <a:lnTo>
                    <a:pt x="369" y="495"/>
                  </a:lnTo>
                  <a:lnTo>
                    <a:pt x="312" y="479"/>
                  </a:lnTo>
                  <a:lnTo>
                    <a:pt x="252" y="463"/>
                  </a:lnTo>
                  <a:lnTo>
                    <a:pt x="223" y="454"/>
                  </a:lnTo>
                  <a:lnTo>
                    <a:pt x="195" y="446"/>
                  </a:lnTo>
                  <a:lnTo>
                    <a:pt x="181" y="442"/>
                  </a:lnTo>
                  <a:lnTo>
                    <a:pt x="168" y="438"/>
                  </a:lnTo>
                  <a:lnTo>
                    <a:pt x="144" y="429"/>
                  </a:lnTo>
                  <a:lnTo>
                    <a:pt x="134" y="424"/>
                  </a:lnTo>
                  <a:lnTo>
                    <a:pt x="124" y="420"/>
                  </a:lnTo>
                  <a:lnTo>
                    <a:pt x="114" y="415"/>
                  </a:lnTo>
                  <a:lnTo>
                    <a:pt x="106" y="411"/>
                  </a:lnTo>
                  <a:lnTo>
                    <a:pt x="98" y="407"/>
                  </a:lnTo>
                  <a:lnTo>
                    <a:pt x="90" y="404"/>
                  </a:lnTo>
                  <a:lnTo>
                    <a:pt x="72" y="400"/>
                  </a:lnTo>
                  <a:lnTo>
                    <a:pt x="54" y="396"/>
                  </a:lnTo>
                  <a:lnTo>
                    <a:pt x="38" y="392"/>
                  </a:lnTo>
                  <a:lnTo>
                    <a:pt x="30" y="390"/>
                  </a:lnTo>
                  <a:lnTo>
                    <a:pt x="23" y="387"/>
                  </a:lnTo>
                  <a:lnTo>
                    <a:pt x="16" y="384"/>
                  </a:lnTo>
                  <a:lnTo>
                    <a:pt x="11" y="380"/>
                  </a:lnTo>
                  <a:lnTo>
                    <a:pt x="8" y="377"/>
                  </a:lnTo>
                  <a:lnTo>
                    <a:pt x="6" y="375"/>
                  </a:lnTo>
                  <a:lnTo>
                    <a:pt x="3" y="369"/>
                  </a:lnTo>
                  <a:lnTo>
                    <a:pt x="2" y="366"/>
                  </a:lnTo>
                  <a:lnTo>
                    <a:pt x="1" y="362"/>
                  </a:lnTo>
                  <a:lnTo>
                    <a:pt x="0" y="358"/>
                  </a:lnTo>
                  <a:lnTo>
                    <a:pt x="0" y="354"/>
                  </a:lnTo>
                  <a:lnTo>
                    <a:pt x="0" y="333"/>
                  </a:lnTo>
                  <a:lnTo>
                    <a:pt x="1" y="314"/>
                  </a:lnTo>
                  <a:lnTo>
                    <a:pt x="2" y="304"/>
                  </a:lnTo>
                  <a:lnTo>
                    <a:pt x="4" y="295"/>
                  </a:lnTo>
                  <a:lnTo>
                    <a:pt x="5" y="286"/>
                  </a:lnTo>
                  <a:lnTo>
                    <a:pt x="7" y="277"/>
                  </a:lnTo>
                  <a:lnTo>
                    <a:pt x="9" y="269"/>
                  </a:lnTo>
                  <a:lnTo>
                    <a:pt x="11" y="260"/>
                  </a:lnTo>
                  <a:lnTo>
                    <a:pt x="13" y="252"/>
                  </a:lnTo>
                  <a:lnTo>
                    <a:pt x="16" y="244"/>
                  </a:lnTo>
                  <a:lnTo>
                    <a:pt x="19" y="237"/>
                  </a:lnTo>
                  <a:lnTo>
                    <a:pt x="23" y="230"/>
                  </a:lnTo>
                  <a:lnTo>
                    <a:pt x="26" y="224"/>
                  </a:lnTo>
                  <a:lnTo>
                    <a:pt x="30" y="217"/>
                  </a:lnTo>
                  <a:lnTo>
                    <a:pt x="35" y="211"/>
                  </a:lnTo>
                  <a:lnTo>
                    <a:pt x="39" y="206"/>
                  </a:lnTo>
                  <a:lnTo>
                    <a:pt x="44" y="201"/>
                  </a:lnTo>
                  <a:lnTo>
                    <a:pt x="50" y="196"/>
                  </a:lnTo>
                  <a:lnTo>
                    <a:pt x="56" y="191"/>
                  </a:lnTo>
                  <a:lnTo>
                    <a:pt x="62" y="187"/>
                  </a:lnTo>
                  <a:lnTo>
                    <a:pt x="68" y="183"/>
                  </a:lnTo>
                  <a:lnTo>
                    <a:pt x="75" y="180"/>
                  </a:lnTo>
                  <a:lnTo>
                    <a:pt x="83" y="176"/>
                  </a:lnTo>
                  <a:lnTo>
                    <a:pt x="91" y="174"/>
                  </a:lnTo>
                  <a:lnTo>
                    <a:pt x="99" y="171"/>
                  </a:lnTo>
                  <a:lnTo>
                    <a:pt x="108" y="170"/>
                  </a:lnTo>
                  <a:lnTo>
                    <a:pt x="117" y="168"/>
                  </a:lnTo>
                  <a:lnTo>
                    <a:pt x="126" y="167"/>
                  </a:lnTo>
                  <a:lnTo>
                    <a:pt x="136" y="166"/>
                  </a:lnTo>
                  <a:lnTo>
                    <a:pt x="146" y="166"/>
                  </a:lnTo>
                  <a:lnTo>
                    <a:pt x="158" y="165"/>
                  </a:lnTo>
                  <a:lnTo>
                    <a:pt x="165" y="165"/>
                  </a:lnTo>
                  <a:lnTo>
                    <a:pt x="172" y="163"/>
                  </a:lnTo>
                  <a:lnTo>
                    <a:pt x="185" y="160"/>
                  </a:lnTo>
                  <a:lnTo>
                    <a:pt x="201" y="157"/>
                  </a:lnTo>
                  <a:lnTo>
                    <a:pt x="215" y="152"/>
                  </a:lnTo>
                  <a:lnTo>
                    <a:pt x="230" y="147"/>
                  </a:lnTo>
                  <a:lnTo>
                    <a:pt x="261" y="136"/>
                  </a:lnTo>
                  <a:lnTo>
                    <a:pt x="292" y="125"/>
                  </a:lnTo>
                  <a:lnTo>
                    <a:pt x="308" y="121"/>
                  </a:lnTo>
                  <a:lnTo>
                    <a:pt x="323" y="117"/>
                  </a:lnTo>
                  <a:lnTo>
                    <a:pt x="337" y="113"/>
                  </a:lnTo>
                  <a:lnTo>
                    <a:pt x="351" y="111"/>
                  </a:lnTo>
                  <a:lnTo>
                    <a:pt x="357" y="110"/>
                  </a:lnTo>
                  <a:lnTo>
                    <a:pt x="364" y="110"/>
                  </a:lnTo>
                  <a:lnTo>
                    <a:pt x="370" y="110"/>
                  </a:lnTo>
                  <a:lnTo>
                    <a:pt x="376" y="110"/>
                  </a:lnTo>
                  <a:close/>
                </a:path>
              </a:pathLst>
            </a:custGeom>
            <a:solidFill>
              <a:srgbClr val="FFB7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373"/>
            <p:cNvSpPr>
              <a:spLocks/>
            </p:cNvSpPr>
            <p:nvPr/>
          </p:nvSpPr>
          <p:spPr bwMode="auto">
            <a:xfrm flipH="1">
              <a:off x="4473" y="2743"/>
              <a:ext cx="41" cy="67"/>
            </a:xfrm>
            <a:custGeom>
              <a:avLst/>
              <a:gdLst>
                <a:gd name="T0" fmla="*/ 4 w 43"/>
                <a:gd name="T1" fmla="*/ 70 h 70"/>
                <a:gd name="T2" fmla="*/ 0 w 43"/>
                <a:gd name="T3" fmla="*/ 61 h 70"/>
                <a:gd name="T4" fmla="*/ 2 w 43"/>
                <a:gd name="T5" fmla="*/ 46 h 70"/>
                <a:gd name="T6" fmla="*/ 11 w 43"/>
                <a:gd name="T7" fmla="*/ 32 h 70"/>
                <a:gd name="T8" fmla="*/ 22 w 43"/>
                <a:gd name="T9" fmla="*/ 17 h 70"/>
                <a:gd name="T10" fmla="*/ 25 w 43"/>
                <a:gd name="T11" fmla="*/ 10 h 70"/>
                <a:gd name="T12" fmla="*/ 27 w 43"/>
                <a:gd name="T13" fmla="*/ 0 h 70"/>
                <a:gd name="T14" fmla="*/ 43 w 43"/>
                <a:gd name="T15" fmla="*/ 4 h 70"/>
                <a:gd name="T16" fmla="*/ 40 w 43"/>
                <a:gd name="T17" fmla="*/ 15 h 70"/>
                <a:gd name="T18" fmla="*/ 35 w 43"/>
                <a:gd name="T19" fmla="*/ 26 h 70"/>
                <a:gd name="T20" fmla="*/ 24 w 43"/>
                <a:gd name="T21" fmla="*/ 41 h 70"/>
                <a:gd name="T22" fmla="*/ 16 w 43"/>
                <a:gd name="T23" fmla="*/ 55 h 70"/>
                <a:gd name="T24" fmla="*/ 15 w 43"/>
                <a:gd name="T25" fmla="*/ 58 h 70"/>
                <a:gd name="T26" fmla="*/ 18 w 43"/>
                <a:gd name="T27" fmla="*/ 64 h 70"/>
                <a:gd name="T28" fmla="*/ 4 w 43"/>
                <a:gd name="T2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" h="70">
                  <a:moveTo>
                    <a:pt x="4" y="70"/>
                  </a:moveTo>
                  <a:lnTo>
                    <a:pt x="0" y="61"/>
                  </a:lnTo>
                  <a:lnTo>
                    <a:pt x="2" y="46"/>
                  </a:lnTo>
                  <a:lnTo>
                    <a:pt x="11" y="32"/>
                  </a:lnTo>
                  <a:lnTo>
                    <a:pt x="22" y="17"/>
                  </a:lnTo>
                  <a:lnTo>
                    <a:pt x="25" y="10"/>
                  </a:lnTo>
                  <a:lnTo>
                    <a:pt x="27" y="0"/>
                  </a:lnTo>
                  <a:lnTo>
                    <a:pt x="43" y="4"/>
                  </a:lnTo>
                  <a:lnTo>
                    <a:pt x="40" y="15"/>
                  </a:lnTo>
                  <a:lnTo>
                    <a:pt x="35" y="26"/>
                  </a:lnTo>
                  <a:lnTo>
                    <a:pt x="24" y="41"/>
                  </a:lnTo>
                  <a:lnTo>
                    <a:pt x="16" y="55"/>
                  </a:lnTo>
                  <a:lnTo>
                    <a:pt x="15" y="58"/>
                  </a:lnTo>
                  <a:lnTo>
                    <a:pt x="18" y="64"/>
                  </a:lnTo>
                  <a:lnTo>
                    <a:pt x="4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374"/>
            <p:cNvSpPr>
              <a:spLocks/>
            </p:cNvSpPr>
            <p:nvPr/>
          </p:nvSpPr>
          <p:spPr bwMode="auto">
            <a:xfrm flipH="1">
              <a:off x="4373" y="2694"/>
              <a:ext cx="115" cy="53"/>
            </a:xfrm>
            <a:custGeom>
              <a:avLst/>
              <a:gdLst>
                <a:gd name="T0" fmla="*/ 0 w 121"/>
                <a:gd name="T1" fmla="*/ 52 h 55"/>
                <a:gd name="T2" fmla="*/ 1 w 121"/>
                <a:gd name="T3" fmla="*/ 41 h 55"/>
                <a:gd name="T4" fmla="*/ 6 w 121"/>
                <a:gd name="T5" fmla="*/ 30 h 55"/>
                <a:gd name="T6" fmla="*/ 12 w 121"/>
                <a:gd name="T7" fmla="*/ 21 h 55"/>
                <a:gd name="T8" fmla="*/ 23 w 121"/>
                <a:gd name="T9" fmla="*/ 15 h 55"/>
                <a:gd name="T10" fmla="*/ 41 w 121"/>
                <a:gd name="T11" fmla="*/ 7 h 55"/>
                <a:gd name="T12" fmla="*/ 64 w 121"/>
                <a:gd name="T13" fmla="*/ 1 h 55"/>
                <a:gd name="T14" fmla="*/ 86 w 121"/>
                <a:gd name="T15" fmla="*/ 0 h 55"/>
                <a:gd name="T16" fmla="*/ 104 w 121"/>
                <a:gd name="T17" fmla="*/ 0 h 55"/>
                <a:gd name="T18" fmla="*/ 121 w 121"/>
                <a:gd name="T19" fmla="*/ 1 h 55"/>
                <a:gd name="T20" fmla="*/ 120 w 121"/>
                <a:gd name="T21" fmla="*/ 17 h 55"/>
                <a:gd name="T22" fmla="*/ 103 w 121"/>
                <a:gd name="T23" fmla="*/ 16 h 55"/>
                <a:gd name="T24" fmla="*/ 86 w 121"/>
                <a:gd name="T25" fmla="*/ 16 h 55"/>
                <a:gd name="T26" fmla="*/ 66 w 121"/>
                <a:gd name="T27" fmla="*/ 17 h 55"/>
                <a:gd name="T28" fmla="*/ 46 w 121"/>
                <a:gd name="T29" fmla="*/ 22 h 55"/>
                <a:gd name="T30" fmla="*/ 31 w 121"/>
                <a:gd name="T31" fmla="*/ 29 h 55"/>
                <a:gd name="T32" fmla="*/ 24 w 121"/>
                <a:gd name="T33" fmla="*/ 33 h 55"/>
                <a:gd name="T34" fmla="*/ 20 w 121"/>
                <a:gd name="T35" fmla="*/ 39 h 55"/>
                <a:gd name="T36" fmla="*/ 17 w 121"/>
                <a:gd name="T37" fmla="*/ 46 h 55"/>
                <a:gd name="T38" fmla="*/ 16 w 121"/>
                <a:gd name="T39" fmla="*/ 55 h 55"/>
                <a:gd name="T40" fmla="*/ 0 w 121"/>
                <a:gd name="T41" fmla="*/ 5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1" h="55">
                  <a:moveTo>
                    <a:pt x="0" y="52"/>
                  </a:moveTo>
                  <a:lnTo>
                    <a:pt x="1" y="41"/>
                  </a:lnTo>
                  <a:lnTo>
                    <a:pt x="6" y="30"/>
                  </a:lnTo>
                  <a:lnTo>
                    <a:pt x="12" y="21"/>
                  </a:lnTo>
                  <a:lnTo>
                    <a:pt x="23" y="15"/>
                  </a:lnTo>
                  <a:lnTo>
                    <a:pt x="41" y="7"/>
                  </a:lnTo>
                  <a:lnTo>
                    <a:pt x="64" y="1"/>
                  </a:lnTo>
                  <a:lnTo>
                    <a:pt x="86" y="0"/>
                  </a:lnTo>
                  <a:lnTo>
                    <a:pt x="104" y="0"/>
                  </a:lnTo>
                  <a:lnTo>
                    <a:pt x="121" y="1"/>
                  </a:lnTo>
                  <a:lnTo>
                    <a:pt x="120" y="17"/>
                  </a:lnTo>
                  <a:lnTo>
                    <a:pt x="103" y="16"/>
                  </a:lnTo>
                  <a:lnTo>
                    <a:pt x="86" y="16"/>
                  </a:lnTo>
                  <a:lnTo>
                    <a:pt x="66" y="17"/>
                  </a:lnTo>
                  <a:lnTo>
                    <a:pt x="46" y="22"/>
                  </a:lnTo>
                  <a:lnTo>
                    <a:pt x="31" y="29"/>
                  </a:lnTo>
                  <a:lnTo>
                    <a:pt x="24" y="33"/>
                  </a:lnTo>
                  <a:lnTo>
                    <a:pt x="20" y="39"/>
                  </a:lnTo>
                  <a:lnTo>
                    <a:pt x="17" y="46"/>
                  </a:lnTo>
                  <a:lnTo>
                    <a:pt x="16" y="55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375"/>
            <p:cNvSpPr>
              <a:spLocks/>
            </p:cNvSpPr>
            <p:nvPr/>
          </p:nvSpPr>
          <p:spPr bwMode="auto">
            <a:xfrm flipH="1">
              <a:off x="4473" y="2743"/>
              <a:ext cx="15" cy="4"/>
            </a:xfrm>
            <a:custGeom>
              <a:avLst/>
              <a:gdLst>
                <a:gd name="T0" fmla="*/ 16 w 16"/>
                <a:gd name="T1" fmla="*/ 4 h 4"/>
                <a:gd name="T2" fmla="*/ 0 w 16"/>
                <a:gd name="T3" fmla="*/ 1 h 4"/>
                <a:gd name="T4" fmla="*/ 0 w 16"/>
                <a:gd name="T5" fmla="*/ 0 h 4"/>
                <a:gd name="T6" fmla="*/ 16 w 16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">
                  <a:moveTo>
                    <a:pt x="16" y="4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376"/>
            <p:cNvSpPr>
              <a:spLocks/>
            </p:cNvSpPr>
            <p:nvPr/>
          </p:nvSpPr>
          <p:spPr bwMode="auto">
            <a:xfrm flipH="1">
              <a:off x="4348" y="2696"/>
              <a:ext cx="39" cy="115"/>
            </a:xfrm>
            <a:custGeom>
              <a:avLst/>
              <a:gdLst>
                <a:gd name="T0" fmla="*/ 20 w 41"/>
                <a:gd name="T1" fmla="*/ 0 h 120"/>
                <a:gd name="T2" fmla="*/ 24 w 41"/>
                <a:gd name="T3" fmla="*/ 4 h 120"/>
                <a:gd name="T4" fmla="*/ 27 w 41"/>
                <a:gd name="T5" fmla="*/ 11 h 120"/>
                <a:gd name="T6" fmla="*/ 26 w 41"/>
                <a:gd name="T7" fmla="*/ 24 h 120"/>
                <a:gd name="T8" fmla="*/ 18 w 41"/>
                <a:gd name="T9" fmla="*/ 60 h 120"/>
                <a:gd name="T10" fmla="*/ 16 w 41"/>
                <a:gd name="T11" fmla="*/ 69 h 120"/>
                <a:gd name="T12" fmla="*/ 16 w 41"/>
                <a:gd name="T13" fmla="*/ 78 h 120"/>
                <a:gd name="T14" fmla="*/ 18 w 41"/>
                <a:gd name="T15" fmla="*/ 86 h 120"/>
                <a:gd name="T16" fmla="*/ 19 w 41"/>
                <a:gd name="T17" fmla="*/ 92 h 120"/>
                <a:gd name="T18" fmla="*/ 22 w 41"/>
                <a:gd name="T19" fmla="*/ 96 h 120"/>
                <a:gd name="T20" fmla="*/ 25 w 41"/>
                <a:gd name="T21" fmla="*/ 100 h 120"/>
                <a:gd name="T22" fmla="*/ 30 w 41"/>
                <a:gd name="T23" fmla="*/ 102 h 120"/>
                <a:gd name="T24" fmla="*/ 41 w 41"/>
                <a:gd name="T25" fmla="*/ 104 h 120"/>
                <a:gd name="T26" fmla="*/ 39 w 41"/>
                <a:gd name="T27" fmla="*/ 120 h 120"/>
                <a:gd name="T28" fmla="*/ 27 w 41"/>
                <a:gd name="T29" fmla="*/ 119 h 120"/>
                <a:gd name="T30" fmla="*/ 16 w 41"/>
                <a:gd name="T31" fmla="*/ 115 h 120"/>
                <a:gd name="T32" fmla="*/ 9 w 41"/>
                <a:gd name="T33" fmla="*/ 107 h 120"/>
                <a:gd name="T34" fmla="*/ 3 w 41"/>
                <a:gd name="T35" fmla="*/ 98 h 120"/>
                <a:gd name="T36" fmla="*/ 1 w 41"/>
                <a:gd name="T37" fmla="*/ 88 h 120"/>
                <a:gd name="T38" fmla="*/ 0 w 41"/>
                <a:gd name="T39" fmla="*/ 78 h 120"/>
                <a:gd name="T40" fmla="*/ 0 w 41"/>
                <a:gd name="T41" fmla="*/ 69 h 120"/>
                <a:gd name="T42" fmla="*/ 1 w 41"/>
                <a:gd name="T43" fmla="*/ 58 h 120"/>
                <a:gd name="T44" fmla="*/ 9 w 41"/>
                <a:gd name="T45" fmla="*/ 22 h 120"/>
                <a:gd name="T46" fmla="*/ 10 w 41"/>
                <a:gd name="T47" fmla="*/ 11 h 120"/>
                <a:gd name="T48" fmla="*/ 10 w 41"/>
                <a:gd name="T49" fmla="*/ 13 h 120"/>
                <a:gd name="T50" fmla="*/ 11 w 41"/>
                <a:gd name="T51" fmla="*/ 14 h 120"/>
                <a:gd name="T52" fmla="*/ 20 w 41"/>
                <a:gd name="T53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1" h="120">
                  <a:moveTo>
                    <a:pt x="20" y="0"/>
                  </a:moveTo>
                  <a:lnTo>
                    <a:pt x="24" y="4"/>
                  </a:lnTo>
                  <a:lnTo>
                    <a:pt x="27" y="11"/>
                  </a:lnTo>
                  <a:lnTo>
                    <a:pt x="26" y="24"/>
                  </a:lnTo>
                  <a:lnTo>
                    <a:pt x="18" y="60"/>
                  </a:lnTo>
                  <a:lnTo>
                    <a:pt x="16" y="69"/>
                  </a:lnTo>
                  <a:lnTo>
                    <a:pt x="16" y="78"/>
                  </a:lnTo>
                  <a:lnTo>
                    <a:pt x="18" y="86"/>
                  </a:lnTo>
                  <a:lnTo>
                    <a:pt x="19" y="92"/>
                  </a:lnTo>
                  <a:lnTo>
                    <a:pt x="22" y="96"/>
                  </a:lnTo>
                  <a:lnTo>
                    <a:pt x="25" y="100"/>
                  </a:lnTo>
                  <a:lnTo>
                    <a:pt x="30" y="102"/>
                  </a:lnTo>
                  <a:lnTo>
                    <a:pt x="41" y="104"/>
                  </a:lnTo>
                  <a:lnTo>
                    <a:pt x="39" y="120"/>
                  </a:lnTo>
                  <a:lnTo>
                    <a:pt x="27" y="119"/>
                  </a:lnTo>
                  <a:lnTo>
                    <a:pt x="16" y="115"/>
                  </a:lnTo>
                  <a:lnTo>
                    <a:pt x="9" y="107"/>
                  </a:lnTo>
                  <a:lnTo>
                    <a:pt x="3" y="98"/>
                  </a:lnTo>
                  <a:lnTo>
                    <a:pt x="1" y="88"/>
                  </a:lnTo>
                  <a:lnTo>
                    <a:pt x="0" y="78"/>
                  </a:lnTo>
                  <a:lnTo>
                    <a:pt x="0" y="69"/>
                  </a:lnTo>
                  <a:lnTo>
                    <a:pt x="1" y="58"/>
                  </a:lnTo>
                  <a:lnTo>
                    <a:pt x="9" y="22"/>
                  </a:lnTo>
                  <a:lnTo>
                    <a:pt x="10" y="11"/>
                  </a:lnTo>
                  <a:lnTo>
                    <a:pt x="10" y="13"/>
                  </a:lnTo>
                  <a:lnTo>
                    <a:pt x="11" y="1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377"/>
            <p:cNvSpPr>
              <a:spLocks/>
            </p:cNvSpPr>
            <p:nvPr/>
          </p:nvSpPr>
          <p:spPr bwMode="auto">
            <a:xfrm flipH="1">
              <a:off x="4368" y="2695"/>
              <a:ext cx="8" cy="16"/>
            </a:xfrm>
            <a:custGeom>
              <a:avLst/>
              <a:gdLst>
                <a:gd name="T0" fmla="*/ 4 w 9"/>
                <a:gd name="T1" fmla="*/ 0 h 16"/>
                <a:gd name="T2" fmla="*/ 7 w 9"/>
                <a:gd name="T3" fmla="*/ 0 h 16"/>
                <a:gd name="T4" fmla="*/ 9 w 9"/>
                <a:gd name="T5" fmla="*/ 1 h 16"/>
                <a:gd name="T6" fmla="*/ 0 w 9"/>
                <a:gd name="T7" fmla="*/ 15 h 16"/>
                <a:gd name="T8" fmla="*/ 3 w 9"/>
                <a:gd name="T9" fmla="*/ 16 h 16"/>
                <a:gd name="T10" fmla="*/ 4 w 9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6">
                  <a:moveTo>
                    <a:pt x="4" y="0"/>
                  </a:moveTo>
                  <a:lnTo>
                    <a:pt x="7" y="0"/>
                  </a:lnTo>
                  <a:lnTo>
                    <a:pt x="9" y="1"/>
                  </a:lnTo>
                  <a:lnTo>
                    <a:pt x="0" y="15"/>
                  </a:lnTo>
                  <a:lnTo>
                    <a:pt x="3" y="1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378"/>
            <p:cNvSpPr>
              <a:spLocks/>
            </p:cNvSpPr>
            <p:nvPr/>
          </p:nvSpPr>
          <p:spPr bwMode="auto">
            <a:xfrm flipH="1">
              <a:off x="4200" y="2782"/>
              <a:ext cx="149" cy="29"/>
            </a:xfrm>
            <a:custGeom>
              <a:avLst/>
              <a:gdLst>
                <a:gd name="T0" fmla="*/ 0 w 155"/>
                <a:gd name="T1" fmla="*/ 14 h 30"/>
                <a:gd name="T2" fmla="*/ 41 w 155"/>
                <a:gd name="T3" fmla="*/ 10 h 30"/>
                <a:gd name="T4" fmla="*/ 84 w 155"/>
                <a:gd name="T5" fmla="*/ 3 h 30"/>
                <a:gd name="T6" fmla="*/ 124 w 155"/>
                <a:gd name="T7" fmla="*/ 0 h 30"/>
                <a:gd name="T8" fmla="*/ 141 w 155"/>
                <a:gd name="T9" fmla="*/ 1 h 30"/>
                <a:gd name="T10" fmla="*/ 155 w 155"/>
                <a:gd name="T11" fmla="*/ 6 h 30"/>
                <a:gd name="T12" fmla="*/ 150 w 155"/>
                <a:gd name="T13" fmla="*/ 22 h 30"/>
                <a:gd name="T14" fmla="*/ 138 w 155"/>
                <a:gd name="T15" fmla="*/ 18 h 30"/>
                <a:gd name="T16" fmla="*/ 124 w 155"/>
                <a:gd name="T17" fmla="*/ 17 h 30"/>
                <a:gd name="T18" fmla="*/ 85 w 155"/>
                <a:gd name="T19" fmla="*/ 20 h 30"/>
                <a:gd name="T20" fmla="*/ 42 w 155"/>
                <a:gd name="T21" fmla="*/ 27 h 30"/>
                <a:gd name="T22" fmla="*/ 1 w 155"/>
                <a:gd name="T23" fmla="*/ 30 h 30"/>
                <a:gd name="T24" fmla="*/ 0 w 155"/>
                <a:gd name="T25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5" h="30">
                  <a:moveTo>
                    <a:pt x="0" y="14"/>
                  </a:moveTo>
                  <a:lnTo>
                    <a:pt x="41" y="10"/>
                  </a:lnTo>
                  <a:lnTo>
                    <a:pt x="84" y="3"/>
                  </a:lnTo>
                  <a:lnTo>
                    <a:pt x="124" y="0"/>
                  </a:lnTo>
                  <a:lnTo>
                    <a:pt x="141" y="1"/>
                  </a:lnTo>
                  <a:lnTo>
                    <a:pt x="155" y="6"/>
                  </a:lnTo>
                  <a:lnTo>
                    <a:pt x="150" y="22"/>
                  </a:lnTo>
                  <a:lnTo>
                    <a:pt x="138" y="18"/>
                  </a:lnTo>
                  <a:lnTo>
                    <a:pt x="124" y="17"/>
                  </a:lnTo>
                  <a:lnTo>
                    <a:pt x="85" y="20"/>
                  </a:lnTo>
                  <a:lnTo>
                    <a:pt x="42" y="27"/>
                  </a:lnTo>
                  <a:lnTo>
                    <a:pt x="1" y="3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379"/>
            <p:cNvSpPr>
              <a:spLocks/>
            </p:cNvSpPr>
            <p:nvPr/>
          </p:nvSpPr>
          <p:spPr bwMode="auto">
            <a:xfrm flipH="1">
              <a:off x="4348" y="2796"/>
              <a:ext cx="2" cy="15"/>
            </a:xfrm>
            <a:custGeom>
              <a:avLst/>
              <a:gdLst>
                <a:gd name="T0" fmla="*/ 0 w 2"/>
                <a:gd name="T1" fmla="*/ 16 h 16"/>
                <a:gd name="T2" fmla="*/ 1 w 2"/>
                <a:gd name="T3" fmla="*/ 16 h 16"/>
                <a:gd name="T4" fmla="*/ 2 w 2"/>
                <a:gd name="T5" fmla="*/ 16 h 16"/>
                <a:gd name="T6" fmla="*/ 1 w 2"/>
                <a:gd name="T7" fmla="*/ 0 h 16"/>
                <a:gd name="T8" fmla="*/ 2 w 2"/>
                <a:gd name="T9" fmla="*/ 0 h 16"/>
                <a:gd name="T10" fmla="*/ 0 w 2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6">
                  <a:moveTo>
                    <a:pt x="0" y="16"/>
                  </a:moveTo>
                  <a:lnTo>
                    <a:pt x="1" y="16"/>
                  </a:lnTo>
                  <a:lnTo>
                    <a:pt x="2" y="16"/>
                  </a:lnTo>
                  <a:lnTo>
                    <a:pt x="1" y="0"/>
                  </a:lnTo>
                  <a:lnTo>
                    <a:pt x="2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380"/>
            <p:cNvSpPr>
              <a:spLocks/>
            </p:cNvSpPr>
            <p:nvPr/>
          </p:nvSpPr>
          <p:spPr bwMode="auto">
            <a:xfrm flipH="1">
              <a:off x="4170" y="2789"/>
              <a:ext cx="42" cy="120"/>
            </a:xfrm>
            <a:custGeom>
              <a:avLst/>
              <a:gdLst>
                <a:gd name="T0" fmla="*/ 14 w 44"/>
                <a:gd name="T1" fmla="*/ 0 h 125"/>
                <a:gd name="T2" fmla="*/ 23 w 44"/>
                <a:gd name="T3" fmla="*/ 7 h 125"/>
                <a:gd name="T4" fmla="*/ 31 w 44"/>
                <a:gd name="T5" fmla="*/ 14 h 125"/>
                <a:gd name="T6" fmla="*/ 37 w 44"/>
                <a:gd name="T7" fmla="*/ 22 h 125"/>
                <a:gd name="T8" fmla="*/ 41 w 44"/>
                <a:gd name="T9" fmla="*/ 32 h 125"/>
                <a:gd name="T10" fmla="*/ 44 w 44"/>
                <a:gd name="T11" fmla="*/ 41 h 125"/>
                <a:gd name="T12" fmla="*/ 44 w 44"/>
                <a:gd name="T13" fmla="*/ 50 h 125"/>
                <a:gd name="T14" fmla="*/ 42 w 44"/>
                <a:gd name="T15" fmla="*/ 68 h 125"/>
                <a:gd name="T16" fmla="*/ 36 w 44"/>
                <a:gd name="T17" fmla="*/ 86 h 125"/>
                <a:gd name="T18" fmla="*/ 28 w 44"/>
                <a:gd name="T19" fmla="*/ 101 h 125"/>
                <a:gd name="T20" fmla="*/ 19 w 44"/>
                <a:gd name="T21" fmla="*/ 115 h 125"/>
                <a:gd name="T22" fmla="*/ 12 w 44"/>
                <a:gd name="T23" fmla="*/ 125 h 125"/>
                <a:gd name="T24" fmla="*/ 0 w 44"/>
                <a:gd name="T25" fmla="*/ 114 h 125"/>
                <a:gd name="T26" fmla="*/ 6 w 44"/>
                <a:gd name="T27" fmla="*/ 106 h 125"/>
                <a:gd name="T28" fmla="*/ 14 w 44"/>
                <a:gd name="T29" fmla="*/ 93 h 125"/>
                <a:gd name="T30" fmla="*/ 21 w 44"/>
                <a:gd name="T31" fmla="*/ 80 h 125"/>
                <a:gd name="T32" fmla="*/ 26 w 44"/>
                <a:gd name="T33" fmla="*/ 66 h 125"/>
                <a:gd name="T34" fmla="*/ 28 w 44"/>
                <a:gd name="T35" fmla="*/ 50 h 125"/>
                <a:gd name="T36" fmla="*/ 28 w 44"/>
                <a:gd name="T37" fmla="*/ 43 h 125"/>
                <a:gd name="T38" fmla="*/ 26 w 44"/>
                <a:gd name="T39" fmla="*/ 37 h 125"/>
                <a:gd name="T40" fmla="*/ 23 w 44"/>
                <a:gd name="T41" fmla="*/ 30 h 125"/>
                <a:gd name="T42" fmla="*/ 19 w 44"/>
                <a:gd name="T43" fmla="*/ 25 h 125"/>
                <a:gd name="T44" fmla="*/ 14 w 44"/>
                <a:gd name="T45" fmla="*/ 20 h 125"/>
                <a:gd name="T46" fmla="*/ 5 w 44"/>
                <a:gd name="T47" fmla="*/ 14 h 125"/>
                <a:gd name="T48" fmla="*/ 14 w 44"/>
                <a:gd name="T4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4" h="125">
                  <a:moveTo>
                    <a:pt x="14" y="0"/>
                  </a:moveTo>
                  <a:lnTo>
                    <a:pt x="23" y="7"/>
                  </a:lnTo>
                  <a:lnTo>
                    <a:pt x="31" y="14"/>
                  </a:lnTo>
                  <a:lnTo>
                    <a:pt x="37" y="22"/>
                  </a:lnTo>
                  <a:lnTo>
                    <a:pt x="41" y="32"/>
                  </a:lnTo>
                  <a:lnTo>
                    <a:pt x="44" y="41"/>
                  </a:lnTo>
                  <a:lnTo>
                    <a:pt x="44" y="50"/>
                  </a:lnTo>
                  <a:lnTo>
                    <a:pt x="42" y="68"/>
                  </a:lnTo>
                  <a:lnTo>
                    <a:pt x="36" y="86"/>
                  </a:lnTo>
                  <a:lnTo>
                    <a:pt x="28" y="101"/>
                  </a:lnTo>
                  <a:lnTo>
                    <a:pt x="19" y="115"/>
                  </a:lnTo>
                  <a:lnTo>
                    <a:pt x="12" y="125"/>
                  </a:lnTo>
                  <a:lnTo>
                    <a:pt x="0" y="114"/>
                  </a:lnTo>
                  <a:lnTo>
                    <a:pt x="6" y="106"/>
                  </a:lnTo>
                  <a:lnTo>
                    <a:pt x="14" y="93"/>
                  </a:lnTo>
                  <a:lnTo>
                    <a:pt x="21" y="80"/>
                  </a:lnTo>
                  <a:lnTo>
                    <a:pt x="26" y="66"/>
                  </a:lnTo>
                  <a:lnTo>
                    <a:pt x="28" y="50"/>
                  </a:lnTo>
                  <a:lnTo>
                    <a:pt x="28" y="43"/>
                  </a:lnTo>
                  <a:lnTo>
                    <a:pt x="26" y="37"/>
                  </a:lnTo>
                  <a:lnTo>
                    <a:pt x="23" y="30"/>
                  </a:lnTo>
                  <a:lnTo>
                    <a:pt x="19" y="25"/>
                  </a:lnTo>
                  <a:lnTo>
                    <a:pt x="14" y="20"/>
                  </a:lnTo>
                  <a:lnTo>
                    <a:pt x="5" y="1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381"/>
            <p:cNvSpPr>
              <a:spLocks/>
            </p:cNvSpPr>
            <p:nvPr/>
          </p:nvSpPr>
          <p:spPr bwMode="auto">
            <a:xfrm flipH="1">
              <a:off x="4198" y="2788"/>
              <a:ext cx="9" cy="16"/>
            </a:xfrm>
            <a:custGeom>
              <a:avLst/>
              <a:gdLst>
                <a:gd name="T0" fmla="*/ 7 w 9"/>
                <a:gd name="T1" fmla="*/ 0 h 16"/>
                <a:gd name="T2" fmla="*/ 8 w 9"/>
                <a:gd name="T3" fmla="*/ 0 h 16"/>
                <a:gd name="T4" fmla="*/ 9 w 9"/>
                <a:gd name="T5" fmla="*/ 1 h 16"/>
                <a:gd name="T6" fmla="*/ 0 w 9"/>
                <a:gd name="T7" fmla="*/ 15 h 16"/>
                <a:gd name="T8" fmla="*/ 2 w 9"/>
                <a:gd name="T9" fmla="*/ 16 h 16"/>
                <a:gd name="T10" fmla="*/ 7 w 9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6">
                  <a:moveTo>
                    <a:pt x="7" y="0"/>
                  </a:moveTo>
                  <a:lnTo>
                    <a:pt x="8" y="0"/>
                  </a:lnTo>
                  <a:lnTo>
                    <a:pt x="9" y="1"/>
                  </a:lnTo>
                  <a:lnTo>
                    <a:pt x="0" y="15"/>
                  </a:lnTo>
                  <a:lnTo>
                    <a:pt x="2" y="1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382"/>
            <p:cNvSpPr>
              <a:spLocks/>
            </p:cNvSpPr>
            <p:nvPr/>
          </p:nvSpPr>
          <p:spPr bwMode="auto">
            <a:xfrm flipH="1">
              <a:off x="4166" y="2899"/>
              <a:ext cx="47" cy="90"/>
            </a:xfrm>
            <a:custGeom>
              <a:avLst/>
              <a:gdLst>
                <a:gd name="T0" fmla="*/ 14 w 49"/>
                <a:gd name="T1" fmla="*/ 0 h 94"/>
                <a:gd name="T2" fmla="*/ 25 w 49"/>
                <a:gd name="T3" fmla="*/ 22 h 94"/>
                <a:gd name="T4" fmla="*/ 36 w 49"/>
                <a:gd name="T5" fmla="*/ 43 h 94"/>
                <a:gd name="T6" fmla="*/ 45 w 49"/>
                <a:gd name="T7" fmla="*/ 67 h 94"/>
                <a:gd name="T8" fmla="*/ 48 w 49"/>
                <a:gd name="T9" fmla="*/ 80 h 94"/>
                <a:gd name="T10" fmla="*/ 49 w 49"/>
                <a:gd name="T11" fmla="*/ 93 h 94"/>
                <a:gd name="T12" fmla="*/ 33 w 49"/>
                <a:gd name="T13" fmla="*/ 94 h 94"/>
                <a:gd name="T14" fmla="*/ 32 w 49"/>
                <a:gd name="T15" fmla="*/ 82 h 94"/>
                <a:gd name="T16" fmla="*/ 30 w 49"/>
                <a:gd name="T17" fmla="*/ 72 h 94"/>
                <a:gd name="T18" fmla="*/ 22 w 49"/>
                <a:gd name="T19" fmla="*/ 51 h 94"/>
                <a:gd name="T20" fmla="*/ 11 w 49"/>
                <a:gd name="T21" fmla="*/ 30 h 94"/>
                <a:gd name="T22" fmla="*/ 0 w 49"/>
                <a:gd name="T23" fmla="*/ 8 h 94"/>
                <a:gd name="T24" fmla="*/ 14 w 49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94">
                  <a:moveTo>
                    <a:pt x="14" y="0"/>
                  </a:moveTo>
                  <a:lnTo>
                    <a:pt x="25" y="22"/>
                  </a:lnTo>
                  <a:lnTo>
                    <a:pt x="36" y="43"/>
                  </a:lnTo>
                  <a:lnTo>
                    <a:pt x="45" y="67"/>
                  </a:lnTo>
                  <a:lnTo>
                    <a:pt x="48" y="80"/>
                  </a:lnTo>
                  <a:lnTo>
                    <a:pt x="49" y="93"/>
                  </a:lnTo>
                  <a:lnTo>
                    <a:pt x="33" y="94"/>
                  </a:lnTo>
                  <a:lnTo>
                    <a:pt x="32" y="82"/>
                  </a:lnTo>
                  <a:lnTo>
                    <a:pt x="30" y="72"/>
                  </a:lnTo>
                  <a:lnTo>
                    <a:pt x="22" y="51"/>
                  </a:lnTo>
                  <a:lnTo>
                    <a:pt x="11" y="30"/>
                  </a:lnTo>
                  <a:lnTo>
                    <a:pt x="0" y="8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383"/>
            <p:cNvSpPr>
              <a:spLocks/>
            </p:cNvSpPr>
            <p:nvPr/>
          </p:nvSpPr>
          <p:spPr bwMode="auto">
            <a:xfrm flipH="1">
              <a:off x="4199" y="2898"/>
              <a:ext cx="16" cy="11"/>
            </a:xfrm>
            <a:custGeom>
              <a:avLst/>
              <a:gdLst>
                <a:gd name="T0" fmla="*/ 3 w 16"/>
                <a:gd name="T1" fmla="*/ 0 h 11"/>
                <a:gd name="T2" fmla="*/ 0 w 16"/>
                <a:gd name="T3" fmla="*/ 4 h 11"/>
                <a:gd name="T4" fmla="*/ 2 w 16"/>
                <a:gd name="T5" fmla="*/ 9 h 11"/>
                <a:gd name="T6" fmla="*/ 16 w 16"/>
                <a:gd name="T7" fmla="*/ 1 h 11"/>
                <a:gd name="T8" fmla="*/ 15 w 16"/>
                <a:gd name="T9" fmla="*/ 11 h 11"/>
                <a:gd name="T10" fmla="*/ 3 w 16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1">
                  <a:moveTo>
                    <a:pt x="3" y="0"/>
                  </a:moveTo>
                  <a:lnTo>
                    <a:pt x="0" y="4"/>
                  </a:lnTo>
                  <a:lnTo>
                    <a:pt x="2" y="9"/>
                  </a:lnTo>
                  <a:lnTo>
                    <a:pt x="16" y="1"/>
                  </a:lnTo>
                  <a:lnTo>
                    <a:pt x="15" y="1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384"/>
            <p:cNvSpPr>
              <a:spLocks/>
            </p:cNvSpPr>
            <p:nvPr/>
          </p:nvSpPr>
          <p:spPr bwMode="auto">
            <a:xfrm flipH="1">
              <a:off x="4166" y="2988"/>
              <a:ext cx="60" cy="87"/>
            </a:xfrm>
            <a:custGeom>
              <a:avLst/>
              <a:gdLst>
                <a:gd name="T0" fmla="*/ 63 w 63"/>
                <a:gd name="T1" fmla="*/ 1 h 91"/>
                <a:gd name="T2" fmla="*/ 62 w 63"/>
                <a:gd name="T3" fmla="*/ 16 h 91"/>
                <a:gd name="T4" fmla="*/ 58 w 63"/>
                <a:gd name="T5" fmla="*/ 29 h 91"/>
                <a:gd name="T6" fmla="*/ 46 w 63"/>
                <a:gd name="T7" fmla="*/ 51 h 91"/>
                <a:gd name="T8" fmla="*/ 12 w 63"/>
                <a:gd name="T9" fmla="*/ 91 h 91"/>
                <a:gd name="T10" fmla="*/ 0 w 63"/>
                <a:gd name="T11" fmla="*/ 80 h 91"/>
                <a:gd name="T12" fmla="*/ 33 w 63"/>
                <a:gd name="T13" fmla="*/ 42 h 91"/>
                <a:gd name="T14" fmla="*/ 43 w 63"/>
                <a:gd name="T15" fmla="*/ 23 h 91"/>
                <a:gd name="T16" fmla="*/ 46 w 63"/>
                <a:gd name="T17" fmla="*/ 14 h 91"/>
                <a:gd name="T18" fmla="*/ 47 w 63"/>
                <a:gd name="T19" fmla="*/ 0 h 91"/>
                <a:gd name="T20" fmla="*/ 63 w 63"/>
                <a:gd name="T21" fmla="*/ 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" h="91">
                  <a:moveTo>
                    <a:pt x="63" y="1"/>
                  </a:moveTo>
                  <a:lnTo>
                    <a:pt x="62" y="16"/>
                  </a:lnTo>
                  <a:lnTo>
                    <a:pt x="58" y="29"/>
                  </a:lnTo>
                  <a:lnTo>
                    <a:pt x="46" y="51"/>
                  </a:lnTo>
                  <a:lnTo>
                    <a:pt x="12" y="91"/>
                  </a:lnTo>
                  <a:lnTo>
                    <a:pt x="0" y="80"/>
                  </a:lnTo>
                  <a:lnTo>
                    <a:pt x="33" y="42"/>
                  </a:lnTo>
                  <a:lnTo>
                    <a:pt x="43" y="23"/>
                  </a:lnTo>
                  <a:lnTo>
                    <a:pt x="46" y="14"/>
                  </a:lnTo>
                  <a:lnTo>
                    <a:pt x="47" y="0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385"/>
            <p:cNvSpPr>
              <a:spLocks/>
            </p:cNvSpPr>
            <p:nvPr/>
          </p:nvSpPr>
          <p:spPr bwMode="auto">
            <a:xfrm flipH="1">
              <a:off x="4166" y="2988"/>
              <a:ext cx="15" cy="1"/>
            </a:xfrm>
            <a:custGeom>
              <a:avLst/>
              <a:gdLst>
                <a:gd name="T0" fmla="*/ 16 w 16"/>
                <a:gd name="T1" fmla="*/ 1 h 2"/>
                <a:gd name="T2" fmla="*/ 0 w 16"/>
                <a:gd name="T3" fmla="*/ 0 h 2"/>
                <a:gd name="T4" fmla="*/ 0 w 16"/>
                <a:gd name="T5" fmla="*/ 2 h 2"/>
                <a:gd name="T6" fmla="*/ 16 w 1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2">
                  <a:moveTo>
                    <a:pt x="16" y="1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386"/>
            <p:cNvSpPr>
              <a:spLocks/>
            </p:cNvSpPr>
            <p:nvPr/>
          </p:nvSpPr>
          <p:spPr bwMode="auto">
            <a:xfrm flipH="1">
              <a:off x="4172" y="3065"/>
              <a:ext cx="55" cy="98"/>
            </a:xfrm>
            <a:custGeom>
              <a:avLst/>
              <a:gdLst>
                <a:gd name="T0" fmla="*/ 13 w 57"/>
                <a:gd name="T1" fmla="*/ 0 h 102"/>
                <a:gd name="T2" fmla="*/ 30 w 57"/>
                <a:gd name="T3" fmla="*/ 22 h 102"/>
                <a:gd name="T4" fmla="*/ 44 w 57"/>
                <a:gd name="T5" fmla="*/ 44 h 102"/>
                <a:gd name="T6" fmla="*/ 49 w 57"/>
                <a:gd name="T7" fmla="*/ 59 h 102"/>
                <a:gd name="T8" fmla="*/ 54 w 57"/>
                <a:gd name="T9" fmla="*/ 72 h 102"/>
                <a:gd name="T10" fmla="*/ 56 w 57"/>
                <a:gd name="T11" fmla="*/ 85 h 102"/>
                <a:gd name="T12" fmla="*/ 57 w 57"/>
                <a:gd name="T13" fmla="*/ 101 h 102"/>
                <a:gd name="T14" fmla="*/ 41 w 57"/>
                <a:gd name="T15" fmla="*/ 102 h 102"/>
                <a:gd name="T16" fmla="*/ 40 w 57"/>
                <a:gd name="T17" fmla="*/ 87 h 102"/>
                <a:gd name="T18" fmla="*/ 38 w 57"/>
                <a:gd name="T19" fmla="*/ 75 h 102"/>
                <a:gd name="T20" fmla="*/ 34 w 57"/>
                <a:gd name="T21" fmla="*/ 64 h 102"/>
                <a:gd name="T22" fmla="*/ 30 w 57"/>
                <a:gd name="T23" fmla="*/ 53 h 102"/>
                <a:gd name="T24" fmla="*/ 17 w 57"/>
                <a:gd name="T25" fmla="*/ 31 h 102"/>
                <a:gd name="T26" fmla="*/ 0 w 57"/>
                <a:gd name="T27" fmla="*/ 9 h 102"/>
                <a:gd name="T28" fmla="*/ 13 w 57"/>
                <a:gd name="T2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" h="102">
                  <a:moveTo>
                    <a:pt x="13" y="0"/>
                  </a:moveTo>
                  <a:lnTo>
                    <a:pt x="30" y="22"/>
                  </a:lnTo>
                  <a:lnTo>
                    <a:pt x="44" y="44"/>
                  </a:lnTo>
                  <a:lnTo>
                    <a:pt x="49" y="59"/>
                  </a:lnTo>
                  <a:lnTo>
                    <a:pt x="54" y="72"/>
                  </a:lnTo>
                  <a:lnTo>
                    <a:pt x="56" y="85"/>
                  </a:lnTo>
                  <a:lnTo>
                    <a:pt x="57" y="101"/>
                  </a:lnTo>
                  <a:lnTo>
                    <a:pt x="41" y="102"/>
                  </a:lnTo>
                  <a:lnTo>
                    <a:pt x="40" y="87"/>
                  </a:lnTo>
                  <a:lnTo>
                    <a:pt x="38" y="75"/>
                  </a:lnTo>
                  <a:lnTo>
                    <a:pt x="34" y="64"/>
                  </a:lnTo>
                  <a:lnTo>
                    <a:pt x="30" y="53"/>
                  </a:lnTo>
                  <a:lnTo>
                    <a:pt x="17" y="31"/>
                  </a:lnTo>
                  <a:lnTo>
                    <a:pt x="0" y="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387"/>
            <p:cNvSpPr>
              <a:spLocks/>
            </p:cNvSpPr>
            <p:nvPr/>
          </p:nvSpPr>
          <p:spPr bwMode="auto">
            <a:xfrm flipH="1">
              <a:off x="4215" y="3064"/>
              <a:ext cx="16" cy="11"/>
            </a:xfrm>
            <a:custGeom>
              <a:avLst/>
              <a:gdLst>
                <a:gd name="T0" fmla="*/ 5 w 17"/>
                <a:gd name="T1" fmla="*/ 0 h 11"/>
                <a:gd name="T2" fmla="*/ 0 w 17"/>
                <a:gd name="T3" fmla="*/ 5 h 11"/>
                <a:gd name="T4" fmla="*/ 4 w 17"/>
                <a:gd name="T5" fmla="*/ 10 h 11"/>
                <a:gd name="T6" fmla="*/ 17 w 17"/>
                <a:gd name="T7" fmla="*/ 1 h 11"/>
                <a:gd name="T8" fmla="*/ 17 w 17"/>
                <a:gd name="T9" fmla="*/ 11 h 11"/>
                <a:gd name="T10" fmla="*/ 5 w 17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1">
                  <a:moveTo>
                    <a:pt x="5" y="0"/>
                  </a:moveTo>
                  <a:lnTo>
                    <a:pt x="0" y="5"/>
                  </a:lnTo>
                  <a:lnTo>
                    <a:pt x="4" y="10"/>
                  </a:lnTo>
                  <a:lnTo>
                    <a:pt x="17" y="1"/>
                  </a:lnTo>
                  <a:lnTo>
                    <a:pt x="17" y="1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388"/>
            <p:cNvSpPr>
              <a:spLocks/>
            </p:cNvSpPr>
            <p:nvPr/>
          </p:nvSpPr>
          <p:spPr bwMode="auto">
            <a:xfrm flipH="1">
              <a:off x="4172" y="3161"/>
              <a:ext cx="227" cy="77"/>
            </a:xfrm>
            <a:custGeom>
              <a:avLst/>
              <a:gdLst>
                <a:gd name="T0" fmla="*/ 237 w 237"/>
                <a:gd name="T1" fmla="*/ 2 h 80"/>
                <a:gd name="T2" fmla="*/ 234 w 237"/>
                <a:gd name="T3" fmla="*/ 15 h 80"/>
                <a:gd name="T4" fmla="*/ 232 w 237"/>
                <a:gd name="T5" fmla="*/ 21 h 80"/>
                <a:gd name="T6" fmla="*/ 227 w 237"/>
                <a:gd name="T7" fmla="*/ 28 h 80"/>
                <a:gd name="T8" fmla="*/ 218 w 237"/>
                <a:gd name="T9" fmla="*/ 37 h 80"/>
                <a:gd name="T10" fmla="*/ 205 w 237"/>
                <a:gd name="T11" fmla="*/ 47 h 80"/>
                <a:gd name="T12" fmla="*/ 175 w 237"/>
                <a:gd name="T13" fmla="*/ 61 h 80"/>
                <a:gd name="T14" fmla="*/ 137 w 237"/>
                <a:gd name="T15" fmla="*/ 73 h 80"/>
                <a:gd name="T16" fmla="*/ 118 w 237"/>
                <a:gd name="T17" fmla="*/ 76 h 80"/>
                <a:gd name="T18" fmla="*/ 99 w 237"/>
                <a:gd name="T19" fmla="*/ 79 h 80"/>
                <a:gd name="T20" fmla="*/ 79 w 237"/>
                <a:gd name="T21" fmla="*/ 80 h 80"/>
                <a:gd name="T22" fmla="*/ 60 w 237"/>
                <a:gd name="T23" fmla="*/ 80 h 80"/>
                <a:gd name="T24" fmla="*/ 26 w 237"/>
                <a:gd name="T25" fmla="*/ 75 h 80"/>
                <a:gd name="T26" fmla="*/ 11 w 237"/>
                <a:gd name="T27" fmla="*/ 70 h 80"/>
                <a:gd name="T28" fmla="*/ 0 w 237"/>
                <a:gd name="T29" fmla="*/ 64 h 80"/>
                <a:gd name="T30" fmla="*/ 8 w 237"/>
                <a:gd name="T31" fmla="*/ 50 h 80"/>
                <a:gd name="T32" fmla="*/ 19 w 237"/>
                <a:gd name="T33" fmla="*/ 56 h 80"/>
                <a:gd name="T34" fmla="*/ 31 w 237"/>
                <a:gd name="T35" fmla="*/ 60 h 80"/>
                <a:gd name="T36" fmla="*/ 62 w 237"/>
                <a:gd name="T37" fmla="*/ 65 h 80"/>
                <a:gd name="T38" fmla="*/ 79 w 237"/>
                <a:gd name="T39" fmla="*/ 65 h 80"/>
                <a:gd name="T40" fmla="*/ 96 w 237"/>
                <a:gd name="T41" fmla="*/ 64 h 80"/>
                <a:gd name="T42" fmla="*/ 115 w 237"/>
                <a:gd name="T43" fmla="*/ 61 h 80"/>
                <a:gd name="T44" fmla="*/ 132 w 237"/>
                <a:gd name="T45" fmla="*/ 58 h 80"/>
                <a:gd name="T46" fmla="*/ 168 w 237"/>
                <a:gd name="T47" fmla="*/ 47 h 80"/>
                <a:gd name="T48" fmla="*/ 196 w 237"/>
                <a:gd name="T49" fmla="*/ 34 h 80"/>
                <a:gd name="T50" fmla="*/ 207 w 237"/>
                <a:gd name="T51" fmla="*/ 25 h 80"/>
                <a:gd name="T52" fmla="*/ 215 w 237"/>
                <a:gd name="T53" fmla="*/ 17 h 80"/>
                <a:gd name="T54" fmla="*/ 218 w 237"/>
                <a:gd name="T55" fmla="*/ 13 h 80"/>
                <a:gd name="T56" fmla="*/ 219 w 237"/>
                <a:gd name="T57" fmla="*/ 10 h 80"/>
                <a:gd name="T58" fmla="*/ 221 w 237"/>
                <a:gd name="T59" fmla="*/ 0 h 80"/>
                <a:gd name="T60" fmla="*/ 237 w 237"/>
                <a:gd name="T61" fmla="*/ 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7" h="80">
                  <a:moveTo>
                    <a:pt x="237" y="2"/>
                  </a:moveTo>
                  <a:lnTo>
                    <a:pt x="234" y="15"/>
                  </a:lnTo>
                  <a:lnTo>
                    <a:pt x="232" y="21"/>
                  </a:lnTo>
                  <a:lnTo>
                    <a:pt x="227" y="28"/>
                  </a:lnTo>
                  <a:lnTo>
                    <a:pt x="218" y="37"/>
                  </a:lnTo>
                  <a:lnTo>
                    <a:pt x="205" y="47"/>
                  </a:lnTo>
                  <a:lnTo>
                    <a:pt x="175" y="61"/>
                  </a:lnTo>
                  <a:lnTo>
                    <a:pt x="137" y="73"/>
                  </a:lnTo>
                  <a:lnTo>
                    <a:pt x="118" y="76"/>
                  </a:lnTo>
                  <a:lnTo>
                    <a:pt x="99" y="79"/>
                  </a:lnTo>
                  <a:lnTo>
                    <a:pt x="79" y="80"/>
                  </a:lnTo>
                  <a:lnTo>
                    <a:pt x="60" y="80"/>
                  </a:lnTo>
                  <a:lnTo>
                    <a:pt x="26" y="75"/>
                  </a:lnTo>
                  <a:lnTo>
                    <a:pt x="11" y="70"/>
                  </a:lnTo>
                  <a:lnTo>
                    <a:pt x="0" y="64"/>
                  </a:lnTo>
                  <a:lnTo>
                    <a:pt x="8" y="50"/>
                  </a:lnTo>
                  <a:lnTo>
                    <a:pt x="19" y="56"/>
                  </a:lnTo>
                  <a:lnTo>
                    <a:pt x="31" y="60"/>
                  </a:lnTo>
                  <a:lnTo>
                    <a:pt x="62" y="65"/>
                  </a:lnTo>
                  <a:lnTo>
                    <a:pt x="79" y="65"/>
                  </a:lnTo>
                  <a:lnTo>
                    <a:pt x="96" y="64"/>
                  </a:lnTo>
                  <a:lnTo>
                    <a:pt x="115" y="61"/>
                  </a:lnTo>
                  <a:lnTo>
                    <a:pt x="132" y="58"/>
                  </a:lnTo>
                  <a:lnTo>
                    <a:pt x="168" y="47"/>
                  </a:lnTo>
                  <a:lnTo>
                    <a:pt x="196" y="34"/>
                  </a:lnTo>
                  <a:lnTo>
                    <a:pt x="207" y="25"/>
                  </a:lnTo>
                  <a:lnTo>
                    <a:pt x="215" y="17"/>
                  </a:lnTo>
                  <a:lnTo>
                    <a:pt x="218" y="13"/>
                  </a:lnTo>
                  <a:lnTo>
                    <a:pt x="219" y="10"/>
                  </a:lnTo>
                  <a:lnTo>
                    <a:pt x="221" y="0"/>
                  </a:lnTo>
                  <a:lnTo>
                    <a:pt x="237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389"/>
            <p:cNvSpPr>
              <a:spLocks/>
            </p:cNvSpPr>
            <p:nvPr/>
          </p:nvSpPr>
          <p:spPr bwMode="auto">
            <a:xfrm flipH="1">
              <a:off x="4172" y="3161"/>
              <a:ext cx="16" cy="2"/>
            </a:xfrm>
            <a:custGeom>
              <a:avLst/>
              <a:gdLst>
                <a:gd name="T0" fmla="*/ 16 w 16"/>
                <a:gd name="T1" fmla="*/ 1 h 2"/>
                <a:gd name="T2" fmla="*/ 16 w 16"/>
                <a:gd name="T3" fmla="*/ 2 h 2"/>
                <a:gd name="T4" fmla="*/ 0 w 16"/>
                <a:gd name="T5" fmla="*/ 0 h 2"/>
                <a:gd name="T6" fmla="*/ 0 w 16"/>
                <a:gd name="T7" fmla="*/ 2 h 2"/>
                <a:gd name="T8" fmla="*/ 16 w 16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">
                  <a:moveTo>
                    <a:pt x="16" y="1"/>
                  </a:moveTo>
                  <a:lnTo>
                    <a:pt x="16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390"/>
            <p:cNvSpPr>
              <a:spLocks/>
            </p:cNvSpPr>
            <p:nvPr/>
          </p:nvSpPr>
          <p:spPr bwMode="auto">
            <a:xfrm flipH="1">
              <a:off x="4393" y="3089"/>
              <a:ext cx="373" cy="133"/>
            </a:xfrm>
            <a:custGeom>
              <a:avLst/>
              <a:gdLst>
                <a:gd name="T0" fmla="*/ 383 w 390"/>
                <a:gd name="T1" fmla="*/ 139 h 139"/>
                <a:gd name="T2" fmla="*/ 358 w 390"/>
                <a:gd name="T3" fmla="*/ 126 h 139"/>
                <a:gd name="T4" fmla="*/ 316 w 390"/>
                <a:gd name="T5" fmla="*/ 113 h 139"/>
                <a:gd name="T6" fmla="*/ 264 w 390"/>
                <a:gd name="T7" fmla="*/ 98 h 139"/>
                <a:gd name="T8" fmla="*/ 207 w 390"/>
                <a:gd name="T9" fmla="*/ 83 h 139"/>
                <a:gd name="T10" fmla="*/ 90 w 390"/>
                <a:gd name="T11" fmla="*/ 50 h 139"/>
                <a:gd name="T12" fmla="*/ 39 w 390"/>
                <a:gd name="T13" fmla="*/ 32 h 139"/>
                <a:gd name="T14" fmla="*/ 17 w 390"/>
                <a:gd name="T15" fmla="*/ 22 h 139"/>
                <a:gd name="T16" fmla="*/ 0 w 390"/>
                <a:gd name="T17" fmla="*/ 14 h 139"/>
                <a:gd name="T18" fmla="*/ 7 w 390"/>
                <a:gd name="T19" fmla="*/ 0 h 139"/>
                <a:gd name="T20" fmla="*/ 24 w 390"/>
                <a:gd name="T21" fmla="*/ 8 h 139"/>
                <a:gd name="T22" fmla="*/ 45 w 390"/>
                <a:gd name="T23" fmla="*/ 17 h 139"/>
                <a:gd name="T24" fmla="*/ 95 w 390"/>
                <a:gd name="T25" fmla="*/ 35 h 139"/>
                <a:gd name="T26" fmla="*/ 212 w 390"/>
                <a:gd name="T27" fmla="*/ 68 h 139"/>
                <a:gd name="T28" fmla="*/ 269 w 390"/>
                <a:gd name="T29" fmla="*/ 83 h 139"/>
                <a:gd name="T30" fmla="*/ 321 w 390"/>
                <a:gd name="T31" fmla="*/ 98 h 139"/>
                <a:gd name="T32" fmla="*/ 364 w 390"/>
                <a:gd name="T33" fmla="*/ 112 h 139"/>
                <a:gd name="T34" fmla="*/ 390 w 390"/>
                <a:gd name="T35" fmla="*/ 125 h 139"/>
                <a:gd name="T36" fmla="*/ 383 w 390"/>
                <a:gd name="T3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0" h="139">
                  <a:moveTo>
                    <a:pt x="383" y="139"/>
                  </a:moveTo>
                  <a:lnTo>
                    <a:pt x="358" y="126"/>
                  </a:lnTo>
                  <a:lnTo>
                    <a:pt x="316" y="113"/>
                  </a:lnTo>
                  <a:lnTo>
                    <a:pt x="264" y="98"/>
                  </a:lnTo>
                  <a:lnTo>
                    <a:pt x="207" y="83"/>
                  </a:lnTo>
                  <a:lnTo>
                    <a:pt x="90" y="50"/>
                  </a:lnTo>
                  <a:lnTo>
                    <a:pt x="39" y="32"/>
                  </a:lnTo>
                  <a:lnTo>
                    <a:pt x="17" y="22"/>
                  </a:lnTo>
                  <a:lnTo>
                    <a:pt x="0" y="14"/>
                  </a:lnTo>
                  <a:lnTo>
                    <a:pt x="7" y="0"/>
                  </a:lnTo>
                  <a:lnTo>
                    <a:pt x="24" y="8"/>
                  </a:lnTo>
                  <a:lnTo>
                    <a:pt x="45" y="17"/>
                  </a:lnTo>
                  <a:lnTo>
                    <a:pt x="95" y="35"/>
                  </a:lnTo>
                  <a:lnTo>
                    <a:pt x="212" y="68"/>
                  </a:lnTo>
                  <a:lnTo>
                    <a:pt x="269" y="83"/>
                  </a:lnTo>
                  <a:lnTo>
                    <a:pt x="321" y="98"/>
                  </a:lnTo>
                  <a:lnTo>
                    <a:pt x="364" y="112"/>
                  </a:lnTo>
                  <a:lnTo>
                    <a:pt x="390" y="125"/>
                  </a:lnTo>
                  <a:lnTo>
                    <a:pt x="383" y="1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391"/>
            <p:cNvSpPr>
              <a:spLocks/>
            </p:cNvSpPr>
            <p:nvPr/>
          </p:nvSpPr>
          <p:spPr bwMode="auto">
            <a:xfrm flipH="1">
              <a:off x="4392" y="3209"/>
              <a:ext cx="7" cy="13"/>
            </a:xfrm>
            <a:custGeom>
              <a:avLst/>
              <a:gdLst>
                <a:gd name="T0" fmla="*/ 8 w 8"/>
                <a:gd name="T1" fmla="*/ 0 h 14"/>
                <a:gd name="T2" fmla="*/ 7 w 8"/>
                <a:gd name="T3" fmla="*/ 0 h 14"/>
                <a:gd name="T4" fmla="*/ 0 w 8"/>
                <a:gd name="T5" fmla="*/ 14 h 14"/>
                <a:gd name="T6" fmla="*/ 8 w 8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4">
                  <a:moveTo>
                    <a:pt x="8" y="0"/>
                  </a:moveTo>
                  <a:lnTo>
                    <a:pt x="7" y="0"/>
                  </a:lnTo>
                  <a:lnTo>
                    <a:pt x="0" y="1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392"/>
            <p:cNvSpPr>
              <a:spLocks/>
            </p:cNvSpPr>
            <p:nvPr/>
          </p:nvSpPr>
          <p:spPr bwMode="auto">
            <a:xfrm flipH="1">
              <a:off x="4759" y="3040"/>
              <a:ext cx="112" cy="63"/>
            </a:xfrm>
            <a:custGeom>
              <a:avLst/>
              <a:gdLst>
                <a:gd name="T0" fmla="*/ 110 w 117"/>
                <a:gd name="T1" fmla="*/ 65 h 65"/>
                <a:gd name="T2" fmla="*/ 95 w 117"/>
                <a:gd name="T3" fmla="*/ 59 h 65"/>
                <a:gd name="T4" fmla="*/ 78 w 117"/>
                <a:gd name="T5" fmla="*/ 55 h 65"/>
                <a:gd name="T6" fmla="*/ 43 w 117"/>
                <a:gd name="T7" fmla="*/ 47 h 65"/>
                <a:gd name="T8" fmla="*/ 27 w 117"/>
                <a:gd name="T9" fmla="*/ 41 h 65"/>
                <a:gd name="T10" fmla="*/ 14 w 117"/>
                <a:gd name="T11" fmla="*/ 32 h 65"/>
                <a:gd name="T12" fmla="*/ 7 w 117"/>
                <a:gd name="T13" fmla="*/ 27 h 65"/>
                <a:gd name="T14" fmla="*/ 4 w 117"/>
                <a:gd name="T15" fmla="*/ 20 h 65"/>
                <a:gd name="T16" fmla="*/ 0 w 117"/>
                <a:gd name="T17" fmla="*/ 11 h 65"/>
                <a:gd name="T18" fmla="*/ 0 w 117"/>
                <a:gd name="T19" fmla="*/ 2 h 65"/>
                <a:gd name="T20" fmla="*/ 15 w 117"/>
                <a:gd name="T21" fmla="*/ 0 h 65"/>
                <a:gd name="T22" fmla="*/ 15 w 117"/>
                <a:gd name="T23" fmla="*/ 7 h 65"/>
                <a:gd name="T24" fmla="*/ 18 w 117"/>
                <a:gd name="T25" fmla="*/ 13 h 65"/>
                <a:gd name="T26" fmla="*/ 20 w 117"/>
                <a:gd name="T27" fmla="*/ 18 h 65"/>
                <a:gd name="T28" fmla="*/ 24 w 117"/>
                <a:gd name="T29" fmla="*/ 20 h 65"/>
                <a:gd name="T30" fmla="*/ 35 w 117"/>
                <a:gd name="T31" fmla="*/ 27 h 65"/>
                <a:gd name="T32" fmla="*/ 47 w 117"/>
                <a:gd name="T33" fmla="*/ 32 h 65"/>
                <a:gd name="T34" fmla="*/ 82 w 117"/>
                <a:gd name="T35" fmla="*/ 40 h 65"/>
                <a:gd name="T36" fmla="*/ 100 w 117"/>
                <a:gd name="T37" fmla="*/ 44 h 65"/>
                <a:gd name="T38" fmla="*/ 117 w 117"/>
                <a:gd name="T39" fmla="*/ 51 h 65"/>
                <a:gd name="T40" fmla="*/ 110 w 117"/>
                <a:gd name="T41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7" h="65">
                  <a:moveTo>
                    <a:pt x="110" y="65"/>
                  </a:moveTo>
                  <a:lnTo>
                    <a:pt x="95" y="59"/>
                  </a:lnTo>
                  <a:lnTo>
                    <a:pt x="78" y="55"/>
                  </a:lnTo>
                  <a:lnTo>
                    <a:pt x="43" y="47"/>
                  </a:lnTo>
                  <a:lnTo>
                    <a:pt x="27" y="41"/>
                  </a:lnTo>
                  <a:lnTo>
                    <a:pt x="14" y="32"/>
                  </a:lnTo>
                  <a:lnTo>
                    <a:pt x="7" y="27"/>
                  </a:lnTo>
                  <a:lnTo>
                    <a:pt x="4" y="20"/>
                  </a:lnTo>
                  <a:lnTo>
                    <a:pt x="0" y="11"/>
                  </a:lnTo>
                  <a:lnTo>
                    <a:pt x="0" y="2"/>
                  </a:lnTo>
                  <a:lnTo>
                    <a:pt x="15" y="0"/>
                  </a:lnTo>
                  <a:lnTo>
                    <a:pt x="15" y="7"/>
                  </a:lnTo>
                  <a:lnTo>
                    <a:pt x="18" y="13"/>
                  </a:lnTo>
                  <a:lnTo>
                    <a:pt x="20" y="18"/>
                  </a:lnTo>
                  <a:lnTo>
                    <a:pt x="24" y="20"/>
                  </a:lnTo>
                  <a:lnTo>
                    <a:pt x="35" y="27"/>
                  </a:lnTo>
                  <a:lnTo>
                    <a:pt x="47" y="32"/>
                  </a:lnTo>
                  <a:lnTo>
                    <a:pt x="82" y="40"/>
                  </a:lnTo>
                  <a:lnTo>
                    <a:pt x="100" y="44"/>
                  </a:lnTo>
                  <a:lnTo>
                    <a:pt x="117" y="51"/>
                  </a:lnTo>
                  <a:lnTo>
                    <a:pt x="110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393"/>
            <p:cNvSpPr>
              <a:spLocks/>
            </p:cNvSpPr>
            <p:nvPr/>
          </p:nvSpPr>
          <p:spPr bwMode="auto">
            <a:xfrm flipH="1">
              <a:off x="4759" y="3089"/>
              <a:ext cx="7" cy="14"/>
            </a:xfrm>
            <a:custGeom>
              <a:avLst/>
              <a:gdLst>
                <a:gd name="T0" fmla="*/ 7 w 7"/>
                <a:gd name="T1" fmla="*/ 0 h 14"/>
                <a:gd name="T2" fmla="*/ 0 w 7"/>
                <a:gd name="T3" fmla="*/ 14 h 14"/>
                <a:gd name="T4" fmla="*/ 7 w 7"/>
                <a:gd name="T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4">
                  <a:moveTo>
                    <a:pt x="7" y="0"/>
                  </a:moveTo>
                  <a:lnTo>
                    <a:pt x="0" y="1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394"/>
            <p:cNvSpPr>
              <a:spLocks/>
            </p:cNvSpPr>
            <p:nvPr/>
          </p:nvSpPr>
          <p:spPr bwMode="auto">
            <a:xfrm flipH="1">
              <a:off x="4724" y="2853"/>
              <a:ext cx="147" cy="189"/>
            </a:xfrm>
            <a:custGeom>
              <a:avLst/>
              <a:gdLst>
                <a:gd name="T0" fmla="*/ 0 w 154"/>
                <a:gd name="T1" fmla="*/ 195 h 197"/>
                <a:gd name="T2" fmla="*/ 1 w 154"/>
                <a:gd name="T3" fmla="*/ 154 h 197"/>
                <a:gd name="T4" fmla="*/ 7 w 154"/>
                <a:gd name="T5" fmla="*/ 117 h 197"/>
                <a:gd name="T6" fmla="*/ 17 w 154"/>
                <a:gd name="T7" fmla="*/ 83 h 197"/>
                <a:gd name="T8" fmla="*/ 32 w 154"/>
                <a:gd name="T9" fmla="*/ 54 h 197"/>
                <a:gd name="T10" fmla="*/ 52 w 154"/>
                <a:gd name="T11" fmla="*/ 31 h 197"/>
                <a:gd name="T12" fmla="*/ 66 w 154"/>
                <a:gd name="T13" fmla="*/ 22 h 197"/>
                <a:gd name="T14" fmla="*/ 80 w 154"/>
                <a:gd name="T15" fmla="*/ 14 h 197"/>
                <a:gd name="T16" fmla="*/ 96 w 154"/>
                <a:gd name="T17" fmla="*/ 9 h 197"/>
                <a:gd name="T18" fmla="*/ 115 w 154"/>
                <a:gd name="T19" fmla="*/ 3 h 197"/>
                <a:gd name="T20" fmla="*/ 134 w 154"/>
                <a:gd name="T21" fmla="*/ 1 h 197"/>
                <a:gd name="T22" fmla="*/ 154 w 154"/>
                <a:gd name="T23" fmla="*/ 0 h 197"/>
                <a:gd name="T24" fmla="*/ 154 w 154"/>
                <a:gd name="T25" fmla="*/ 16 h 197"/>
                <a:gd name="T26" fmla="*/ 135 w 154"/>
                <a:gd name="T27" fmla="*/ 17 h 197"/>
                <a:gd name="T28" fmla="*/ 117 w 154"/>
                <a:gd name="T29" fmla="*/ 19 h 197"/>
                <a:gd name="T30" fmla="*/ 101 w 154"/>
                <a:gd name="T31" fmla="*/ 24 h 197"/>
                <a:gd name="T32" fmla="*/ 86 w 154"/>
                <a:gd name="T33" fmla="*/ 29 h 197"/>
                <a:gd name="T34" fmla="*/ 74 w 154"/>
                <a:gd name="T35" fmla="*/ 36 h 197"/>
                <a:gd name="T36" fmla="*/ 63 w 154"/>
                <a:gd name="T37" fmla="*/ 43 h 197"/>
                <a:gd name="T38" fmla="*/ 44 w 154"/>
                <a:gd name="T39" fmla="*/ 65 h 197"/>
                <a:gd name="T40" fmla="*/ 31 w 154"/>
                <a:gd name="T41" fmla="*/ 90 h 197"/>
                <a:gd name="T42" fmla="*/ 22 w 154"/>
                <a:gd name="T43" fmla="*/ 121 h 197"/>
                <a:gd name="T44" fmla="*/ 16 w 154"/>
                <a:gd name="T45" fmla="*/ 156 h 197"/>
                <a:gd name="T46" fmla="*/ 15 w 154"/>
                <a:gd name="T47" fmla="*/ 197 h 197"/>
                <a:gd name="T48" fmla="*/ 0 w 154"/>
                <a:gd name="T49" fmla="*/ 19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54" h="197">
                  <a:moveTo>
                    <a:pt x="0" y="195"/>
                  </a:moveTo>
                  <a:lnTo>
                    <a:pt x="1" y="154"/>
                  </a:lnTo>
                  <a:lnTo>
                    <a:pt x="7" y="117"/>
                  </a:lnTo>
                  <a:lnTo>
                    <a:pt x="17" y="83"/>
                  </a:lnTo>
                  <a:lnTo>
                    <a:pt x="32" y="54"/>
                  </a:lnTo>
                  <a:lnTo>
                    <a:pt x="52" y="31"/>
                  </a:lnTo>
                  <a:lnTo>
                    <a:pt x="66" y="22"/>
                  </a:lnTo>
                  <a:lnTo>
                    <a:pt x="80" y="14"/>
                  </a:lnTo>
                  <a:lnTo>
                    <a:pt x="96" y="9"/>
                  </a:lnTo>
                  <a:lnTo>
                    <a:pt x="115" y="3"/>
                  </a:lnTo>
                  <a:lnTo>
                    <a:pt x="134" y="1"/>
                  </a:lnTo>
                  <a:lnTo>
                    <a:pt x="154" y="0"/>
                  </a:lnTo>
                  <a:lnTo>
                    <a:pt x="154" y="16"/>
                  </a:lnTo>
                  <a:lnTo>
                    <a:pt x="135" y="17"/>
                  </a:lnTo>
                  <a:lnTo>
                    <a:pt x="117" y="19"/>
                  </a:lnTo>
                  <a:lnTo>
                    <a:pt x="101" y="24"/>
                  </a:lnTo>
                  <a:lnTo>
                    <a:pt x="86" y="29"/>
                  </a:lnTo>
                  <a:lnTo>
                    <a:pt x="74" y="36"/>
                  </a:lnTo>
                  <a:lnTo>
                    <a:pt x="63" y="43"/>
                  </a:lnTo>
                  <a:lnTo>
                    <a:pt x="44" y="65"/>
                  </a:lnTo>
                  <a:lnTo>
                    <a:pt x="31" y="90"/>
                  </a:lnTo>
                  <a:lnTo>
                    <a:pt x="22" y="121"/>
                  </a:lnTo>
                  <a:lnTo>
                    <a:pt x="16" y="156"/>
                  </a:lnTo>
                  <a:lnTo>
                    <a:pt x="15" y="197"/>
                  </a:lnTo>
                  <a:lnTo>
                    <a:pt x="0" y="19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395"/>
            <p:cNvSpPr>
              <a:spLocks/>
            </p:cNvSpPr>
            <p:nvPr/>
          </p:nvSpPr>
          <p:spPr bwMode="auto">
            <a:xfrm flipH="1">
              <a:off x="4857" y="3040"/>
              <a:ext cx="14" cy="2"/>
            </a:xfrm>
            <a:custGeom>
              <a:avLst/>
              <a:gdLst>
                <a:gd name="T0" fmla="*/ 0 w 15"/>
                <a:gd name="T1" fmla="*/ 2 h 2"/>
                <a:gd name="T2" fmla="*/ 0 w 15"/>
                <a:gd name="T3" fmla="*/ 1 h 2"/>
                <a:gd name="T4" fmla="*/ 0 w 15"/>
                <a:gd name="T5" fmla="*/ 0 h 2"/>
                <a:gd name="T6" fmla="*/ 15 w 15"/>
                <a:gd name="T7" fmla="*/ 2 h 2"/>
                <a:gd name="T8" fmla="*/ 15 w 15"/>
                <a:gd name="T9" fmla="*/ 0 h 2"/>
                <a:gd name="T10" fmla="*/ 0 w 15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2">
                  <a:moveTo>
                    <a:pt x="0" y="2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5" y="2"/>
                  </a:lnTo>
                  <a:lnTo>
                    <a:pt x="1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396"/>
            <p:cNvSpPr>
              <a:spLocks/>
            </p:cNvSpPr>
            <p:nvPr/>
          </p:nvSpPr>
          <p:spPr bwMode="auto">
            <a:xfrm flipH="1">
              <a:off x="4504" y="2800"/>
              <a:ext cx="220" cy="69"/>
            </a:xfrm>
            <a:custGeom>
              <a:avLst/>
              <a:gdLst>
                <a:gd name="T0" fmla="*/ 0 w 230"/>
                <a:gd name="T1" fmla="*/ 56 h 72"/>
                <a:gd name="T2" fmla="*/ 24 w 230"/>
                <a:gd name="T3" fmla="*/ 53 h 72"/>
                <a:gd name="T4" fmla="*/ 51 w 230"/>
                <a:gd name="T5" fmla="*/ 47 h 72"/>
                <a:gd name="T6" fmla="*/ 112 w 230"/>
                <a:gd name="T7" fmla="*/ 27 h 72"/>
                <a:gd name="T8" fmla="*/ 143 w 230"/>
                <a:gd name="T9" fmla="*/ 16 h 72"/>
                <a:gd name="T10" fmla="*/ 176 w 230"/>
                <a:gd name="T11" fmla="*/ 6 h 72"/>
                <a:gd name="T12" fmla="*/ 204 w 230"/>
                <a:gd name="T13" fmla="*/ 1 h 72"/>
                <a:gd name="T14" fmla="*/ 218 w 230"/>
                <a:gd name="T15" fmla="*/ 0 h 72"/>
                <a:gd name="T16" fmla="*/ 230 w 230"/>
                <a:gd name="T17" fmla="*/ 0 h 72"/>
                <a:gd name="T18" fmla="*/ 230 w 230"/>
                <a:gd name="T19" fmla="*/ 16 h 72"/>
                <a:gd name="T20" fmla="*/ 218 w 230"/>
                <a:gd name="T21" fmla="*/ 16 h 72"/>
                <a:gd name="T22" fmla="*/ 206 w 230"/>
                <a:gd name="T23" fmla="*/ 17 h 72"/>
                <a:gd name="T24" fmla="*/ 178 w 230"/>
                <a:gd name="T25" fmla="*/ 22 h 72"/>
                <a:gd name="T26" fmla="*/ 148 w 230"/>
                <a:gd name="T27" fmla="*/ 31 h 72"/>
                <a:gd name="T28" fmla="*/ 117 w 230"/>
                <a:gd name="T29" fmla="*/ 42 h 72"/>
                <a:gd name="T30" fmla="*/ 56 w 230"/>
                <a:gd name="T31" fmla="*/ 62 h 72"/>
                <a:gd name="T32" fmla="*/ 26 w 230"/>
                <a:gd name="T33" fmla="*/ 69 h 72"/>
                <a:gd name="T34" fmla="*/ 1 w 230"/>
                <a:gd name="T35" fmla="*/ 72 h 72"/>
                <a:gd name="T36" fmla="*/ 0 w 230"/>
                <a:gd name="T37" fmla="*/ 5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0" h="72">
                  <a:moveTo>
                    <a:pt x="0" y="56"/>
                  </a:moveTo>
                  <a:lnTo>
                    <a:pt x="24" y="53"/>
                  </a:lnTo>
                  <a:lnTo>
                    <a:pt x="51" y="47"/>
                  </a:lnTo>
                  <a:lnTo>
                    <a:pt x="112" y="27"/>
                  </a:lnTo>
                  <a:lnTo>
                    <a:pt x="143" y="16"/>
                  </a:lnTo>
                  <a:lnTo>
                    <a:pt x="176" y="6"/>
                  </a:lnTo>
                  <a:lnTo>
                    <a:pt x="204" y="1"/>
                  </a:lnTo>
                  <a:lnTo>
                    <a:pt x="218" y="0"/>
                  </a:lnTo>
                  <a:lnTo>
                    <a:pt x="230" y="0"/>
                  </a:lnTo>
                  <a:lnTo>
                    <a:pt x="230" y="16"/>
                  </a:lnTo>
                  <a:lnTo>
                    <a:pt x="218" y="16"/>
                  </a:lnTo>
                  <a:lnTo>
                    <a:pt x="206" y="17"/>
                  </a:lnTo>
                  <a:lnTo>
                    <a:pt x="178" y="22"/>
                  </a:lnTo>
                  <a:lnTo>
                    <a:pt x="148" y="31"/>
                  </a:lnTo>
                  <a:lnTo>
                    <a:pt x="117" y="42"/>
                  </a:lnTo>
                  <a:lnTo>
                    <a:pt x="56" y="62"/>
                  </a:lnTo>
                  <a:lnTo>
                    <a:pt x="26" y="69"/>
                  </a:lnTo>
                  <a:lnTo>
                    <a:pt x="1" y="72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397"/>
            <p:cNvSpPr>
              <a:spLocks/>
            </p:cNvSpPr>
            <p:nvPr/>
          </p:nvSpPr>
          <p:spPr bwMode="auto">
            <a:xfrm flipH="1">
              <a:off x="4723" y="2853"/>
              <a:ext cx="1" cy="16"/>
            </a:xfrm>
            <a:custGeom>
              <a:avLst/>
              <a:gdLst>
                <a:gd name="T0" fmla="*/ 0 w 1"/>
                <a:gd name="T1" fmla="*/ 16 h 16"/>
                <a:gd name="T2" fmla="*/ 1 w 1"/>
                <a:gd name="T3" fmla="*/ 16 h 16"/>
                <a:gd name="T4" fmla="*/ 0 w 1"/>
                <a:gd name="T5" fmla="*/ 0 h 16"/>
                <a:gd name="T6" fmla="*/ 0 w 1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6">
                  <a:moveTo>
                    <a:pt x="0" y="16"/>
                  </a:moveTo>
                  <a:lnTo>
                    <a:pt x="1" y="16"/>
                  </a:lnTo>
                  <a:lnTo>
                    <a:pt x="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398"/>
            <p:cNvSpPr>
              <a:spLocks/>
            </p:cNvSpPr>
            <p:nvPr/>
          </p:nvSpPr>
          <p:spPr bwMode="auto">
            <a:xfrm flipH="1">
              <a:off x="4493" y="2800"/>
              <a:ext cx="17" cy="15"/>
            </a:xfrm>
            <a:custGeom>
              <a:avLst/>
              <a:gdLst>
                <a:gd name="T0" fmla="*/ 7 w 18"/>
                <a:gd name="T1" fmla="*/ 16 h 16"/>
                <a:gd name="T2" fmla="*/ 18 w 18"/>
                <a:gd name="T3" fmla="*/ 16 h 16"/>
                <a:gd name="T4" fmla="*/ 14 w 18"/>
                <a:gd name="T5" fmla="*/ 5 h 16"/>
                <a:gd name="T6" fmla="*/ 0 w 18"/>
                <a:gd name="T7" fmla="*/ 11 h 16"/>
                <a:gd name="T8" fmla="*/ 7 w 18"/>
                <a:gd name="T9" fmla="*/ 0 h 16"/>
                <a:gd name="T10" fmla="*/ 7 w 18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7" y="16"/>
                  </a:moveTo>
                  <a:lnTo>
                    <a:pt x="18" y="16"/>
                  </a:lnTo>
                  <a:lnTo>
                    <a:pt x="14" y="5"/>
                  </a:lnTo>
                  <a:lnTo>
                    <a:pt x="0" y="11"/>
                  </a:lnTo>
                  <a:lnTo>
                    <a:pt x="7" y="0"/>
                  </a:lnTo>
                  <a:lnTo>
                    <a:pt x="7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399"/>
            <p:cNvSpPr>
              <a:spLocks/>
            </p:cNvSpPr>
            <p:nvPr/>
          </p:nvSpPr>
          <p:spPr bwMode="auto">
            <a:xfrm flipH="1">
              <a:off x="4120" y="2105"/>
              <a:ext cx="500" cy="185"/>
            </a:xfrm>
            <a:custGeom>
              <a:avLst/>
              <a:gdLst>
                <a:gd name="T0" fmla="*/ 218 w 522"/>
                <a:gd name="T1" fmla="*/ 19 h 193"/>
                <a:gd name="T2" fmla="*/ 172 w 522"/>
                <a:gd name="T3" fmla="*/ 26 h 193"/>
                <a:gd name="T4" fmla="*/ 77 w 522"/>
                <a:gd name="T5" fmla="*/ 43 h 193"/>
                <a:gd name="T6" fmla="*/ 46 w 522"/>
                <a:gd name="T7" fmla="*/ 51 h 193"/>
                <a:gd name="T8" fmla="*/ 24 w 522"/>
                <a:gd name="T9" fmla="*/ 61 h 193"/>
                <a:gd name="T10" fmla="*/ 9 w 522"/>
                <a:gd name="T11" fmla="*/ 75 h 193"/>
                <a:gd name="T12" fmla="*/ 1 w 522"/>
                <a:gd name="T13" fmla="*/ 93 h 193"/>
                <a:gd name="T14" fmla="*/ 1 w 522"/>
                <a:gd name="T15" fmla="*/ 110 h 193"/>
                <a:gd name="T16" fmla="*/ 7 w 522"/>
                <a:gd name="T17" fmla="*/ 136 h 193"/>
                <a:gd name="T18" fmla="*/ 19 w 522"/>
                <a:gd name="T19" fmla="*/ 159 h 193"/>
                <a:gd name="T20" fmla="*/ 37 w 522"/>
                <a:gd name="T21" fmla="*/ 177 h 193"/>
                <a:gd name="T22" fmla="*/ 61 w 522"/>
                <a:gd name="T23" fmla="*/ 189 h 193"/>
                <a:gd name="T24" fmla="*/ 78 w 522"/>
                <a:gd name="T25" fmla="*/ 193 h 193"/>
                <a:gd name="T26" fmla="*/ 98 w 522"/>
                <a:gd name="T27" fmla="*/ 192 h 193"/>
                <a:gd name="T28" fmla="*/ 112 w 522"/>
                <a:gd name="T29" fmla="*/ 186 h 193"/>
                <a:gd name="T30" fmla="*/ 139 w 522"/>
                <a:gd name="T31" fmla="*/ 162 h 193"/>
                <a:gd name="T32" fmla="*/ 162 w 522"/>
                <a:gd name="T33" fmla="*/ 155 h 193"/>
                <a:gd name="T34" fmla="*/ 176 w 522"/>
                <a:gd name="T35" fmla="*/ 170 h 193"/>
                <a:gd name="T36" fmla="*/ 191 w 522"/>
                <a:gd name="T37" fmla="*/ 176 h 193"/>
                <a:gd name="T38" fmla="*/ 206 w 522"/>
                <a:gd name="T39" fmla="*/ 177 h 193"/>
                <a:gd name="T40" fmla="*/ 214 w 522"/>
                <a:gd name="T41" fmla="*/ 173 h 193"/>
                <a:gd name="T42" fmla="*/ 222 w 522"/>
                <a:gd name="T43" fmla="*/ 164 h 193"/>
                <a:gd name="T44" fmla="*/ 238 w 522"/>
                <a:gd name="T45" fmla="*/ 141 h 193"/>
                <a:gd name="T46" fmla="*/ 254 w 522"/>
                <a:gd name="T47" fmla="*/ 166 h 193"/>
                <a:gd name="T48" fmla="*/ 265 w 522"/>
                <a:gd name="T49" fmla="*/ 174 h 193"/>
                <a:gd name="T50" fmla="*/ 279 w 522"/>
                <a:gd name="T51" fmla="*/ 177 h 193"/>
                <a:gd name="T52" fmla="*/ 295 w 522"/>
                <a:gd name="T53" fmla="*/ 172 h 193"/>
                <a:gd name="T54" fmla="*/ 308 w 522"/>
                <a:gd name="T55" fmla="*/ 164 h 193"/>
                <a:gd name="T56" fmla="*/ 316 w 522"/>
                <a:gd name="T57" fmla="*/ 161 h 193"/>
                <a:gd name="T58" fmla="*/ 325 w 522"/>
                <a:gd name="T59" fmla="*/ 163 h 193"/>
                <a:gd name="T60" fmla="*/ 332 w 522"/>
                <a:gd name="T61" fmla="*/ 172 h 193"/>
                <a:gd name="T62" fmla="*/ 339 w 522"/>
                <a:gd name="T63" fmla="*/ 183 h 193"/>
                <a:gd name="T64" fmla="*/ 348 w 522"/>
                <a:gd name="T65" fmla="*/ 187 h 193"/>
                <a:gd name="T66" fmla="*/ 358 w 522"/>
                <a:gd name="T67" fmla="*/ 186 h 193"/>
                <a:gd name="T68" fmla="*/ 378 w 522"/>
                <a:gd name="T69" fmla="*/ 182 h 193"/>
                <a:gd name="T70" fmla="*/ 400 w 522"/>
                <a:gd name="T71" fmla="*/ 180 h 193"/>
                <a:gd name="T72" fmla="*/ 411 w 522"/>
                <a:gd name="T73" fmla="*/ 176 h 193"/>
                <a:gd name="T74" fmla="*/ 432 w 522"/>
                <a:gd name="T75" fmla="*/ 173 h 193"/>
                <a:gd name="T76" fmla="*/ 459 w 522"/>
                <a:gd name="T77" fmla="*/ 177 h 193"/>
                <a:gd name="T78" fmla="*/ 472 w 522"/>
                <a:gd name="T79" fmla="*/ 179 h 193"/>
                <a:gd name="T80" fmla="*/ 479 w 522"/>
                <a:gd name="T81" fmla="*/ 176 h 193"/>
                <a:gd name="T82" fmla="*/ 481 w 522"/>
                <a:gd name="T83" fmla="*/ 165 h 193"/>
                <a:gd name="T84" fmla="*/ 483 w 522"/>
                <a:gd name="T85" fmla="*/ 146 h 193"/>
                <a:gd name="T86" fmla="*/ 493 w 522"/>
                <a:gd name="T87" fmla="*/ 114 h 193"/>
                <a:gd name="T88" fmla="*/ 514 w 522"/>
                <a:gd name="T89" fmla="*/ 65 h 193"/>
                <a:gd name="T90" fmla="*/ 522 w 522"/>
                <a:gd name="T91" fmla="*/ 33 h 193"/>
                <a:gd name="T92" fmla="*/ 521 w 522"/>
                <a:gd name="T93" fmla="*/ 21 h 193"/>
                <a:gd name="T94" fmla="*/ 515 w 522"/>
                <a:gd name="T95" fmla="*/ 10 h 193"/>
                <a:gd name="T96" fmla="*/ 503 w 522"/>
                <a:gd name="T97" fmla="*/ 2 h 193"/>
                <a:gd name="T98" fmla="*/ 297 w 522"/>
                <a:gd name="T99" fmla="*/ 19 h 193"/>
                <a:gd name="T100" fmla="*/ 283 w 522"/>
                <a:gd name="T101" fmla="*/ 24 h 193"/>
                <a:gd name="T102" fmla="*/ 270 w 522"/>
                <a:gd name="T103" fmla="*/ 23 h 193"/>
                <a:gd name="T104" fmla="*/ 259 w 522"/>
                <a:gd name="T105" fmla="*/ 18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22" h="193">
                  <a:moveTo>
                    <a:pt x="250" y="16"/>
                  </a:moveTo>
                  <a:lnTo>
                    <a:pt x="228" y="18"/>
                  </a:lnTo>
                  <a:lnTo>
                    <a:pt x="218" y="19"/>
                  </a:lnTo>
                  <a:lnTo>
                    <a:pt x="208" y="20"/>
                  </a:lnTo>
                  <a:lnTo>
                    <a:pt x="190" y="23"/>
                  </a:lnTo>
                  <a:lnTo>
                    <a:pt x="172" y="26"/>
                  </a:lnTo>
                  <a:lnTo>
                    <a:pt x="134" y="32"/>
                  </a:lnTo>
                  <a:lnTo>
                    <a:pt x="93" y="40"/>
                  </a:lnTo>
                  <a:lnTo>
                    <a:pt x="77" y="43"/>
                  </a:lnTo>
                  <a:lnTo>
                    <a:pt x="61" y="47"/>
                  </a:lnTo>
                  <a:lnTo>
                    <a:pt x="53" y="49"/>
                  </a:lnTo>
                  <a:lnTo>
                    <a:pt x="46" y="51"/>
                  </a:lnTo>
                  <a:lnTo>
                    <a:pt x="37" y="54"/>
                  </a:lnTo>
                  <a:lnTo>
                    <a:pt x="30" y="57"/>
                  </a:lnTo>
                  <a:lnTo>
                    <a:pt x="24" y="61"/>
                  </a:lnTo>
                  <a:lnTo>
                    <a:pt x="18" y="65"/>
                  </a:lnTo>
                  <a:lnTo>
                    <a:pt x="13" y="70"/>
                  </a:lnTo>
                  <a:lnTo>
                    <a:pt x="9" y="75"/>
                  </a:lnTo>
                  <a:lnTo>
                    <a:pt x="5" y="80"/>
                  </a:lnTo>
                  <a:lnTo>
                    <a:pt x="2" y="87"/>
                  </a:lnTo>
                  <a:lnTo>
                    <a:pt x="1" y="93"/>
                  </a:lnTo>
                  <a:lnTo>
                    <a:pt x="0" y="97"/>
                  </a:lnTo>
                  <a:lnTo>
                    <a:pt x="0" y="101"/>
                  </a:lnTo>
                  <a:lnTo>
                    <a:pt x="1" y="110"/>
                  </a:lnTo>
                  <a:lnTo>
                    <a:pt x="2" y="119"/>
                  </a:lnTo>
                  <a:lnTo>
                    <a:pt x="4" y="128"/>
                  </a:lnTo>
                  <a:lnTo>
                    <a:pt x="7" y="136"/>
                  </a:lnTo>
                  <a:lnTo>
                    <a:pt x="10" y="144"/>
                  </a:lnTo>
                  <a:lnTo>
                    <a:pt x="14" y="152"/>
                  </a:lnTo>
                  <a:lnTo>
                    <a:pt x="19" y="159"/>
                  </a:lnTo>
                  <a:lnTo>
                    <a:pt x="25" y="166"/>
                  </a:lnTo>
                  <a:lnTo>
                    <a:pt x="31" y="172"/>
                  </a:lnTo>
                  <a:lnTo>
                    <a:pt x="37" y="177"/>
                  </a:lnTo>
                  <a:lnTo>
                    <a:pt x="45" y="182"/>
                  </a:lnTo>
                  <a:lnTo>
                    <a:pt x="53" y="186"/>
                  </a:lnTo>
                  <a:lnTo>
                    <a:pt x="61" y="189"/>
                  </a:lnTo>
                  <a:lnTo>
                    <a:pt x="69" y="191"/>
                  </a:lnTo>
                  <a:lnTo>
                    <a:pt x="74" y="192"/>
                  </a:lnTo>
                  <a:lnTo>
                    <a:pt x="78" y="193"/>
                  </a:lnTo>
                  <a:lnTo>
                    <a:pt x="87" y="193"/>
                  </a:lnTo>
                  <a:lnTo>
                    <a:pt x="93" y="193"/>
                  </a:lnTo>
                  <a:lnTo>
                    <a:pt x="98" y="192"/>
                  </a:lnTo>
                  <a:lnTo>
                    <a:pt x="103" y="190"/>
                  </a:lnTo>
                  <a:lnTo>
                    <a:pt x="108" y="188"/>
                  </a:lnTo>
                  <a:lnTo>
                    <a:pt x="112" y="186"/>
                  </a:lnTo>
                  <a:lnTo>
                    <a:pt x="116" y="183"/>
                  </a:lnTo>
                  <a:lnTo>
                    <a:pt x="124" y="177"/>
                  </a:lnTo>
                  <a:lnTo>
                    <a:pt x="139" y="162"/>
                  </a:lnTo>
                  <a:lnTo>
                    <a:pt x="148" y="155"/>
                  </a:lnTo>
                  <a:lnTo>
                    <a:pt x="158" y="149"/>
                  </a:lnTo>
                  <a:lnTo>
                    <a:pt x="162" y="155"/>
                  </a:lnTo>
                  <a:lnTo>
                    <a:pt x="166" y="161"/>
                  </a:lnTo>
                  <a:lnTo>
                    <a:pt x="171" y="165"/>
                  </a:lnTo>
                  <a:lnTo>
                    <a:pt x="176" y="170"/>
                  </a:lnTo>
                  <a:lnTo>
                    <a:pt x="182" y="173"/>
                  </a:lnTo>
                  <a:lnTo>
                    <a:pt x="188" y="175"/>
                  </a:lnTo>
                  <a:lnTo>
                    <a:pt x="191" y="176"/>
                  </a:lnTo>
                  <a:lnTo>
                    <a:pt x="195" y="177"/>
                  </a:lnTo>
                  <a:lnTo>
                    <a:pt x="202" y="177"/>
                  </a:lnTo>
                  <a:lnTo>
                    <a:pt x="206" y="177"/>
                  </a:lnTo>
                  <a:lnTo>
                    <a:pt x="209" y="176"/>
                  </a:lnTo>
                  <a:lnTo>
                    <a:pt x="212" y="175"/>
                  </a:lnTo>
                  <a:lnTo>
                    <a:pt x="214" y="173"/>
                  </a:lnTo>
                  <a:lnTo>
                    <a:pt x="216" y="171"/>
                  </a:lnTo>
                  <a:lnTo>
                    <a:pt x="218" y="169"/>
                  </a:lnTo>
                  <a:lnTo>
                    <a:pt x="222" y="164"/>
                  </a:lnTo>
                  <a:lnTo>
                    <a:pt x="229" y="152"/>
                  </a:lnTo>
                  <a:lnTo>
                    <a:pt x="233" y="146"/>
                  </a:lnTo>
                  <a:lnTo>
                    <a:pt x="238" y="141"/>
                  </a:lnTo>
                  <a:lnTo>
                    <a:pt x="246" y="154"/>
                  </a:lnTo>
                  <a:lnTo>
                    <a:pt x="250" y="160"/>
                  </a:lnTo>
                  <a:lnTo>
                    <a:pt x="254" y="166"/>
                  </a:lnTo>
                  <a:lnTo>
                    <a:pt x="256" y="168"/>
                  </a:lnTo>
                  <a:lnTo>
                    <a:pt x="259" y="170"/>
                  </a:lnTo>
                  <a:lnTo>
                    <a:pt x="265" y="174"/>
                  </a:lnTo>
                  <a:lnTo>
                    <a:pt x="268" y="175"/>
                  </a:lnTo>
                  <a:lnTo>
                    <a:pt x="272" y="176"/>
                  </a:lnTo>
                  <a:lnTo>
                    <a:pt x="279" y="177"/>
                  </a:lnTo>
                  <a:lnTo>
                    <a:pt x="285" y="176"/>
                  </a:lnTo>
                  <a:lnTo>
                    <a:pt x="290" y="175"/>
                  </a:lnTo>
                  <a:lnTo>
                    <a:pt x="295" y="172"/>
                  </a:lnTo>
                  <a:lnTo>
                    <a:pt x="299" y="169"/>
                  </a:lnTo>
                  <a:lnTo>
                    <a:pt x="303" y="166"/>
                  </a:lnTo>
                  <a:lnTo>
                    <a:pt x="308" y="164"/>
                  </a:lnTo>
                  <a:lnTo>
                    <a:pt x="311" y="163"/>
                  </a:lnTo>
                  <a:lnTo>
                    <a:pt x="313" y="162"/>
                  </a:lnTo>
                  <a:lnTo>
                    <a:pt x="316" y="161"/>
                  </a:lnTo>
                  <a:lnTo>
                    <a:pt x="319" y="161"/>
                  </a:lnTo>
                  <a:lnTo>
                    <a:pt x="323" y="162"/>
                  </a:lnTo>
                  <a:lnTo>
                    <a:pt x="325" y="163"/>
                  </a:lnTo>
                  <a:lnTo>
                    <a:pt x="327" y="164"/>
                  </a:lnTo>
                  <a:lnTo>
                    <a:pt x="330" y="168"/>
                  </a:lnTo>
                  <a:lnTo>
                    <a:pt x="332" y="172"/>
                  </a:lnTo>
                  <a:lnTo>
                    <a:pt x="337" y="180"/>
                  </a:lnTo>
                  <a:lnTo>
                    <a:pt x="338" y="181"/>
                  </a:lnTo>
                  <a:lnTo>
                    <a:pt x="339" y="183"/>
                  </a:lnTo>
                  <a:lnTo>
                    <a:pt x="341" y="184"/>
                  </a:lnTo>
                  <a:lnTo>
                    <a:pt x="343" y="185"/>
                  </a:lnTo>
                  <a:lnTo>
                    <a:pt x="348" y="187"/>
                  </a:lnTo>
                  <a:lnTo>
                    <a:pt x="351" y="187"/>
                  </a:lnTo>
                  <a:lnTo>
                    <a:pt x="353" y="187"/>
                  </a:lnTo>
                  <a:lnTo>
                    <a:pt x="358" y="186"/>
                  </a:lnTo>
                  <a:lnTo>
                    <a:pt x="362" y="185"/>
                  </a:lnTo>
                  <a:lnTo>
                    <a:pt x="373" y="183"/>
                  </a:lnTo>
                  <a:lnTo>
                    <a:pt x="378" y="182"/>
                  </a:lnTo>
                  <a:lnTo>
                    <a:pt x="384" y="181"/>
                  </a:lnTo>
                  <a:lnTo>
                    <a:pt x="394" y="181"/>
                  </a:lnTo>
                  <a:lnTo>
                    <a:pt x="400" y="180"/>
                  </a:lnTo>
                  <a:lnTo>
                    <a:pt x="405" y="179"/>
                  </a:lnTo>
                  <a:lnTo>
                    <a:pt x="408" y="177"/>
                  </a:lnTo>
                  <a:lnTo>
                    <a:pt x="411" y="176"/>
                  </a:lnTo>
                  <a:lnTo>
                    <a:pt x="416" y="174"/>
                  </a:lnTo>
                  <a:lnTo>
                    <a:pt x="422" y="173"/>
                  </a:lnTo>
                  <a:lnTo>
                    <a:pt x="432" y="173"/>
                  </a:lnTo>
                  <a:lnTo>
                    <a:pt x="442" y="174"/>
                  </a:lnTo>
                  <a:lnTo>
                    <a:pt x="451" y="176"/>
                  </a:lnTo>
                  <a:lnTo>
                    <a:pt x="459" y="177"/>
                  </a:lnTo>
                  <a:lnTo>
                    <a:pt x="466" y="179"/>
                  </a:lnTo>
                  <a:lnTo>
                    <a:pt x="469" y="179"/>
                  </a:lnTo>
                  <a:lnTo>
                    <a:pt x="472" y="179"/>
                  </a:lnTo>
                  <a:lnTo>
                    <a:pt x="474" y="179"/>
                  </a:lnTo>
                  <a:lnTo>
                    <a:pt x="476" y="177"/>
                  </a:lnTo>
                  <a:lnTo>
                    <a:pt x="479" y="176"/>
                  </a:lnTo>
                  <a:lnTo>
                    <a:pt x="480" y="173"/>
                  </a:lnTo>
                  <a:lnTo>
                    <a:pt x="481" y="169"/>
                  </a:lnTo>
                  <a:lnTo>
                    <a:pt x="481" y="165"/>
                  </a:lnTo>
                  <a:lnTo>
                    <a:pt x="481" y="159"/>
                  </a:lnTo>
                  <a:lnTo>
                    <a:pt x="482" y="152"/>
                  </a:lnTo>
                  <a:lnTo>
                    <a:pt x="483" y="146"/>
                  </a:lnTo>
                  <a:lnTo>
                    <a:pt x="484" y="139"/>
                  </a:lnTo>
                  <a:lnTo>
                    <a:pt x="488" y="126"/>
                  </a:lnTo>
                  <a:lnTo>
                    <a:pt x="493" y="114"/>
                  </a:lnTo>
                  <a:lnTo>
                    <a:pt x="498" y="101"/>
                  </a:lnTo>
                  <a:lnTo>
                    <a:pt x="503" y="89"/>
                  </a:lnTo>
                  <a:lnTo>
                    <a:pt x="514" y="65"/>
                  </a:lnTo>
                  <a:lnTo>
                    <a:pt x="518" y="53"/>
                  </a:lnTo>
                  <a:lnTo>
                    <a:pt x="521" y="43"/>
                  </a:lnTo>
                  <a:lnTo>
                    <a:pt x="522" y="33"/>
                  </a:lnTo>
                  <a:lnTo>
                    <a:pt x="522" y="29"/>
                  </a:lnTo>
                  <a:lnTo>
                    <a:pt x="522" y="25"/>
                  </a:lnTo>
                  <a:lnTo>
                    <a:pt x="521" y="21"/>
                  </a:lnTo>
                  <a:lnTo>
                    <a:pt x="520" y="17"/>
                  </a:lnTo>
                  <a:lnTo>
                    <a:pt x="518" y="13"/>
                  </a:lnTo>
                  <a:lnTo>
                    <a:pt x="515" y="10"/>
                  </a:lnTo>
                  <a:lnTo>
                    <a:pt x="512" y="7"/>
                  </a:lnTo>
                  <a:lnTo>
                    <a:pt x="508" y="5"/>
                  </a:lnTo>
                  <a:lnTo>
                    <a:pt x="503" y="2"/>
                  </a:lnTo>
                  <a:lnTo>
                    <a:pt x="497" y="0"/>
                  </a:lnTo>
                  <a:lnTo>
                    <a:pt x="303" y="16"/>
                  </a:lnTo>
                  <a:lnTo>
                    <a:pt x="297" y="19"/>
                  </a:lnTo>
                  <a:lnTo>
                    <a:pt x="292" y="21"/>
                  </a:lnTo>
                  <a:lnTo>
                    <a:pt x="286" y="23"/>
                  </a:lnTo>
                  <a:lnTo>
                    <a:pt x="283" y="24"/>
                  </a:lnTo>
                  <a:lnTo>
                    <a:pt x="279" y="24"/>
                  </a:lnTo>
                  <a:lnTo>
                    <a:pt x="274" y="24"/>
                  </a:lnTo>
                  <a:lnTo>
                    <a:pt x="270" y="23"/>
                  </a:lnTo>
                  <a:lnTo>
                    <a:pt x="267" y="22"/>
                  </a:lnTo>
                  <a:lnTo>
                    <a:pt x="265" y="21"/>
                  </a:lnTo>
                  <a:lnTo>
                    <a:pt x="259" y="18"/>
                  </a:lnTo>
                  <a:lnTo>
                    <a:pt x="255" y="17"/>
                  </a:lnTo>
                  <a:lnTo>
                    <a:pt x="250" y="16"/>
                  </a:lnTo>
                  <a:close/>
                </a:path>
              </a:pathLst>
            </a:custGeom>
            <a:solidFill>
              <a:srgbClr val="BB86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400"/>
            <p:cNvSpPr>
              <a:spLocks/>
            </p:cNvSpPr>
            <p:nvPr/>
          </p:nvSpPr>
          <p:spPr bwMode="auto">
            <a:xfrm flipH="1">
              <a:off x="4379" y="2114"/>
              <a:ext cx="153" cy="37"/>
            </a:xfrm>
            <a:custGeom>
              <a:avLst/>
              <a:gdLst>
                <a:gd name="T0" fmla="*/ 160 w 160"/>
                <a:gd name="T1" fmla="*/ 15 h 39"/>
                <a:gd name="T2" fmla="*/ 118 w 160"/>
                <a:gd name="T3" fmla="*/ 19 h 39"/>
                <a:gd name="T4" fmla="*/ 83 w 160"/>
                <a:gd name="T5" fmla="*/ 24 h 39"/>
                <a:gd name="T6" fmla="*/ 4 w 160"/>
                <a:gd name="T7" fmla="*/ 39 h 39"/>
                <a:gd name="T8" fmla="*/ 0 w 160"/>
                <a:gd name="T9" fmla="*/ 24 h 39"/>
                <a:gd name="T10" fmla="*/ 79 w 160"/>
                <a:gd name="T11" fmla="*/ 9 h 39"/>
                <a:gd name="T12" fmla="*/ 115 w 160"/>
                <a:gd name="T13" fmla="*/ 4 h 39"/>
                <a:gd name="T14" fmla="*/ 158 w 160"/>
                <a:gd name="T15" fmla="*/ 0 h 39"/>
                <a:gd name="T16" fmla="*/ 160 w 160"/>
                <a:gd name="T17" fmla="*/ 1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" h="39">
                  <a:moveTo>
                    <a:pt x="160" y="15"/>
                  </a:moveTo>
                  <a:lnTo>
                    <a:pt x="118" y="19"/>
                  </a:lnTo>
                  <a:lnTo>
                    <a:pt x="83" y="24"/>
                  </a:lnTo>
                  <a:lnTo>
                    <a:pt x="4" y="39"/>
                  </a:lnTo>
                  <a:lnTo>
                    <a:pt x="0" y="24"/>
                  </a:lnTo>
                  <a:lnTo>
                    <a:pt x="79" y="9"/>
                  </a:lnTo>
                  <a:lnTo>
                    <a:pt x="115" y="4"/>
                  </a:lnTo>
                  <a:lnTo>
                    <a:pt x="158" y="0"/>
                  </a:lnTo>
                  <a:lnTo>
                    <a:pt x="16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401"/>
            <p:cNvSpPr>
              <a:spLocks/>
            </p:cNvSpPr>
            <p:nvPr/>
          </p:nvSpPr>
          <p:spPr bwMode="auto">
            <a:xfrm flipH="1">
              <a:off x="4529" y="2137"/>
              <a:ext cx="98" cy="66"/>
            </a:xfrm>
            <a:custGeom>
              <a:avLst/>
              <a:gdLst>
                <a:gd name="T0" fmla="*/ 103 w 103"/>
                <a:gd name="T1" fmla="*/ 15 h 69"/>
                <a:gd name="T2" fmla="*/ 71 w 103"/>
                <a:gd name="T3" fmla="*/ 22 h 69"/>
                <a:gd name="T4" fmla="*/ 42 w 103"/>
                <a:gd name="T5" fmla="*/ 32 h 69"/>
                <a:gd name="T6" fmla="*/ 31 w 103"/>
                <a:gd name="T7" fmla="*/ 38 h 69"/>
                <a:gd name="T8" fmla="*/ 22 w 103"/>
                <a:gd name="T9" fmla="*/ 48 h 69"/>
                <a:gd name="T10" fmla="*/ 20 w 103"/>
                <a:gd name="T11" fmla="*/ 51 h 69"/>
                <a:gd name="T12" fmla="*/ 18 w 103"/>
                <a:gd name="T13" fmla="*/ 54 h 69"/>
                <a:gd name="T14" fmla="*/ 16 w 103"/>
                <a:gd name="T15" fmla="*/ 69 h 69"/>
                <a:gd name="T16" fmla="*/ 0 w 103"/>
                <a:gd name="T17" fmla="*/ 67 h 69"/>
                <a:gd name="T18" fmla="*/ 2 w 103"/>
                <a:gd name="T19" fmla="*/ 52 h 69"/>
                <a:gd name="T20" fmla="*/ 6 w 103"/>
                <a:gd name="T21" fmla="*/ 43 h 69"/>
                <a:gd name="T22" fmla="*/ 10 w 103"/>
                <a:gd name="T23" fmla="*/ 37 h 69"/>
                <a:gd name="T24" fmla="*/ 20 w 103"/>
                <a:gd name="T25" fmla="*/ 25 h 69"/>
                <a:gd name="T26" fmla="*/ 34 w 103"/>
                <a:gd name="T27" fmla="*/ 17 h 69"/>
                <a:gd name="T28" fmla="*/ 66 w 103"/>
                <a:gd name="T29" fmla="*/ 7 h 69"/>
                <a:gd name="T30" fmla="*/ 99 w 103"/>
                <a:gd name="T31" fmla="*/ 0 h 69"/>
                <a:gd name="T32" fmla="*/ 103 w 103"/>
                <a:gd name="T33" fmla="*/ 1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" h="69">
                  <a:moveTo>
                    <a:pt x="103" y="15"/>
                  </a:moveTo>
                  <a:lnTo>
                    <a:pt x="71" y="22"/>
                  </a:lnTo>
                  <a:lnTo>
                    <a:pt x="42" y="32"/>
                  </a:lnTo>
                  <a:lnTo>
                    <a:pt x="31" y="38"/>
                  </a:lnTo>
                  <a:lnTo>
                    <a:pt x="22" y="48"/>
                  </a:lnTo>
                  <a:lnTo>
                    <a:pt x="20" y="51"/>
                  </a:lnTo>
                  <a:lnTo>
                    <a:pt x="18" y="54"/>
                  </a:lnTo>
                  <a:lnTo>
                    <a:pt x="16" y="69"/>
                  </a:lnTo>
                  <a:lnTo>
                    <a:pt x="0" y="67"/>
                  </a:lnTo>
                  <a:lnTo>
                    <a:pt x="2" y="52"/>
                  </a:lnTo>
                  <a:lnTo>
                    <a:pt x="6" y="43"/>
                  </a:lnTo>
                  <a:lnTo>
                    <a:pt x="10" y="37"/>
                  </a:lnTo>
                  <a:lnTo>
                    <a:pt x="20" y="25"/>
                  </a:lnTo>
                  <a:lnTo>
                    <a:pt x="34" y="17"/>
                  </a:lnTo>
                  <a:lnTo>
                    <a:pt x="66" y="7"/>
                  </a:lnTo>
                  <a:lnTo>
                    <a:pt x="99" y="0"/>
                  </a:lnTo>
                  <a:lnTo>
                    <a:pt x="103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402"/>
            <p:cNvSpPr>
              <a:spLocks/>
            </p:cNvSpPr>
            <p:nvPr/>
          </p:nvSpPr>
          <p:spPr bwMode="auto">
            <a:xfrm flipH="1">
              <a:off x="4529" y="2137"/>
              <a:ext cx="3" cy="14"/>
            </a:xfrm>
            <a:custGeom>
              <a:avLst/>
              <a:gdLst>
                <a:gd name="T0" fmla="*/ 0 w 4"/>
                <a:gd name="T1" fmla="*/ 0 h 15"/>
                <a:gd name="T2" fmla="*/ 4 w 4"/>
                <a:gd name="T3" fmla="*/ 15 h 15"/>
                <a:gd name="T4" fmla="*/ 0 w 4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5">
                  <a:moveTo>
                    <a:pt x="0" y="0"/>
                  </a:moveTo>
                  <a:lnTo>
                    <a:pt x="4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403"/>
            <p:cNvSpPr>
              <a:spLocks/>
            </p:cNvSpPr>
            <p:nvPr/>
          </p:nvSpPr>
          <p:spPr bwMode="auto">
            <a:xfrm flipH="1">
              <a:off x="4535" y="2202"/>
              <a:ext cx="92" cy="96"/>
            </a:xfrm>
            <a:custGeom>
              <a:avLst/>
              <a:gdLst>
                <a:gd name="T0" fmla="*/ 16 w 96"/>
                <a:gd name="T1" fmla="*/ 0 h 100"/>
                <a:gd name="T2" fmla="*/ 18 w 96"/>
                <a:gd name="T3" fmla="*/ 17 h 100"/>
                <a:gd name="T4" fmla="*/ 22 w 96"/>
                <a:gd name="T5" fmla="*/ 32 h 100"/>
                <a:gd name="T6" fmla="*/ 28 w 96"/>
                <a:gd name="T7" fmla="*/ 47 h 100"/>
                <a:gd name="T8" fmla="*/ 39 w 96"/>
                <a:gd name="T9" fmla="*/ 59 h 100"/>
                <a:gd name="T10" fmla="*/ 49 w 96"/>
                <a:gd name="T11" fmla="*/ 70 h 100"/>
                <a:gd name="T12" fmla="*/ 64 w 96"/>
                <a:gd name="T13" fmla="*/ 78 h 100"/>
                <a:gd name="T14" fmla="*/ 78 w 96"/>
                <a:gd name="T15" fmla="*/ 82 h 100"/>
                <a:gd name="T16" fmla="*/ 96 w 96"/>
                <a:gd name="T17" fmla="*/ 84 h 100"/>
                <a:gd name="T18" fmla="*/ 94 w 96"/>
                <a:gd name="T19" fmla="*/ 100 h 100"/>
                <a:gd name="T20" fmla="*/ 76 w 96"/>
                <a:gd name="T21" fmla="*/ 98 h 100"/>
                <a:gd name="T22" fmla="*/ 58 w 96"/>
                <a:gd name="T23" fmla="*/ 93 h 100"/>
                <a:gd name="T24" fmla="*/ 40 w 96"/>
                <a:gd name="T25" fmla="*/ 83 h 100"/>
                <a:gd name="T26" fmla="*/ 27 w 96"/>
                <a:gd name="T27" fmla="*/ 69 h 100"/>
                <a:gd name="T28" fmla="*/ 15 w 96"/>
                <a:gd name="T29" fmla="*/ 56 h 100"/>
                <a:gd name="T30" fmla="*/ 7 w 96"/>
                <a:gd name="T31" fmla="*/ 38 h 100"/>
                <a:gd name="T32" fmla="*/ 2 w 96"/>
                <a:gd name="T33" fmla="*/ 19 h 100"/>
                <a:gd name="T34" fmla="*/ 0 w 96"/>
                <a:gd name="T35" fmla="*/ 1 h 100"/>
                <a:gd name="T36" fmla="*/ 16 w 96"/>
                <a:gd name="T3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6" h="100">
                  <a:moveTo>
                    <a:pt x="16" y="0"/>
                  </a:moveTo>
                  <a:lnTo>
                    <a:pt x="18" y="17"/>
                  </a:lnTo>
                  <a:lnTo>
                    <a:pt x="22" y="32"/>
                  </a:lnTo>
                  <a:lnTo>
                    <a:pt x="28" y="47"/>
                  </a:lnTo>
                  <a:lnTo>
                    <a:pt x="39" y="59"/>
                  </a:lnTo>
                  <a:lnTo>
                    <a:pt x="49" y="70"/>
                  </a:lnTo>
                  <a:lnTo>
                    <a:pt x="64" y="78"/>
                  </a:lnTo>
                  <a:lnTo>
                    <a:pt x="78" y="82"/>
                  </a:lnTo>
                  <a:lnTo>
                    <a:pt x="96" y="84"/>
                  </a:lnTo>
                  <a:lnTo>
                    <a:pt x="94" y="100"/>
                  </a:lnTo>
                  <a:lnTo>
                    <a:pt x="76" y="98"/>
                  </a:lnTo>
                  <a:lnTo>
                    <a:pt x="58" y="93"/>
                  </a:lnTo>
                  <a:lnTo>
                    <a:pt x="40" y="83"/>
                  </a:lnTo>
                  <a:lnTo>
                    <a:pt x="27" y="69"/>
                  </a:lnTo>
                  <a:lnTo>
                    <a:pt x="15" y="56"/>
                  </a:lnTo>
                  <a:lnTo>
                    <a:pt x="7" y="38"/>
                  </a:lnTo>
                  <a:lnTo>
                    <a:pt x="2" y="19"/>
                  </a:lnTo>
                  <a:lnTo>
                    <a:pt x="0" y="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404"/>
            <p:cNvSpPr>
              <a:spLocks/>
            </p:cNvSpPr>
            <p:nvPr/>
          </p:nvSpPr>
          <p:spPr bwMode="auto">
            <a:xfrm flipH="1">
              <a:off x="4612" y="2201"/>
              <a:ext cx="15" cy="2"/>
            </a:xfrm>
            <a:custGeom>
              <a:avLst/>
              <a:gdLst>
                <a:gd name="T0" fmla="*/ 0 w 16"/>
                <a:gd name="T1" fmla="*/ 0 h 2"/>
                <a:gd name="T2" fmla="*/ 0 w 16"/>
                <a:gd name="T3" fmla="*/ 1 h 2"/>
                <a:gd name="T4" fmla="*/ 0 w 16"/>
                <a:gd name="T5" fmla="*/ 2 h 2"/>
                <a:gd name="T6" fmla="*/ 16 w 16"/>
                <a:gd name="T7" fmla="*/ 1 h 2"/>
                <a:gd name="T8" fmla="*/ 16 w 16"/>
                <a:gd name="T9" fmla="*/ 2 h 2"/>
                <a:gd name="T10" fmla="*/ 0 w 16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2">
                  <a:moveTo>
                    <a:pt x="0" y="0"/>
                  </a:moveTo>
                  <a:lnTo>
                    <a:pt x="0" y="1"/>
                  </a:lnTo>
                  <a:lnTo>
                    <a:pt x="0" y="2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405"/>
            <p:cNvSpPr>
              <a:spLocks/>
            </p:cNvSpPr>
            <p:nvPr/>
          </p:nvSpPr>
          <p:spPr bwMode="auto">
            <a:xfrm flipH="1">
              <a:off x="4464" y="2242"/>
              <a:ext cx="72" cy="56"/>
            </a:xfrm>
            <a:custGeom>
              <a:avLst/>
              <a:gdLst>
                <a:gd name="T0" fmla="*/ 0 w 75"/>
                <a:gd name="T1" fmla="*/ 42 h 58"/>
                <a:gd name="T2" fmla="*/ 10 w 75"/>
                <a:gd name="T3" fmla="*/ 41 h 58"/>
                <a:gd name="T4" fmla="*/ 17 w 75"/>
                <a:gd name="T5" fmla="*/ 38 h 58"/>
                <a:gd name="T6" fmla="*/ 24 w 75"/>
                <a:gd name="T7" fmla="*/ 34 h 58"/>
                <a:gd name="T8" fmla="*/ 31 w 75"/>
                <a:gd name="T9" fmla="*/ 28 h 58"/>
                <a:gd name="T10" fmla="*/ 46 w 75"/>
                <a:gd name="T11" fmla="*/ 13 h 58"/>
                <a:gd name="T12" fmla="*/ 66 w 75"/>
                <a:gd name="T13" fmla="*/ 0 h 58"/>
                <a:gd name="T14" fmla="*/ 75 w 75"/>
                <a:gd name="T15" fmla="*/ 13 h 58"/>
                <a:gd name="T16" fmla="*/ 57 w 75"/>
                <a:gd name="T17" fmla="*/ 25 h 58"/>
                <a:gd name="T18" fmla="*/ 42 w 75"/>
                <a:gd name="T19" fmla="*/ 40 h 58"/>
                <a:gd name="T20" fmla="*/ 33 w 75"/>
                <a:gd name="T21" fmla="*/ 47 h 58"/>
                <a:gd name="T22" fmla="*/ 24 w 75"/>
                <a:gd name="T23" fmla="*/ 52 h 58"/>
                <a:gd name="T24" fmla="*/ 12 w 75"/>
                <a:gd name="T25" fmla="*/ 57 h 58"/>
                <a:gd name="T26" fmla="*/ 1 w 75"/>
                <a:gd name="T27" fmla="*/ 58 h 58"/>
                <a:gd name="T28" fmla="*/ 0 w 75"/>
                <a:gd name="T29" fmla="*/ 4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5" h="58">
                  <a:moveTo>
                    <a:pt x="0" y="42"/>
                  </a:moveTo>
                  <a:lnTo>
                    <a:pt x="10" y="41"/>
                  </a:lnTo>
                  <a:lnTo>
                    <a:pt x="17" y="38"/>
                  </a:lnTo>
                  <a:lnTo>
                    <a:pt x="24" y="34"/>
                  </a:lnTo>
                  <a:lnTo>
                    <a:pt x="31" y="28"/>
                  </a:lnTo>
                  <a:lnTo>
                    <a:pt x="46" y="13"/>
                  </a:lnTo>
                  <a:lnTo>
                    <a:pt x="66" y="0"/>
                  </a:lnTo>
                  <a:lnTo>
                    <a:pt x="75" y="13"/>
                  </a:lnTo>
                  <a:lnTo>
                    <a:pt x="57" y="25"/>
                  </a:lnTo>
                  <a:lnTo>
                    <a:pt x="42" y="40"/>
                  </a:lnTo>
                  <a:lnTo>
                    <a:pt x="33" y="47"/>
                  </a:lnTo>
                  <a:lnTo>
                    <a:pt x="24" y="52"/>
                  </a:lnTo>
                  <a:lnTo>
                    <a:pt x="12" y="57"/>
                  </a:lnTo>
                  <a:lnTo>
                    <a:pt x="1" y="58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406"/>
            <p:cNvSpPr>
              <a:spLocks/>
            </p:cNvSpPr>
            <p:nvPr/>
          </p:nvSpPr>
          <p:spPr bwMode="auto">
            <a:xfrm flipH="1">
              <a:off x="4535" y="2282"/>
              <a:ext cx="2" cy="16"/>
            </a:xfrm>
            <a:custGeom>
              <a:avLst/>
              <a:gdLst>
                <a:gd name="T0" fmla="*/ 0 w 2"/>
                <a:gd name="T1" fmla="*/ 16 h 16"/>
                <a:gd name="T2" fmla="*/ 1 w 2"/>
                <a:gd name="T3" fmla="*/ 16 h 16"/>
                <a:gd name="T4" fmla="*/ 2 w 2"/>
                <a:gd name="T5" fmla="*/ 16 h 16"/>
                <a:gd name="T6" fmla="*/ 1 w 2"/>
                <a:gd name="T7" fmla="*/ 0 h 16"/>
                <a:gd name="T8" fmla="*/ 2 w 2"/>
                <a:gd name="T9" fmla="*/ 0 h 16"/>
                <a:gd name="T10" fmla="*/ 0 w 2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6">
                  <a:moveTo>
                    <a:pt x="0" y="16"/>
                  </a:moveTo>
                  <a:lnTo>
                    <a:pt x="1" y="16"/>
                  </a:lnTo>
                  <a:lnTo>
                    <a:pt x="2" y="16"/>
                  </a:lnTo>
                  <a:lnTo>
                    <a:pt x="1" y="0"/>
                  </a:lnTo>
                  <a:lnTo>
                    <a:pt x="2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407"/>
            <p:cNvSpPr>
              <a:spLocks/>
            </p:cNvSpPr>
            <p:nvPr/>
          </p:nvSpPr>
          <p:spPr bwMode="auto">
            <a:xfrm flipH="1">
              <a:off x="4425" y="2244"/>
              <a:ext cx="51" cy="38"/>
            </a:xfrm>
            <a:custGeom>
              <a:avLst/>
              <a:gdLst>
                <a:gd name="T0" fmla="*/ 14 w 53"/>
                <a:gd name="T1" fmla="*/ 0 h 40"/>
                <a:gd name="T2" fmla="*/ 22 w 53"/>
                <a:gd name="T3" fmla="*/ 11 h 40"/>
                <a:gd name="T4" fmla="*/ 30 w 53"/>
                <a:gd name="T5" fmla="*/ 18 h 40"/>
                <a:gd name="T6" fmla="*/ 40 w 53"/>
                <a:gd name="T7" fmla="*/ 23 h 40"/>
                <a:gd name="T8" fmla="*/ 53 w 53"/>
                <a:gd name="T9" fmla="*/ 24 h 40"/>
                <a:gd name="T10" fmla="*/ 51 w 53"/>
                <a:gd name="T11" fmla="*/ 40 h 40"/>
                <a:gd name="T12" fmla="*/ 35 w 53"/>
                <a:gd name="T13" fmla="*/ 38 h 40"/>
                <a:gd name="T14" fmla="*/ 21 w 53"/>
                <a:gd name="T15" fmla="*/ 31 h 40"/>
                <a:gd name="T16" fmla="*/ 10 w 53"/>
                <a:gd name="T17" fmla="*/ 21 h 40"/>
                <a:gd name="T18" fmla="*/ 0 w 53"/>
                <a:gd name="T19" fmla="*/ 9 h 40"/>
                <a:gd name="T20" fmla="*/ 14 w 53"/>
                <a:gd name="T2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" h="40">
                  <a:moveTo>
                    <a:pt x="14" y="0"/>
                  </a:moveTo>
                  <a:lnTo>
                    <a:pt x="22" y="11"/>
                  </a:lnTo>
                  <a:lnTo>
                    <a:pt x="30" y="18"/>
                  </a:lnTo>
                  <a:lnTo>
                    <a:pt x="40" y="23"/>
                  </a:lnTo>
                  <a:lnTo>
                    <a:pt x="53" y="24"/>
                  </a:lnTo>
                  <a:lnTo>
                    <a:pt x="51" y="40"/>
                  </a:lnTo>
                  <a:lnTo>
                    <a:pt x="35" y="38"/>
                  </a:lnTo>
                  <a:lnTo>
                    <a:pt x="21" y="31"/>
                  </a:lnTo>
                  <a:lnTo>
                    <a:pt x="10" y="21"/>
                  </a:lnTo>
                  <a:lnTo>
                    <a:pt x="0" y="9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408"/>
            <p:cNvSpPr>
              <a:spLocks/>
            </p:cNvSpPr>
            <p:nvPr/>
          </p:nvSpPr>
          <p:spPr bwMode="auto">
            <a:xfrm flipH="1">
              <a:off x="4463" y="2237"/>
              <a:ext cx="13" cy="17"/>
            </a:xfrm>
            <a:custGeom>
              <a:avLst/>
              <a:gdLst>
                <a:gd name="T0" fmla="*/ 3 w 14"/>
                <a:gd name="T1" fmla="*/ 5 h 18"/>
                <a:gd name="T2" fmla="*/ 9 w 14"/>
                <a:gd name="T3" fmla="*/ 0 h 18"/>
                <a:gd name="T4" fmla="*/ 14 w 14"/>
                <a:gd name="T5" fmla="*/ 7 h 18"/>
                <a:gd name="T6" fmla="*/ 0 w 14"/>
                <a:gd name="T7" fmla="*/ 16 h 18"/>
                <a:gd name="T8" fmla="*/ 12 w 14"/>
                <a:gd name="T9" fmla="*/ 18 h 18"/>
                <a:gd name="T10" fmla="*/ 3 w 14"/>
                <a:gd name="T11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8">
                  <a:moveTo>
                    <a:pt x="3" y="5"/>
                  </a:moveTo>
                  <a:lnTo>
                    <a:pt x="9" y="0"/>
                  </a:lnTo>
                  <a:lnTo>
                    <a:pt x="14" y="7"/>
                  </a:lnTo>
                  <a:lnTo>
                    <a:pt x="0" y="16"/>
                  </a:lnTo>
                  <a:lnTo>
                    <a:pt x="12" y="18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409"/>
            <p:cNvSpPr>
              <a:spLocks/>
            </p:cNvSpPr>
            <p:nvPr/>
          </p:nvSpPr>
          <p:spPr bwMode="auto">
            <a:xfrm flipH="1">
              <a:off x="4387" y="2234"/>
              <a:ext cx="40" cy="48"/>
            </a:xfrm>
            <a:custGeom>
              <a:avLst/>
              <a:gdLst>
                <a:gd name="T0" fmla="*/ 0 w 42"/>
                <a:gd name="T1" fmla="*/ 34 h 50"/>
                <a:gd name="T2" fmla="*/ 5 w 42"/>
                <a:gd name="T3" fmla="*/ 34 h 50"/>
                <a:gd name="T4" fmla="*/ 7 w 42"/>
                <a:gd name="T5" fmla="*/ 32 h 50"/>
                <a:gd name="T6" fmla="*/ 14 w 42"/>
                <a:gd name="T7" fmla="*/ 25 h 50"/>
                <a:gd name="T8" fmla="*/ 21 w 42"/>
                <a:gd name="T9" fmla="*/ 13 h 50"/>
                <a:gd name="T10" fmla="*/ 26 w 42"/>
                <a:gd name="T11" fmla="*/ 6 h 50"/>
                <a:gd name="T12" fmla="*/ 31 w 42"/>
                <a:gd name="T13" fmla="*/ 0 h 50"/>
                <a:gd name="T14" fmla="*/ 42 w 42"/>
                <a:gd name="T15" fmla="*/ 12 h 50"/>
                <a:gd name="T16" fmla="*/ 38 w 42"/>
                <a:gd name="T17" fmla="*/ 17 h 50"/>
                <a:gd name="T18" fmla="*/ 34 w 42"/>
                <a:gd name="T19" fmla="*/ 22 h 50"/>
                <a:gd name="T20" fmla="*/ 27 w 42"/>
                <a:gd name="T21" fmla="*/ 34 h 50"/>
                <a:gd name="T22" fmla="*/ 18 w 42"/>
                <a:gd name="T23" fmla="*/ 44 h 50"/>
                <a:gd name="T24" fmla="*/ 10 w 42"/>
                <a:gd name="T25" fmla="*/ 49 h 50"/>
                <a:gd name="T26" fmla="*/ 2 w 42"/>
                <a:gd name="T27" fmla="*/ 50 h 50"/>
                <a:gd name="T28" fmla="*/ 0 w 42"/>
                <a:gd name="T29" fmla="*/ 3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" h="50">
                  <a:moveTo>
                    <a:pt x="0" y="34"/>
                  </a:moveTo>
                  <a:lnTo>
                    <a:pt x="5" y="34"/>
                  </a:lnTo>
                  <a:lnTo>
                    <a:pt x="7" y="32"/>
                  </a:lnTo>
                  <a:lnTo>
                    <a:pt x="14" y="25"/>
                  </a:lnTo>
                  <a:lnTo>
                    <a:pt x="21" y="13"/>
                  </a:lnTo>
                  <a:lnTo>
                    <a:pt x="26" y="6"/>
                  </a:lnTo>
                  <a:lnTo>
                    <a:pt x="31" y="0"/>
                  </a:lnTo>
                  <a:lnTo>
                    <a:pt x="42" y="12"/>
                  </a:lnTo>
                  <a:lnTo>
                    <a:pt x="38" y="17"/>
                  </a:lnTo>
                  <a:lnTo>
                    <a:pt x="34" y="22"/>
                  </a:lnTo>
                  <a:lnTo>
                    <a:pt x="27" y="34"/>
                  </a:lnTo>
                  <a:lnTo>
                    <a:pt x="18" y="44"/>
                  </a:lnTo>
                  <a:lnTo>
                    <a:pt x="10" y="49"/>
                  </a:lnTo>
                  <a:lnTo>
                    <a:pt x="2" y="5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410"/>
            <p:cNvSpPr>
              <a:spLocks/>
            </p:cNvSpPr>
            <p:nvPr/>
          </p:nvSpPr>
          <p:spPr bwMode="auto">
            <a:xfrm flipH="1">
              <a:off x="4425" y="2267"/>
              <a:ext cx="2" cy="15"/>
            </a:xfrm>
            <a:custGeom>
              <a:avLst/>
              <a:gdLst>
                <a:gd name="T0" fmla="*/ 0 w 2"/>
                <a:gd name="T1" fmla="*/ 16 h 16"/>
                <a:gd name="T2" fmla="*/ 1 w 2"/>
                <a:gd name="T3" fmla="*/ 16 h 16"/>
                <a:gd name="T4" fmla="*/ 2 w 2"/>
                <a:gd name="T5" fmla="*/ 16 h 16"/>
                <a:gd name="T6" fmla="*/ 0 w 2"/>
                <a:gd name="T7" fmla="*/ 0 h 16"/>
                <a:gd name="T8" fmla="*/ 2 w 2"/>
                <a:gd name="T9" fmla="*/ 0 h 16"/>
                <a:gd name="T10" fmla="*/ 0 w 2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6">
                  <a:moveTo>
                    <a:pt x="0" y="16"/>
                  </a:moveTo>
                  <a:lnTo>
                    <a:pt x="1" y="16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411"/>
            <p:cNvSpPr>
              <a:spLocks/>
            </p:cNvSpPr>
            <p:nvPr/>
          </p:nvSpPr>
          <p:spPr bwMode="auto">
            <a:xfrm flipH="1">
              <a:off x="4351" y="2236"/>
              <a:ext cx="47" cy="46"/>
            </a:xfrm>
            <a:custGeom>
              <a:avLst/>
              <a:gdLst>
                <a:gd name="T0" fmla="*/ 14 w 49"/>
                <a:gd name="T1" fmla="*/ 0 h 48"/>
                <a:gd name="T2" fmla="*/ 21 w 49"/>
                <a:gd name="T3" fmla="*/ 13 h 48"/>
                <a:gd name="T4" fmla="*/ 30 w 49"/>
                <a:gd name="T5" fmla="*/ 24 h 48"/>
                <a:gd name="T6" fmla="*/ 38 w 49"/>
                <a:gd name="T7" fmla="*/ 30 h 48"/>
                <a:gd name="T8" fmla="*/ 42 w 49"/>
                <a:gd name="T9" fmla="*/ 31 h 48"/>
                <a:gd name="T10" fmla="*/ 49 w 49"/>
                <a:gd name="T11" fmla="*/ 32 h 48"/>
                <a:gd name="T12" fmla="*/ 47 w 49"/>
                <a:gd name="T13" fmla="*/ 48 h 48"/>
                <a:gd name="T14" fmla="*/ 40 w 49"/>
                <a:gd name="T15" fmla="*/ 47 h 48"/>
                <a:gd name="T16" fmla="*/ 30 w 49"/>
                <a:gd name="T17" fmla="*/ 44 h 48"/>
                <a:gd name="T18" fmla="*/ 17 w 49"/>
                <a:gd name="T19" fmla="*/ 34 h 48"/>
                <a:gd name="T20" fmla="*/ 8 w 49"/>
                <a:gd name="T21" fmla="*/ 22 h 48"/>
                <a:gd name="T22" fmla="*/ 0 w 49"/>
                <a:gd name="T23" fmla="*/ 8 h 48"/>
                <a:gd name="T24" fmla="*/ 14 w 49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48">
                  <a:moveTo>
                    <a:pt x="14" y="0"/>
                  </a:moveTo>
                  <a:lnTo>
                    <a:pt x="21" y="13"/>
                  </a:lnTo>
                  <a:lnTo>
                    <a:pt x="30" y="24"/>
                  </a:lnTo>
                  <a:lnTo>
                    <a:pt x="38" y="30"/>
                  </a:lnTo>
                  <a:lnTo>
                    <a:pt x="42" y="31"/>
                  </a:lnTo>
                  <a:lnTo>
                    <a:pt x="49" y="32"/>
                  </a:lnTo>
                  <a:lnTo>
                    <a:pt x="47" y="48"/>
                  </a:lnTo>
                  <a:lnTo>
                    <a:pt x="40" y="47"/>
                  </a:lnTo>
                  <a:lnTo>
                    <a:pt x="30" y="44"/>
                  </a:lnTo>
                  <a:lnTo>
                    <a:pt x="17" y="34"/>
                  </a:lnTo>
                  <a:lnTo>
                    <a:pt x="8" y="22"/>
                  </a:lnTo>
                  <a:lnTo>
                    <a:pt x="0" y="8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412"/>
            <p:cNvSpPr>
              <a:spLocks/>
            </p:cNvSpPr>
            <p:nvPr/>
          </p:nvSpPr>
          <p:spPr bwMode="auto">
            <a:xfrm flipH="1">
              <a:off x="4385" y="2227"/>
              <a:ext cx="13" cy="19"/>
            </a:xfrm>
            <a:custGeom>
              <a:avLst/>
              <a:gdLst>
                <a:gd name="T0" fmla="*/ 1 w 14"/>
                <a:gd name="T1" fmla="*/ 8 h 20"/>
                <a:gd name="T2" fmla="*/ 8 w 14"/>
                <a:gd name="T3" fmla="*/ 0 h 20"/>
                <a:gd name="T4" fmla="*/ 14 w 14"/>
                <a:gd name="T5" fmla="*/ 10 h 20"/>
                <a:gd name="T6" fmla="*/ 0 w 14"/>
                <a:gd name="T7" fmla="*/ 18 h 20"/>
                <a:gd name="T8" fmla="*/ 12 w 14"/>
                <a:gd name="T9" fmla="*/ 20 h 20"/>
                <a:gd name="T10" fmla="*/ 1 w 14"/>
                <a:gd name="T11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0">
                  <a:moveTo>
                    <a:pt x="1" y="8"/>
                  </a:moveTo>
                  <a:lnTo>
                    <a:pt x="8" y="0"/>
                  </a:lnTo>
                  <a:lnTo>
                    <a:pt x="14" y="10"/>
                  </a:lnTo>
                  <a:lnTo>
                    <a:pt x="0" y="18"/>
                  </a:lnTo>
                  <a:lnTo>
                    <a:pt x="12" y="20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413"/>
            <p:cNvSpPr>
              <a:spLocks/>
            </p:cNvSpPr>
            <p:nvPr/>
          </p:nvSpPr>
          <p:spPr bwMode="auto">
            <a:xfrm flipH="1">
              <a:off x="4313" y="2252"/>
              <a:ext cx="40" cy="30"/>
            </a:xfrm>
            <a:custGeom>
              <a:avLst/>
              <a:gdLst>
                <a:gd name="T0" fmla="*/ 0 w 42"/>
                <a:gd name="T1" fmla="*/ 16 h 32"/>
                <a:gd name="T2" fmla="*/ 9 w 42"/>
                <a:gd name="T3" fmla="*/ 15 h 32"/>
                <a:gd name="T4" fmla="*/ 17 w 42"/>
                <a:gd name="T5" fmla="*/ 9 h 32"/>
                <a:gd name="T6" fmla="*/ 27 w 42"/>
                <a:gd name="T7" fmla="*/ 4 h 32"/>
                <a:gd name="T8" fmla="*/ 40 w 42"/>
                <a:gd name="T9" fmla="*/ 0 h 32"/>
                <a:gd name="T10" fmla="*/ 42 w 42"/>
                <a:gd name="T11" fmla="*/ 16 h 32"/>
                <a:gd name="T12" fmla="*/ 32 w 42"/>
                <a:gd name="T13" fmla="*/ 19 h 32"/>
                <a:gd name="T14" fmla="*/ 25 w 42"/>
                <a:gd name="T15" fmla="*/ 23 h 32"/>
                <a:gd name="T16" fmla="*/ 14 w 42"/>
                <a:gd name="T17" fmla="*/ 30 h 32"/>
                <a:gd name="T18" fmla="*/ 2 w 42"/>
                <a:gd name="T19" fmla="*/ 32 h 32"/>
                <a:gd name="T20" fmla="*/ 0 w 42"/>
                <a:gd name="T21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32">
                  <a:moveTo>
                    <a:pt x="0" y="16"/>
                  </a:moveTo>
                  <a:lnTo>
                    <a:pt x="9" y="15"/>
                  </a:lnTo>
                  <a:lnTo>
                    <a:pt x="17" y="9"/>
                  </a:lnTo>
                  <a:lnTo>
                    <a:pt x="27" y="4"/>
                  </a:lnTo>
                  <a:lnTo>
                    <a:pt x="40" y="0"/>
                  </a:lnTo>
                  <a:lnTo>
                    <a:pt x="42" y="16"/>
                  </a:lnTo>
                  <a:lnTo>
                    <a:pt x="32" y="19"/>
                  </a:lnTo>
                  <a:lnTo>
                    <a:pt x="25" y="23"/>
                  </a:lnTo>
                  <a:lnTo>
                    <a:pt x="14" y="30"/>
                  </a:lnTo>
                  <a:lnTo>
                    <a:pt x="2" y="32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414"/>
            <p:cNvSpPr>
              <a:spLocks/>
            </p:cNvSpPr>
            <p:nvPr/>
          </p:nvSpPr>
          <p:spPr bwMode="auto">
            <a:xfrm flipH="1">
              <a:off x="4351" y="2267"/>
              <a:ext cx="2" cy="15"/>
            </a:xfrm>
            <a:custGeom>
              <a:avLst/>
              <a:gdLst>
                <a:gd name="T0" fmla="*/ 0 w 2"/>
                <a:gd name="T1" fmla="*/ 16 h 16"/>
                <a:gd name="T2" fmla="*/ 1 w 2"/>
                <a:gd name="T3" fmla="*/ 16 h 16"/>
                <a:gd name="T4" fmla="*/ 2 w 2"/>
                <a:gd name="T5" fmla="*/ 16 h 16"/>
                <a:gd name="T6" fmla="*/ 0 w 2"/>
                <a:gd name="T7" fmla="*/ 0 h 16"/>
                <a:gd name="T8" fmla="*/ 2 w 2"/>
                <a:gd name="T9" fmla="*/ 0 h 16"/>
                <a:gd name="T10" fmla="*/ 0 w 2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6">
                  <a:moveTo>
                    <a:pt x="0" y="16"/>
                  </a:moveTo>
                  <a:lnTo>
                    <a:pt x="1" y="16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415"/>
            <p:cNvSpPr>
              <a:spLocks/>
            </p:cNvSpPr>
            <p:nvPr/>
          </p:nvSpPr>
          <p:spPr bwMode="auto">
            <a:xfrm flipH="1">
              <a:off x="4286" y="2253"/>
              <a:ext cx="31" cy="35"/>
            </a:xfrm>
            <a:custGeom>
              <a:avLst/>
              <a:gdLst>
                <a:gd name="T0" fmla="*/ 6 w 32"/>
                <a:gd name="T1" fmla="*/ 0 h 37"/>
                <a:gd name="T2" fmla="*/ 16 w 32"/>
                <a:gd name="T3" fmla="*/ 4 h 37"/>
                <a:gd name="T4" fmla="*/ 23 w 32"/>
                <a:gd name="T5" fmla="*/ 14 h 37"/>
                <a:gd name="T6" fmla="*/ 26 w 32"/>
                <a:gd name="T7" fmla="*/ 21 h 37"/>
                <a:gd name="T8" fmla="*/ 32 w 32"/>
                <a:gd name="T9" fmla="*/ 25 h 37"/>
                <a:gd name="T10" fmla="*/ 21 w 32"/>
                <a:gd name="T11" fmla="*/ 37 h 37"/>
                <a:gd name="T12" fmla="*/ 14 w 32"/>
                <a:gd name="T13" fmla="*/ 32 h 37"/>
                <a:gd name="T14" fmla="*/ 9 w 32"/>
                <a:gd name="T15" fmla="*/ 22 h 37"/>
                <a:gd name="T16" fmla="*/ 5 w 32"/>
                <a:gd name="T17" fmla="*/ 16 h 37"/>
                <a:gd name="T18" fmla="*/ 0 w 32"/>
                <a:gd name="T19" fmla="*/ 15 h 37"/>
                <a:gd name="T20" fmla="*/ 6 w 32"/>
                <a:gd name="T2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37">
                  <a:moveTo>
                    <a:pt x="6" y="0"/>
                  </a:moveTo>
                  <a:lnTo>
                    <a:pt x="16" y="4"/>
                  </a:lnTo>
                  <a:lnTo>
                    <a:pt x="23" y="14"/>
                  </a:lnTo>
                  <a:lnTo>
                    <a:pt x="26" y="21"/>
                  </a:lnTo>
                  <a:lnTo>
                    <a:pt x="32" y="25"/>
                  </a:lnTo>
                  <a:lnTo>
                    <a:pt x="21" y="37"/>
                  </a:lnTo>
                  <a:lnTo>
                    <a:pt x="14" y="32"/>
                  </a:lnTo>
                  <a:lnTo>
                    <a:pt x="9" y="22"/>
                  </a:lnTo>
                  <a:lnTo>
                    <a:pt x="5" y="16"/>
                  </a:lnTo>
                  <a:lnTo>
                    <a:pt x="0" y="1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416"/>
            <p:cNvSpPr>
              <a:spLocks/>
            </p:cNvSpPr>
            <p:nvPr/>
          </p:nvSpPr>
          <p:spPr bwMode="auto">
            <a:xfrm flipH="1">
              <a:off x="4311" y="2252"/>
              <a:ext cx="6" cy="15"/>
            </a:xfrm>
            <a:custGeom>
              <a:avLst/>
              <a:gdLst>
                <a:gd name="T0" fmla="*/ 2 w 6"/>
                <a:gd name="T1" fmla="*/ 0 h 16"/>
                <a:gd name="T2" fmla="*/ 3 w 6"/>
                <a:gd name="T3" fmla="*/ 0 h 16"/>
                <a:gd name="T4" fmla="*/ 6 w 6"/>
                <a:gd name="T5" fmla="*/ 1 h 16"/>
                <a:gd name="T6" fmla="*/ 0 w 6"/>
                <a:gd name="T7" fmla="*/ 16 h 16"/>
                <a:gd name="T8" fmla="*/ 4 w 6"/>
                <a:gd name="T9" fmla="*/ 16 h 16"/>
                <a:gd name="T10" fmla="*/ 2 w 6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6">
                  <a:moveTo>
                    <a:pt x="2" y="0"/>
                  </a:moveTo>
                  <a:lnTo>
                    <a:pt x="3" y="0"/>
                  </a:lnTo>
                  <a:lnTo>
                    <a:pt x="6" y="1"/>
                  </a:lnTo>
                  <a:lnTo>
                    <a:pt x="0" y="16"/>
                  </a:lnTo>
                  <a:lnTo>
                    <a:pt x="4" y="1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417"/>
            <p:cNvSpPr>
              <a:spLocks/>
            </p:cNvSpPr>
            <p:nvPr/>
          </p:nvSpPr>
          <p:spPr bwMode="auto">
            <a:xfrm flipH="1">
              <a:off x="4251" y="2271"/>
              <a:ext cx="41" cy="21"/>
            </a:xfrm>
            <a:custGeom>
              <a:avLst/>
              <a:gdLst>
                <a:gd name="T0" fmla="*/ 2 w 43"/>
                <a:gd name="T1" fmla="*/ 4 h 22"/>
                <a:gd name="T2" fmla="*/ 11 w 43"/>
                <a:gd name="T3" fmla="*/ 6 h 22"/>
                <a:gd name="T4" fmla="*/ 19 w 43"/>
                <a:gd name="T5" fmla="*/ 4 h 22"/>
                <a:gd name="T6" fmla="*/ 30 w 43"/>
                <a:gd name="T7" fmla="*/ 1 h 22"/>
                <a:gd name="T8" fmla="*/ 41 w 43"/>
                <a:gd name="T9" fmla="*/ 0 h 22"/>
                <a:gd name="T10" fmla="*/ 43 w 43"/>
                <a:gd name="T11" fmla="*/ 16 h 22"/>
                <a:gd name="T12" fmla="*/ 32 w 43"/>
                <a:gd name="T13" fmla="*/ 17 h 22"/>
                <a:gd name="T14" fmla="*/ 21 w 43"/>
                <a:gd name="T15" fmla="*/ 20 h 22"/>
                <a:gd name="T16" fmla="*/ 11 w 43"/>
                <a:gd name="T17" fmla="*/ 22 h 22"/>
                <a:gd name="T18" fmla="*/ 0 w 43"/>
                <a:gd name="T19" fmla="*/ 20 h 22"/>
                <a:gd name="T20" fmla="*/ 2 w 43"/>
                <a:gd name="T21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22">
                  <a:moveTo>
                    <a:pt x="2" y="4"/>
                  </a:moveTo>
                  <a:lnTo>
                    <a:pt x="11" y="6"/>
                  </a:lnTo>
                  <a:lnTo>
                    <a:pt x="19" y="4"/>
                  </a:lnTo>
                  <a:lnTo>
                    <a:pt x="30" y="1"/>
                  </a:lnTo>
                  <a:lnTo>
                    <a:pt x="41" y="0"/>
                  </a:lnTo>
                  <a:lnTo>
                    <a:pt x="43" y="16"/>
                  </a:lnTo>
                  <a:lnTo>
                    <a:pt x="32" y="17"/>
                  </a:lnTo>
                  <a:lnTo>
                    <a:pt x="21" y="20"/>
                  </a:lnTo>
                  <a:lnTo>
                    <a:pt x="11" y="22"/>
                  </a:lnTo>
                  <a:lnTo>
                    <a:pt x="0" y="2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418"/>
            <p:cNvSpPr>
              <a:spLocks/>
            </p:cNvSpPr>
            <p:nvPr/>
          </p:nvSpPr>
          <p:spPr bwMode="auto">
            <a:xfrm flipH="1">
              <a:off x="4286" y="2275"/>
              <a:ext cx="11" cy="15"/>
            </a:xfrm>
            <a:custGeom>
              <a:avLst/>
              <a:gdLst>
                <a:gd name="T0" fmla="*/ 0 w 11"/>
                <a:gd name="T1" fmla="*/ 14 h 16"/>
                <a:gd name="T2" fmla="*/ 2 w 11"/>
                <a:gd name="T3" fmla="*/ 15 h 16"/>
                <a:gd name="T4" fmla="*/ 5 w 11"/>
                <a:gd name="T5" fmla="*/ 16 h 16"/>
                <a:gd name="T6" fmla="*/ 7 w 11"/>
                <a:gd name="T7" fmla="*/ 0 h 16"/>
                <a:gd name="T8" fmla="*/ 11 w 11"/>
                <a:gd name="T9" fmla="*/ 2 h 16"/>
                <a:gd name="T10" fmla="*/ 0 w 11"/>
                <a:gd name="T11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6">
                  <a:moveTo>
                    <a:pt x="0" y="14"/>
                  </a:moveTo>
                  <a:lnTo>
                    <a:pt x="2" y="15"/>
                  </a:lnTo>
                  <a:lnTo>
                    <a:pt x="5" y="16"/>
                  </a:lnTo>
                  <a:lnTo>
                    <a:pt x="7" y="0"/>
                  </a:lnTo>
                  <a:lnTo>
                    <a:pt x="11" y="2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419"/>
            <p:cNvSpPr>
              <a:spLocks/>
            </p:cNvSpPr>
            <p:nvPr/>
          </p:nvSpPr>
          <p:spPr bwMode="auto">
            <a:xfrm flipH="1">
              <a:off x="4205" y="2263"/>
              <a:ext cx="47" cy="23"/>
            </a:xfrm>
            <a:custGeom>
              <a:avLst/>
              <a:gdLst>
                <a:gd name="T0" fmla="*/ 0 w 49"/>
                <a:gd name="T1" fmla="*/ 8 h 24"/>
                <a:gd name="T2" fmla="*/ 15 w 49"/>
                <a:gd name="T3" fmla="*/ 7 h 24"/>
                <a:gd name="T4" fmla="*/ 21 w 49"/>
                <a:gd name="T5" fmla="*/ 5 h 24"/>
                <a:gd name="T6" fmla="*/ 31 w 49"/>
                <a:gd name="T7" fmla="*/ 1 h 24"/>
                <a:gd name="T8" fmla="*/ 48 w 49"/>
                <a:gd name="T9" fmla="*/ 0 h 24"/>
                <a:gd name="T10" fmla="*/ 49 w 49"/>
                <a:gd name="T11" fmla="*/ 16 h 24"/>
                <a:gd name="T12" fmla="*/ 33 w 49"/>
                <a:gd name="T13" fmla="*/ 17 h 24"/>
                <a:gd name="T14" fmla="*/ 26 w 49"/>
                <a:gd name="T15" fmla="*/ 20 h 24"/>
                <a:gd name="T16" fmla="*/ 17 w 49"/>
                <a:gd name="T17" fmla="*/ 23 h 24"/>
                <a:gd name="T18" fmla="*/ 1 w 49"/>
                <a:gd name="T19" fmla="*/ 24 h 24"/>
                <a:gd name="T20" fmla="*/ 0 w 49"/>
                <a:gd name="T21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" h="24">
                  <a:moveTo>
                    <a:pt x="0" y="8"/>
                  </a:moveTo>
                  <a:lnTo>
                    <a:pt x="15" y="7"/>
                  </a:lnTo>
                  <a:lnTo>
                    <a:pt x="21" y="5"/>
                  </a:lnTo>
                  <a:lnTo>
                    <a:pt x="31" y="1"/>
                  </a:lnTo>
                  <a:lnTo>
                    <a:pt x="48" y="0"/>
                  </a:lnTo>
                  <a:lnTo>
                    <a:pt x="49" y="16"/>
                  </a:lnTo>
                  <a:lnTo>
                    <a:pt x="33" y="17"/>
                  </a:lnTo>
                  <a:lnTo>
                    <a:pt x="26" y="20"/>
                  </a:lnTo>
                  <a:lnTo>
                    <a:pt x="17" y="23"/>
                  </a:lnTo>
                  <a:lnTo>
                    <a:pt x="1" y="2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420"/>
            <p:cNvSpPr>
              <a:spLocks/>
            </p:cNvSpPr>
            <p:nvPr/>
          </p:nvSpPr>
          <p:spPr bwMode="auto">
            <a:xfrm flipH="1">
              <a:off x="4251" y="2271"/>
              <a:ext cx="2" cy="15"/>
            </a:xfrm>
            <a:custGeom>
              <a:avLst/>
              <a:gdLst>
                <a:gd name="T0" fmla="*/ 0 w 2"/>
                <a:gd name="T1" fmla="*/ 0 h 16"/>
                <a:gd name="T2" fmla="*/ 1 w 2"/>
                <a:gd name="T3" fmla="*/ 0 h 16"/>
                <a:gd name="T4" fmla="*/ 2 w 2"/>
                <a:gd name="T5" fmla="*/ 16 h 16"/>
                <a:gd name="T6" fmla="*/ 0 w 2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6">
                  <a:moveTo>
                    <a:pt x="0" y="0"/>
                  </a:moveTo>
                  <a:lnTo>
                    <a:pt x="1" y="0"/>
                  </a:lnTo>
                  <a:lnTo>
                    <a:pt x="2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421"/>
            <p:cNvSpPr>
              <a:spLocks/>
            </p:cNvSpPr>
            <p:nvPr/>
          </p:nvSpPr>
          <p:spPr bwMode="auto">
            <a:xfrm flipH="1">
              <a:off x="4152" y="2262"/>
              <a:ext cx="55" cy="22"/>
            </a:xfrm>
            <a:custGeom>
              <a:avLst/>
              <a:gdLst>
                <a:gd name="T0" fmla="*/ 2 w 57"/>
                <a:gd name="T1" fmla="*/ 1 h 23"/>
                <a:gd name="T2" fmla="*/ 20 w 57"/>
                <a:gd name="T3" fmla="*/ 3 h 23"/>
                <a:gd name="T4" fmla="*/ 36 w 57"/>
                <a:gd name="T5" fmla="*/ 7 h 23"/>
                <a:gd name="T6" fmla="*/ 40 w 57"/>
                <a:gd name="T7" fmla="*/ 7 h 23"/>
                <a:gd name="T8" fmla="*/ 39 w 57"/>
                <a:gd name="T9" fmla="*/ 7 h 23"/>
                <a:gd name="T10" fmla="*/ 40 w 57"/>
                <a:gd name="T11" fmla="*/ 7 h 23"/>
                <a:gd name="T12" fmla="*/ 41 w 57"/>
                <a:gd name="T13" fmla="*/ 0 h 23"/>
                <a:gd name="T14" fmla="*/ 57 w 57"/>
                <a:gd name="T15" fmla="*/ 3 h 23"/>
                <a:gd name="T16" fmla="*/ 56 w 57"/>
                <a:gd name="T17" fmla="*/ 12 h 23"/>
                <a:gd name="T18" fmla="*/ 51 w 57"/>
                <a:gd name="T19" fmla="*/ 19 h 23"/>
                <a:gd name="T20" fmla="*/ 42 w 57"/>
                <a:gd name="T21" fmla="*/ 23 h 23"/>
                <a:gd name="T22" fmla="*/ 34 w 57"/>
                <a:gd name="T23" fmla="*/ 23 h 23"/>
                <a:gd name="T24" fmla="*/ 18 w 57"/>
                <a:gd name="T25" fmla="*/ 19 h 23"/>
                <a:gd name="T26" fmla="*/ 0 w 57"/>
                <a:gd name="T27" fmla="*/ 17 h 23"/>
                <a:gd name="T28" fmla="*/ 2 w 57"/>
                <a:gd name="T2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" h="23">
                  <a:moveTo>
                    <a:pt x="2" y="1"/>
                  </a:moveTo>
                  <a:lnTo>
                    <a:pt x="20" y="3"/>
                  </a:lnTo>
                  <a:lnTo>
                    <a:pt x="36" y="7"/>
                  </a:lnTo>
                  <a:lnTo>
                    <a:pt x="40" y="7"/>
                  </a:lnTo>
                  <a:lnTo>
                    <a:pt x="39" y="7"/>
                  </a:lnTo>
                  <a:lnTo>
                    <a:pt x="40" y="7"/>
                  </a:lnTo>
                  <a:lnTo>
                    <a:pt x="41" y="0"/>
                  </a:lnTo>
                  <a:lnTo>
                    <a:pt x="57" y="3"/>
                  </a:lnTo>
                  <a:lnTo>
                    <a:pt x="56" y="12"/>
                  </a:lnTo>
                  <a:lnTo>
                    <a:pt x="51" y="19"/>
                  </a:lnTo>
                  <a:lnTo>
                    <a:pt x="42" y="23"/>
                  </a:lnTo>
                  <a:lnTo>
                    <a:pt x="34" y="23"/>
                  </a:lnTo>
                  <a:lnTo>
                    <a:pt x="18" y="19"/>
                  </a:lnTo>
                  <a:lnTo>
                    <a:pt x="0" y="17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422"/>
            <p:cNvSpPr>
              <a:spLocks/>
            </p:cNvSpPr>
            <p:nvPr/>
          </p:nvSpPr>
          <p:spPr bwMode="auto">
            <a:xfrm flipH="1">
              <a:off x="4205" y="2263"/>
              <a:ext cx="2" cy="15"/>
            </a:xfrm>
            <a:custGeom>
              <a:avLst/>
              <a:gdLst>
                <a:gd name="T0" fmla="*/ 1 w 2"/>
                <a:gd name="T1" fmla="*/ 0 h 16"/>
                <a:gd name="T2" fmla="*/ 2 w 2"/>
                <a:gd name="T3" fmla="*/ 0 h 16"/>
                <a:gd name="T4" fmla="*/ 0 w 2"/>
                <a:gd name="T5" fmla="*/ 16 h 16"/>
                <a:gd name="T6" fmla="*/ 2 w 2"/>
                <a:gd name="T7" fmla="*/ 16 h 16"/>
                <a:gd name="T8" fmla="*/ 1 w 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6">
                  <a:moveTo>
                    <a:pt x="1" y="0"/>
                  </a:moveTo>
                  <a:lnTo>
                    <a:pt x="2" y="0"/>
                  </a:lnTo>
                  <a:lnTo>
                    <a:pt x="0" y="16"/>
                  </a:lnTo>
                  <a:lnTo>
                    <a:pt x="2" y="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423"/>
            <p:cNvSpPr>
              <a:spLocks/>
            </p:cNvSpPr>
            <p:nvPr/>
          </p:nvSpPr>
          <p:spPr bwMode="auto">
            <a:xfrm flipH="1">
              <a:off x="4113" y="2098"/>
              <a:ext cx="55" cy="167"/>
            </a:xfrm>
            <a:custGeom>
              <a:avLst/>
              <a:gdLst>
                <a:gd name="T0" fmla="*/ 0 w 57"/>
                <a:gd name="T1" fmla="*/ 171 h 174"/>
                <a:gd name="T2" fmla="*/ 3 w 57"/>
                <a:gd name="T3" fmla="*/ 144 h 174"/>
                <a:gd name="T4" fmla="*/ 14 w 57"/>
                <a:gd name="T5" fmla="*/ 118 h 174"/>
                <a:gd name="T6" fmla="*/ 34 w 57"/>
                <a:gd name="T7" fmla="*/ 69 h 174"/>
                <a:gd name="T8" fmla="*/ 41 w 57"/>
                <a:gd name="T9" fmla="*/ 48 h 174"/>
                <a:gd name="T10" fmla="*/ 42 w 57"/>
                <a:gd name="T11" fmla="*/ 39 h 174"/>
                <a:gd name="T12" fmla="*/ 42 w 57"/>
                <a:gd name="T13" fmla="*/ 34 h 174"/>
                <a:gd name="T14" fmla="*/ 41 w 57"/>
                <a:gd name="T15" fmla="*/ 28 h 174"/>
                <a:gd name="T16" fmla="*/ 37 w 57"/>
                <a:gd name="T17" fmla="*/ 23 h 174"/>
                <a:gd name="T18" fmla="*/ 32 w 57"/>
                <a:gd name="T19" fmla="*/ 18 h 174"/>
                <a:gd name="T20" fmla="*/ 21 w 57"/>
                <a:gd name="T21" fmla="*/ 14 h 174"/>
                <a:gd name="T22" fmla="*/ 28 w 57"/>
                <a:gd name="T23" fmla="*/ 0 h 174"/>
                <a:gd name="T24" fmla="*/ 40 w 57"/>
                <a:gd name="T25" fmla="*/ 5 h 174"/>
                <a:gd name="T26" fmla="*/ 48 w 57"/>
                <a:gd name="T27" fmla="*/ 11 h 174"/>
                <a:gd name="T28" fmla="*/ 55 w 57"/>
                <a:gd name="T29" fmla="*/ 20 h 174"/>
                <a:gd name="T30" fmla="*/ 57 w 57"/>
                <a:gd name="T31" fmla="*/ 31 h 174"/>
                <a:gd name="T32" fmla="*/ 57 w 57"/>
                <a:gd name="T33" fmla="*/ 41 h 174"/>
                <a:gd name="T34" fmla="*/ 56 w 57"/>
                <a:gd name="T35" fmla="*/ 53 h 174"/>
                <a:gd name="T36" fmla="*/ 48 w 57"/>
                <a:gd name="T37" fmla="*/ 76 h 174"/>
                <a:gd name="T38" fmla="*/ 28 w 57"/>
                <a:gd name="T39" fmla="*/ 125 h 174"/>
                <a:gd name="T40" fmla="*/ 19 w 57"/>
                <a:gd name="T41" fmla="*/ 149 h 174"/>
                <a:gd name="T42" fmla="*/ 16 w 57"/>
                <a:gd name="T43" fmla="*/ 174 h 174"/>
                <a:gd name="T44" fmla="*/ 0 w 57"/>
                <a:gd name="T45" fmla="*/ 171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7" h="174">
                  <a:moveTo>
                    <a:pt x="0" y="171"/>
                  </a:moveTo>
                  <a:lnTo>
                    <a:pt x="3" y="144"/>
                  </a:lnTo>
                  <a:lnTo>
                    <a:pt x="14" y="118"/>
                  </a:lnTo>
                  <a:lnTo>
                    <a:pt x="34" y="69"/>
                  </a:lnTo>
                  <a:lnTo>
                    <a:pt x="41" y="48"/>
                  </a:lnTo>
                  <a:lnTo>
                    <a:pt x="42" y="39"/>
                  </a:lnTo>
                  <a:lnTo>
                    <a:pt x="42" y="34"/>
                  </a:lnTo>
                  <a:lnTo>
                    <a:pt x="41" y="28"/>
                  </a:lnTo>
                  <a:lnTo>
                    <a:pt x="37" y="23"/>
                  </a:lnTo>
                  <a:lnTo>
                    <a:pt x="32" y="18"/>
                  </a:lnTo>
                  <a:lnTo>
                    <a:pt x="21" y="14"/>
                  </a:lnTo>
                  <a:lnTo>
                    <a:pt x="28" y="0"/>
                  </a:lnTo>
                  <a:lnTo>
                    <a:pt x="40" y="5"/>
                  </a:lnTo>
                  <a:lnTo>
                    <a:pt x="48" y="11"/>
                  </a:lnTo>
                  <a:lnTo>
                    <a:pt x="55" y="20"/>
                  </a:lnTo>
                  <a:lnTo>
                    <a:pt x="57" y="31"/>
                  </a:lnTo>
                  <a:lnTo>
                    <a:pt x="57" y="41"/>
                  </a:lnTo>
                  <a:lnTo>
                    <a:pt x="56" y="53"/>
                  </a:lnTo>
                  <a:lnTo>
                    <a:pt x="48" y="76"/>
                  </a:lnTo>
                  <a:lnTo>
                    <a:pt x="28" y="125"/>
                  </a:lnTo>
                  <a:lnTo>
                    <a:pt x="19" y="149"/>
                  </a:lnTo>
                  <a:lnTo>
                    <a:pt x="16" y="174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424"/>
            <p:cNvSpPr>
              <a:spLocks/>
            </p:cNvSpPr>
            <p:nvPr/>
          </p:nvSpPr>
          <p:spPr bwMode="auto">
            <a:xfrm flipH="1">
              <a:off x="4152" y="2262"/>
              <a:ext cx="16" cy="3"/>
            </a:xfrm>
            <a:custGeom>
              <a:avLst/>
              <a:gdLst>
                <a:gd name="T0" fmla="*/ 0 w 16"/>
                <a:gd name="T1" fmla="*/ 0 h 3"/>
                <a:gd name="T2" fmla="*/ 16 w 16"/>
                <a:gd name="T3" fmla="*/ 3 h 3"/>
                <a:gd name="T4" fmla="*/ 0 w 16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">
                  <a:moveTo>
                    <a:pt x="0" y="0"/>
                  </a:moveTo>
                  <a:lnTo>
                    <a:pt x="16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425"/>
            <p:cNvSpPr>
              <a:spLocks/>
            </p:cNvSpPr>
            <p:nvPr/>
          </p:nvSpPr>
          <p:spPr bwMode="auto">
            <a:xfrm flipH="1">
              <a:off x="4143" y="2098"/>
              <a:ext cx="187" cy="30"/>
            </a:xfrm>
            <a:custGeom>
              <a:avLst/>
              <a:gdLst>
                <a:gd name="T0" fmla="*/ 196 w 196"/>
                <a:gd name="T1" fmla="*/ 15 h 31"/>
                <a:gd name="T2" fmla="*/ 194 w 196"/>
                <a:gd name="T3" fmla="*/ 0 h 31"/>
                <a:gd name="T4" fmla="*/ 0 w 196"/>
                <a:gd name="T5" fmla="*/ 16 h 31"/>
                <a:gd name="T6" fmla="*/ 2 w 196"/>
                <a:gd name="T7" fmla="*/ 31 h 31"/>
                <a:gd name="T8" fmla="*/ 196 w 196"/>
                <a:gd name="T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" h="31">
                  <a:moveTo>
                    <a:pt x="196" y="15"/>
                  </a:moveTo>
                  <a:lnTo>
                    <a:pt x="194" y="0"/>
                  </a:lnTo>
                  <a:lnTo>
                    <a:pt x="0" y="16"/>
                  </a:lnTo>
                  <a:lnTo>
                    <a:pt x="2" y="31"/>
                  </a:lnTo>
                  <a:lnTo>
                    <a:pt x="196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426"/>
            <p:cNvSpPr>
              <a:spLocks/>
            </p:cNvSpPr>
            <p:nvPr/>
          </p:nvSpPr>
          <p:spPr bwMode="auto">
            <a:xfrm flipH="1">
              <a:off x="4141" y="2098"/>
              <a:ext cx="6" cy="15"/>
            </a:xfrm>
            <a:custGeom>
              <a:avLst/>
              <a:gdLst>
                <a:gd name="T0" fmla="*/ 7 w 7"/>
                <a:gd name="T1" fmla="*/ 0 h 15"/>
                <a:gd name="T2" fmla="*/ 6 w 7"/>
                <a:gd name="T3" fmla="*/ 0 h 15"/>
                <a:gd name="T4" fmla="*/ 3 w 7"/>
                <a:gd name="T5" fmla="*/ 0 h 15"/>
                <a:gd name="T6" fmla="*/ 5 w 7"/>
                <a:gd name="T7" fmla="*/ 15 h 15"/>
                <a:gd name="T8" fmla="*/ 0 w 7"/>
                <a:gd name="T9" fmla="*/ 14 h 15"/>
                <a:gd name="T10" fmla="*/ 7 w 7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5">
                  <a:moveTo>
                    <a:pt x="7" y="0"/>
                  </a:moveTo>
                  <a:lnTo>
                    <a:pt x="6" y="0"/>
                  </a:lnTo>
                  <a:lnTo>
                    <a:pt x="3" y="0"/>
                  </a:lnTo>
                  <a:lnTo>
                    <a:pt x="5" y="15"/>
                  </a:lnTo>
                  <a:lnTo>
                    <a:pt x="0" y="14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427"/>
            <p:cNvSpPr>
              <a:spLocks/>
            </p:cNvSpPr>
            <p:nvPr/>
          </p:nvSpPr>
          <p:spPr bwMode="auto">
            <a:xfrm flipH="1">
              <a:off x="4327" y="2114"/>
              <a:ext cx="27" cy="22"/>
            </a:xfrm>
            <a:custGeom>
              <a:avLst/>
              <a:gdLst>
                <a:gd name="T0" fmla="*/ 29 w 29"/>
                <a:gd name="T1" fmla="*/ 14 h 23"/>
                <a:gd name="T2" fmla="*/ 17 w 29"/>
                <a:gd name="T3" fmla="*/ 19 h 23"/>
                <a:gd name="T4" fmla="*/ 11 w 29"/>
                <a:gd name="T5" fmla="*/ 22 h 23"/>
                <a:gd name="T6" fmla="*/ 3 w 29"/>
                <a:gd name="T7" fmla="*/ 23 h 23"/>
                <a:gd name="T8" fmla="*/ 0 w 29"/>
                <a:gd name="T9" fmla="*/ 8 h 23"/>
                <a:gd name="T10" fmla="*/ 7 w 29"/>
                <a:gd name="T11" fmla="*/ 7 h 23"/>
                <a:gd name="T12" fmla="*/ 10 w 29"/>
                <a:gd name="T13" fmla="*/ 5 h 23"/>
                <a:gd name="T14" fmla="*/ 22 w 29"/>
                <a:gd name="T15" fmla="*/ 0 h 23"/>
                <a:gd name="T16" fmla="*/ 29 w 29"/>
                <a:gd name="T17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23">
                  <a:moveTo>
                    <a:pt x="29" y="14"/>
                  </a:moveTo>
                  <a:lnTo>
                    <a:pt x="17" y="19"/>
                  </a:lnTo>
                  <a:lnTo>
                    <a:pt x="11" y="22"/>
                  </a:lnTo>
                  <a:lnTo>
                    <a:pt x="3" y="23"/>
                  </a:lnTo>
                  <a:lnTo>
                    <a:pt x="0" y="8"/>
                  </a:lnTo>
                  <a:lnTo>
                    <a:pt x="7" y="7"/>
                  </a:lnTo>
                  <a:lnTo>
                    <a:pt x="10" y="5"/>
                  </a:lnTo>
                  <a:lnTo>
                    <a:pt x="22" y="0"/>
                  </a:lnTo>
                  <a:lnTo>
                    <a:pt x="29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 428"/>
            <p:cNvSpPr>
              <a:spLocks/>
            </p:cNvSpPr>
            <p:nvPr/>
          </p:nvSpPr>
          <p:spPr bwMode="auto">
            <a:xfrm flipH="1">
              <a:off x="4327" y="2114"/>
              <a:ext cx="7" cy="14"/>
            </a:xfrm>
            <a:custGeom>
              <a:avLst/>
              <a:gdLst>
                <a:gd name="T0" fmla="*/ 4 w 8"/>
                <a:gd name="T1" fmla="*/ 0 h 15"/>
                <a:gd name="T2" fmla="*/ 0 w 8"/>
                <a:gd name="T3" fmla="*/ 0 h 15"/>
                <a:gd name="T4" fmla="*/ 1 w 8"/>
                <a:gd name="T5" fmla="*/ 0 h 15"/>
                <a:gd name="T6" fmla="*/ 8 w 8"/>
                <a:gd name="T7" fmla="*/ 14 h 15"/>
                <a:gd name="T8" fmla="*/ 6 w 8"/>
                <a:gd name="T9" fmla="*/ 15 h 15"/>
                <a:gd name="T10" fmla="*/ 4 w 8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5">
                  <a:moveTo>
                    <a:pt x="4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8" y="14"/>
                  </a:lnTo>
                  <a:lnTo>
                    <a:pt x="6" y="1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429"/>
            <p:cNvSpPr>
              <a:spLocks/>
            </p:cNvSpPr>
            <p:nvPr/>
          </p:nvSpPr>
          <p:spPr bwMode="auto">
            <a:xfrm flipH="1">
              <a:off x="4351" y="2114"/>
              <a:ext cx="31" cy="22"/>
            </a:xfrm>
            <a:custGeom>
              <a:avLst/>
              <a:gdLst>
                <a:gd name="T0" fmla="*/ 30 w 32"/>
                <a:gd name="T1" fmla="*/ 23 h 23"/>
                <a:gd name="T2" fmla="*/ 20 w 32"/>
                <a:gd name="T3" fmla="*/ 22 h 23"/>
                <a:gd name="T4" fmla="*/ 13 w 32"/>
                <a:gd name="T5" fmla="*/ 19 h 23"/>
                <a:gd name="T6" fmla="*/ 8 w 32"/>
                <a:gd name="T7" fmla="*/ 17 h 23"/>
                <a:gd name="T8" fmla="*/ 0 w 32"/>
                <a:gd name="T9" fmla="*/ 15 h 23"/>
                <a:gd name="T10" fmla="*/ 4 w 32"/>
                <a:gd name="T11" fmla="*/ 0 h 23"/>
                <a:gd name="T12" fmla="*/ 14 w 32"/>
                <a:gd name="T13" fmla="*/ 2 h 23"/>
                <a:gd name="T14" fmla="*/ 21 w 32"/>
                <a:gd name="T15" fmla="*/ 5 h 23"/>
                <a:gd name="T16" fmla="*/ 24 w 32"/>
                <a:gd name="T17" fmla="*/ 7 h 23"/>
                <a:gd name="T18" fmla="*/ 32 w 32"/>
                <a:gd name="T19" fmla="*/ 8 h 23"/>
                <a:gd name="T20" fmla="*/ 30 w 32"/>
                <a:gd name="T2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23">
                  <a:moveTo>
                    <a:pt x="30" y="23"/>
                  </a:moveTo>
                  <a:lnTo>
                    <a:pt x="20" y="22"/>
                  </a:lnTo>
                  <a:lnTo>
                    <a:pt x="13" y="19"/>
                  </a:lnTo>
                  <a:lnTo>
                    <a:pt x="8" y="17"/>
                  </a:lnTo>
                  <a:lnTo>
                    <a:pt x="0" y="15"/>
                  </a:lnTo>
                  <a:lnTo>
                    <a:pt x="4" y="0"/>
                  </a:lnTo>
                  <a:lnTo>
                    <a:pt x="14" y="2"/>
                  </a:lnTo>
                  <a:lnTo>
                    <a:pt x="21" y="5"/>
                  </a:lnTo>
                  <a:lnTo>
                    <a:pt x="24" y="7"/>
                  </a:lnTo>
                  <a:lnTo>
                    <a:pt x="32" y="8"/>
                  </a:lnTo>
                  <a:lnTo>
                    <a:pt x="3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430"/>
            <p:cNvSpPr>
              <a:spLocks/>
            </p:cNvSpPr>
            <p:nvPr/>
          </p:nvSpPr>
          <p:spPr bwMode="auto">
            <a:xfrm flipH="1">
              <a:off x="4351" y="2121"/>
              <a:ext cx="3" cy="15"/>
            </a:xfrm>
            <a:custGeom>
              <a:avLst/>
              <a:gdLst>
                <a:gd name="T0" fmla="*/ 3 w 3"/>
                <a:gd name="T1" fmla="*/ 15 h 15"/>
                <a:gd name="T2" fmla="*/ 2 w 3"/>
                <a:gd name="T3" fmla="*/ 15 h 15"/>
                <a:gd name="T4" fmla="*/ 1 w 3"/>
                <a:gd name="T5" fmla="*/ 15 h 15"/>
                <a:gd name="T6" fmla="*/ 3 w 3"/>
                <a:gd name="T7" fmla="*/ 0 h 15"/>
                <a:gd name="T8" fmla="*/ 0 w 3"/>
                <a:gd name="T9" fmla="*/ 0 h 15"/>
                <a:gd name="T10" fmla="*/ 3 w 3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5">
                  <a:moveTo>
                    <a:pt x="3" y="15"/>
                  </a:moveTo>
                  <a:lnTo>
                    <a:pt x="2" y="15"/>
                  </a:lnTo>
                  <a:lnTo>
                    <a:pt x="1" y="15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431"/>
            <p:cNvSpPr>
              <a:spLocks/>
            </p:cNvSpPr>
            <p:nvPr/>
          </p:nvSpPr>
          <p:spPr bwMode="auto">
            <a:xfrm flipH="1">
              <a:off x="4378" y="2114"/>
              <a:ext cx="4" cy="14"/>
            </a:xfrm>
            <a:custGeom>
              <a:avLst/>
              <a:gdLst>
                <a:gd name="T0" fmla="*/ 4 w 4"/>
                <a:gd name="T1" fmla="*/ 0 h 15"/>
                <a:gd name="T2" fmla="*/ 3 w 4"/>
                <a:gd name="T3" fmla="*/ 0 h 15"/>
                <a:gd name="T4" fmla="*/ 1 w 4"/>
                <a:gd name="T5" fmla="*/ 0 h 15"/>
                <a:gd name="T6" fmla="*/ 3 w 4"/>
                <a:gd name="T7" fmla="*/ 15 h 15"/>
                <a:gd name="T8" fmla="*/ 0 w 4"/>
                <a:gd name="T9" fmla="*/ 15 h 15"/>
                <a:gd name="T10" fmla="*/ 4 w 4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5">
                  <a:moveTo>
                    <a:pt x="4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3" y="15"/>
                  </a:lnTo>
                  <a:lnTo>
                    <a:pt x="0" y="1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Oval 432"/>
            <p:cNvSpPr>
              <a:spLocks noChangeArrowheads="1"/>
            </p:cNvSpPr>
            <p:nvPr/>
          </p:nvSpPr>
          <p:spPr bwMode="auto">
            <a:xfrm flipH="1">
              <a:off x="4407" y="1492"/>
              <a:ext cx="124" cy="11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Oval 433"/>
            <p:cNvSpPr>
              <a:spLocks noChangeArrowheads="1"/>
            </p:cNvSpPr>
            <p:nvPr/>
          </p:nvSpPr>
          <p:spPr bwMode="auto">
            <a:xfrm flipH="1">
              <a:off x="4407" y="1492"/>
              <a:ext cx="124" cy="116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434"/>
            <p:cNvSpPr>
              <a:spLocks/>
            </p:cNvSpPr>
            <p:nvPr/>
          </p:nvSpPr>
          <p:spPr bwMode="auto">
            <a:xfrm flipH="1">
              <a:off x="5016" y="1242"/>
              <a:ext cx="70" cy="43"/>
            </a:xfrm>
            <a:custGeom>
              <a:avLst/>
              <a:gdLst>
                <a:gd name="T0" fmla="*/ 0 w 73"/>
                <a:gd name="T1" fmla="*/ 36 h 45"/>
                <a:gd name="T2" fmla="*/ 3 w 73"/>
                <a:gd name="T3" fmla="*/ 31 h 45"/>
                <a:gd name="T4" fmla="*/ 7 w 73"/>
                <a:gd name="T5" fmla="*/ 27 h 45"/>
                <a:gd name="T6" fmla="*/ 10 w 73"/>
                <a:gd name="T7" fmla="*/ 23 h 45"/>
                <a:gd name="T8" fmla="*/ 14 w 73"/>
                <a:gd name="T9" fmla="*/ 20 h 45"/>
                <a:gd name="T10" fmla="*/ 18 w 73"/>
                <a:gd name="T11" fmla="*/ 17 h 45"/>
                <a:gd name="T12" fmla="*/ 23 w 73"/>
                <a:gd name="T13" fmla="*/ 14 h 45"/>
                <a:gd name="T14" fmla="*/ 31 w 73"/>
                <a:gd name="T15" fmla="*/ 10 h 45"/>
                <a:gd name="T16" fmla="*/ 40 w 73"/>
                <a:gd name="T17" fmla="*/ 7 h 45"/>
                <a:gd name="T18" fmla="*/ 50 w 73"/>
                <a:gd name="T19" fmla="*/ 5 h 45"/>
                <a:gd name="T20" fmla="*/ 70 w 73"/>
                <a:gd name="T21" fmla="*/ 0 h 45"/>
                <a:gd name="T22" fmla="*/ 73 w 73"/>
                <a:gd name="T23" fmla="*/ 16 h 45"/>
                <a:gd name="T24" fmla="*/ 53 w 73"/>
                <a:gd name="T25" fmla="*/ 20 h 45"/>
                <a:gd name="T26" fmla="*/ 45 w 73"/>
                <a:gd name="T27" fmla="*/ 22 h 45"/>
                <a:gd name="T28" fmla="*/ 37 w 73"/>
                <a:gd name="T29" fmla="*/ 25 h 45"/>
                <a:gd name="T30" fmla="*/ 30 w 73"/>
                <a:gd name="T31" fmla="*/ 28 h 45"/>
                <a:gd name="T32" fmla="*/ 27 w 73"/>
                <a:gd name="T33" fmla="*/ 30 h 45"/>
                <a:gd name="T34" fmla="*/ 24 w 73"/>
                <a:gd name="T35" fmla="*/ 32 h 45"/>
                <a:gd name="T36" fmla="*/ 21 w 73"/>
                <a:gd name="T37" fmla="*/ 35 h 45"/>
                <a:gd name="T38" fmla="*/ 19 w 73"/>
                <a:gd name="T39" fmla="*/ 37 h 45"/>
                <a:gd name="T40" fmla="*/ 16 w 73"/>
                <a:gd name="T41" fmla="*/ 41 h 45"/>
                <a:gd name="T42" fmla="*/ 14 w 73"/>
                <a:gd name="T43" fmla="*/ 45 h 45"/>
                <a:gd name="T44" fmla="*/ 0 w 73"/>
                <a:gd name="T45" fmla="*/ 3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3" h="45">
                  <a:moveTo>
                    <a:pt x="0" y="36"/>
                  </a:moveTo>
                  <a:lnTo>
                    <a:pt x="3" y="31"/>
                  </a:lnTo>
                  <a:lnTo>
                    <a:pt x="7" y="27"/>
                  </a:lnTo>
                  <a:lnTo>
                    <a:pt x="10" y="23"/>
                  </a:lnTo>
                  <a:lnTo>
                    <a:pt x="14" y="20"/>
                  </a:lnTo>
                  <a:lnTo>
                    <a:pt x="18" y="17"/>
                  </a:lnTo>
                  <a:lnTo>
                    <a:pt x="23" y="14"/>
                  </a:lnTo>
                  <a:lnTo>
                    <a:pt x="31" y="10"/>
                  </a:lnTo>
                  <a:lnTo>
                    <a:pt x="40" y="7"/>
                  </a:lnTo>
                  <a:lnTo>
                    <a:pt x="50" y="5"/>
                  </a:lnTo>
                  <a:lnTo>
                    <a:pt x="70" y="0"/>
                  </a:lnTo>
                  <a:lnTo>
                    <a:pt x="73" y="16"/>
                  </a:lnTo>
                  <a:lnTo>
                    <a:pt x="53" y="20"/>
                  </a:lnTo>
                  <a:lnTo>
                    <a:pt x="45" y="22"/>
                  </a:lnTo>
                  <a:lnTo>
                    <a:pt x="37" y="25"/>
                  </a:lnTo>
                  <a:lnTo>
                    <a:pt x="30" y="28"/>
                  </a:lnTo>
                  <a:lnTo>
                    <a:pt x="27" y="30"/>
                  </a:lnTo>
                  <a:lnTo>
                    <a:pt x="24" y="32"/>
                  </a:lnTo>
                  <a:lnTo>
                    <a:pt x="21" y="35"/>
                  </a:lnTo>
                  <a:lnTo>
                    <a:pt x="19" y="37"/>
                  </a:lnTo>
                  <a:lnTo>
                    <a:pt x="16" y="41"/>
                  </a:lnTo>
                  <a:lnTo>
                    <a:pt x="14" y="45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435"/>
            <p:cNvSpPr>
              <a:spLocks/>
            </p:cNvSpPr>
            <p:nvPr/>
          </p:nvSpPr>
          <p:spPr bwMode="auto">
            <a:xfrm flipH="1">
              <a:off x="5003" y="1247"/>
              <a:ext cx="23" cy="19"/>
            </a:xfrm>
            <a:custGeom>
              <a:avLst/>
              <a:gdLst>
                <a:gd name="T0" fmla="*/ 16 w 24"/>
                <a:gd name="T1" fmla="*/ 0 h 19"/>
                <a:gd name="T2" fmla="*/ 16 w 24"/>
                <a:gd name="T3" fmla="*/ 1 h 19"/>
                <a:gd name="T4" fmla="*/ 16 w 24"/>
                <a:gd name="T5" fmla="*/ 1 h 19"/>
                <a:gd name="T6" fmla="*/ 16 w 24"/>
                <a:gd name="T7" fmla="*/ 2 h 19"/>
                <a:gd name="T8" fmla="*/ 19 w 24"/>
                <a:gd name="T9" fmla="*/ 5 h 19"/>
                <a:gd name="T10" fmla="*/ 22 w 24"/>
                <a:gd name="T11" fmla="*/ 10 h 19"/>
                <a:gd name="T12" fmla="*/ 24 w 24"/>
                <a:gd name="T13" fmla="*/ 14 h 19"/>
                <a:gd name="T14" fmla="*/ 24 w 24"/>
                <a:gd name="T15" fmla="*/ 17 h 19"/>
                <a:gd name="T16" fmla="*/ 8 w 24"/>
                <a:gd name="T17" fmla="*/ 19 h 19"/>
                <a:gd name="T18" fmla="*/ 8 w 24"/>
                <a:gd name="T19" fmla="*/ 18 h 19"/>
                <a:gd name="T20" fmla="*/ 8 w 24"/>
                <a:gd name="T21" fmla="*/ 18 h 19"/>
                <a:gd name="T22" fmla="*/ 6 w 24"/>
                <a:gd name="T23" fmla="*/ 15 h 19"/>
                <a:gd name="T24" fmla="*/ 3 w 24"/>
                <a:gd name="T25" fmla="*/ 11 h 19"/>
                <a:gd name="T26" fmla="*/ 2 w 24"/>
                <a:gd name="T27" fmla="*/ 8 h 19"/>
                <a:gd name="T28" fmla="*/ 1 w 24"/>
                <a:gd name="T29" fmla="*/ 6 h 19"/>
                <a:gd name="T30" fmla="*/ 0 w 24"/>
                <a:gd name="T31" fmla="*/ 4 h 19"/>
                <a:gd name="T32" fmla="*/ 16 w 24"/>
                <a:gd name="T3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19">
                  <a:moveTo>
                    <a:pt x="16" y="0"/>
                  </a:moveTo>
                  <a:lnTo>
                    <a:pt x="16" y="1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9" y="5"/>
                  </a:lnTo>
                  <a:lnTo>
                    <a:pt x="22" y="10"/>
                  </a:lnTo>
                  <a:lnTo>
                    <a:pt x="24" y="14"/>
                  </a:lnTo>
                  <a:lnTo>
                    <a:pt x="24" y="17"/>
                  </a:lnTo>
                  <a:lnTo>
                    <a:pt x="8" y="19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6" y="15"/>
                  </a:lnTo>
                  <a:lnTo>
                    <a:pt x="3" y="11"/>
                  </a:lnTo>
                  <a:lnTo>
                    <a:pt x="2" y="8"/>
                  </a:lnTo>
                  <a:lnTo>
                    <a:pt x="1" y="6"/>
                  </a:lnTo>
                  <a:lnTo>
                    <a:pt x="0" y="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436"/>
            <p:cNvSpPr>
              <a:spLocks/>
            </p:cNvSpPr>
            <p:nvPr/>
          </p:nvSpPr>
          <p:spPr bwMode="auto">
            <a:xfrm flipH="1">
              <a:off x="5010" y="1241"/>
              <a:ext cx="16" cy="16"/>
            </a:xfrm>
            <a:custGeom>
              <a:avLst/>
              <a:gdLst>
                <a:gd name="T0" fmla="*/ 7 w 16"/>
                <a:gd name="T1" fmla="*/ 1 h 17"/>
                <a:gd name="T2" fmla="*/ 14 w 16"/>
                <a:gd name="T3" fmla="*/ 0 h 17"/>
                <a:gd name="T4" fmla="*/ 16 w 16"/>
                <a:gd name="T5" fmla="*/ 7 h 17"/>
                <a:gd name="T6" fmla="*/ 0 w 16"/>
                <a:gd name="T7" fmla="*/ 11 h 17"/>
                <a:gd name="T8" fmla="*/ 10 w 16"/>
                <a:gd name="T9" fmla="*/ 17 h 17"/>
                <a:gd name="T10" fmla="*/ 7 w 16"/>
                <a:gd name="T11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7">
                  <a:moveTo>
                    <a:pt x="7" y="1"/>
                  </a:moveTo>
                  <a:lnTo>
                    <a:pt x="14" y="0"/>
                  </a:lnTo>
                  <a:lnTo>
                    <a:pt x="16" y="7"/>
                  </a:lnTo>
                  <a:lnTo>
                    <a:pt x="0" y="11"/>
                  </a:lnTo>
                  <a:lnTo>
                    <a:pt x="10" y="17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437"/>
            <p:cNvSpPr>
              <a:spLocks/>
            </p:cNvSpPr>
            <p:nvPr/>
          </p:nvSpPr>
          <p:spPr bwMode="auto">
            <a:xfrm flipH="1">
              <a:off x="5003" y="1265"/>
              <a:ext cx="48" cy="62"/>
            </a:xfrm>
            <a:custGeom>
              <a:avLst/>
              <a:gdLst>
                <a:gd name="T0" fmla="*/ 50 w 50"/>
                <a:gd name="T1" fmla="*/ 1 h 65"/>
                <a:gd name="T2" fmla="*/ 50 w 50"/>
                <a:gd name="T3" fmla="*/ 6 h 65"/>
                <a:gd name="T4" fmla="*/ 49 w 50"/>
                <a:gd name="T5" fmla="*/ 11 h 65"/>
                <a:gd name="T6" fmla="*/ 48 w 50"/>
                <a:gd name="T7" fmla="*/ 16 h 65"/>
                <a:gd name="T8" fmla="*/ 46 w 50"/>
                <a:gd name="T9" fmla="*/ 21 h 65"/>
                <a:gd name="T10" fmla="*/ 44 w 50"/>
                <a:gd name="T11" fmla="*/ 25 h 65"/>
                <a:gd name="T12" fmla="*/ 41 w 50"/>
                <a:gd name="T13" fmla="*/ 29 h 65"/>
                <a:gd name="T14" fmla="*/ 36 w 50"/>
                <a:gd name="T15" fmla="*/ 37 h 65"/>
                <a:gd name="T16" fmla="*/ 24 w 50"/>
                <a:gd name="T17" fmla="*/ 50 h 65"/>
                <a:gd name="T18" fmla="*/ 18 w 50"/>
                <a:gd name="T19" fmla="*/ 57 h 65"/>
                <a:gd name="T20" fmla="*/ 13 w 50"/>
                <a:gd name="T21" fmla="*/ 65 h 65"/>
                <a:gd name="T22" fmla="*/ 0 w 50"/>
                <a:gd name="T23" fmla="*/ 56 h 65"/>
                <a:gd name="T24" fmla="*/ 5 w 50"/>
                <a:gd name="T25" fmla="*/ 47 h 65"/>
                <a:gd name="T26" fmla="*/ 12 w 50"/>
                <a:gd name="T27" fmla="*/ 40 h 65"/>
                <a:gd name="T28" fmla="*/ 24 w 50"/>
                <a:gd name="T29" fmla="*/ 27 h 65"/>
                <a:gd name="T30" fmla="*/ 28 w 50"/>
                <a:gd name="T31" fmla="*/ 20 h 65"/>
                <a:gd name="T32" fmla="*/ 30 w 50"/>
                <a:gd name="T33" fmla="*/ 18 h 65"/>
                <a:gd name="T34" fmla="*/ 31 w 50"/>
                <a:gd name="T35" fmla="*/ 15 h 65"/>
                <a:gd name="T36" fmla="*/ 32 w 50"/>
                <a:gd name="T37" fmla="*/ 11 h 65"/>
                <a:gd name="T38" fmla="*/ 33 w 50"/>
                <a:gd name="T39" fmla="*/ 8 h 65"/>
                <a:gd name="T40" fmla="*/ 34 w 50"/>
                <a:gd name="T41" fmla="*/ 4 h 65"/>
                <a:gd name="T42" fmla="*/ 34 w 50"/>
                <a:gd name="T43" fmla="*/ 0 h 65"/>
                <a:gd name="T44" fmla="*/ 50 w 50"/>
                <a:gd name="T45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0" h="65">
                  <a:moveTo>
                    <a:pt x="50" y="1"/>
                  </a:moveTo>
                  <a:lnTo>
                    <a:pt x="50" y="6"/>
                  </a:lnTo>
                  <a:lnTo>
                    <a:pt x="49" y="11"/>
                  </a:lnTo>
                  <a:lnTo>
                    <a:pt x="48" y="16"/>
                  </a:lnTo>
                  <a:lnTo>
                    <a:pt x="46" y="21"/>
                  </a:lnTo>
                  <a:lnTo>
                    <a:pt x="44" y="25"/>
                  </a:lnTo>
                  <a:lnTo>
                    <a:pt x="41" y="29"/>
                  </a:lnTo>
                  <a:lnTo>
                    <a:pt x="36" y="37"/>
                  </a:lnTo>
                  <a:lnTo>
                    <a:pt x="24" y="50"/>
                  </a:lnTo>
                  <a:lnTo>
                    <a:pt x="18" y="57"/>
                  </a:lnTo>
                  <a:lnTo>
                    <a:pt x="13" y="65"/>
                  </a:lnTo>
                  <a:lnTo>
                    <a:pt x="0" y="56"/>
                  </a:lnTo>
                  <a:lnTo>
                    <a:pt x="5" y="47"/>
                  </a:lnTo>
                  <a:lnTo>
                    <a:pt x="12" y="40"/>
                  </a:lnTo>
                  <a:lnTo>
                    <a:pt x="24" y="27"/>
                  </a:lnTo>
                  <a:lnTo>
                    <a:pt x="28" y="20"/>
                  </a:lnTo>
                  <a:lnTo>
                    <a:pt x="30" y="18"/>
                  </a:lnTo>
                  <a:lnTo>
                    <a:pt x="31" y="15"/>
                  </a:lnTo>
                  <a:lnTo>
                    <a:pt x="32" y="11"/>
                  </a:lnTo>
                  <a:lnTo>
                    <a:pt x="33" y="8"/>
                  </a:lnTo>
                  <a:lnTo>
                    <a:pt x="34" y="4"/>
                  </a:lnTo>
                  <a:lnTo>
                    <a:pt x="34" y="0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438"/>
            <p:cNvSpPr>
              <a:spLocks/>
            </p:cNvSpPr>
            <p:nvPr/>
          </p:nvSpPr>
          <p:spPr bwMode="auto">
            <a:xfrm flipH="1">
              <a:off x="5003" y="1264"/>
              <a:ext cx="15" cy="2"/>
            </a:xfrm>
            <a:custGeom>
              <a:avLst/>
              <a:gdLst>
                <a:gd name="T0" fmla="*/ 16 w 16"/>
                <a:gd name="T1" fmla="*/ 0 h 2"/>
                <a:gd name="T2" fmla="*/ 16 w 16"/>
                <a:gd name="T3" fmla="*/ 1 h 2"/>
                <a:gd name="T4" fmla="*/ 16 w 16"/>
                <a:gd name="T5" fmla="*/ 2 h 2"/>
                <a:gd name="T6" fmla="*/ 0 w 16"/>
                <a:gd name="T7" fmla="*/ 1 h 2"/>
                <a:gd name="T8" fmla="*/ 0 w 16"/>
                <a:gd name="T9" fmla="*/ 2 h 2"/>
                <a:gd name="T10" fmla="*/ 16 w 16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2">
                  <a:moveTo>
                    <a:pt x="16" y="0"/>
                  </a:moveTo>
                  <a:lnTo>
                    <a:pt x="16" y="1"/>
                  </a:lnTo>
                  <a:lnTo>
                    <a:pt x="16" y="2"/>
                  </a:lnTo>
                  <a:lnTo>
                    <a:pt x="0" y="1"/>
                  </a:lnTo>
                  <a:lnTo>
                    <a:pt x="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439"/>
            <p:cNvSpPr>
              <a:spLocks/>
            </p:cNvSpPr>
            <p:nvPr/>
          </p:nvSpPr>
          <p:spPr bwMode="auto">
            <a:xfrm flipH="1">
              <a:off x="4966" y="1314"/>
              <a:ext cx="80" cy="20"/>
            </a:xfrm>
            <a:custGeom>
              <a:avLst/>
              <a:gdLst>
                <a:gd name="T0" fmla="*/ 2 w 83"/>
                <a:gd name="T1" fmla="*/ 0 h 20"/>
                <a:gd name="T2" fmla="*/ 13 w 83"/>
                <a:gd name="T3" fmla="*/ 2 h 20"/>
                <a:gd name="T4" fmla="*/ 23 w 83"/>
                <a:gd name="T5" fmla="*/ 3 h 20"/>
                <a:gd name="T6" fmla="*/ 32 w 83"/>
                <a:gd name="T7" fmla="*/ 4 h 20"/>
                <a:gd name="T8" fmla="*/ 41 w 83"/>
                <a:gd name="T9" fmla="*/ 4 h 20"/>
                <a:gd name="T10" fmla="*/ 50 w 83"/>
                <a:gd name="T11" fmla="*/ 4 h 20"/>
                <a:gd name="T12" fmla="*/ 60 w 83"/>
                <a:gd name="T13" fmla="*/ 3 h 20"/>
                <a:gd name="T14" fmla="*/ 81 w 83"/>
                <a:gd name="T15" fmla="*/ 0 h 20"/>
                <a:gd name="T16" fmla="*/ 83 w 83"/>
                <a:gd name="T17" fmla="*/ 16 h 20"/>
                <a:gd name="T18" fmla="*/ 62 w 83"/>
                <a:gd name="T19" fmla="*/ 19 h 20"/>
                <a:gd name="T20" fmla="*/ 52 w 83"/>
                <a:gd name="T21" fmla="*/ 20 h 20"/>
                <a:gd name="T22" fmla="*/ 41 w 83"/>
                <a:gd name="T23" fmla="*/ 20 h 20"/>
                <a:gd name="T24" fmla="*/ 31 w 83"/>
                <a:gd name="T25" fmla="*/ 20 h 20"/>
                <a:gd name="T26" fmla="*/ 22 w 83"/>
                <a:gd name="T27" fmla="*/ 19 h 20"/>
                <a:gd name="T28" fmla="*/ 11 w 83"/>
                <a:gd name="T29" fmla="*/ 18 h 20"/>
                <a:gd name="T30" fmla="*/ 0 w 83"/>
                <a:gd name="T31" fmla="*/ 16 h 20"/>
                <a:gd name="T32" fmla="*/ 2 w 83"/>
                <a:gd name="T3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" h="20">
                  <a:moveTo>
                    <a:pt x="2" y="0"/>
                  </a:moveTo>
                  <a:lnTo>
                    <a:pt x="13" y="2"/>
                  </a:lnTo>
                  <a:lnTo>
                    <a:pt x="23" y="3"/>
                  </a:lnTo>
                  <a:lnTo>
                    <a:pt x="32" y="4"/>
                  </a:lnTo>
                  <a:lnTo>
                    <a:pt x="41" y="4"/>
                  </a:lnTo>
                  <a:lnTo>
                    <a:pt x="50" y="4"/>
                  </a:lnTo>
                  <a:lnTo>
                    <a:pt x="60" y="3"/>
                  </a:lnTo>
                  <a:lnTo>
                    <a:pt x="81" y="0"/>
                  </a:lnTo>
                  <a:lnTo>
                    <a:pt x="83" y="16"/>
                  </a:lnTo>
                  <a:lnTo>
                    <a:pt x="62" y="19"/>
                  </a:lnTo>
                  <a:lnTo>
                    <a:pt x="52" y="20"/>
                  </a:lnTo>
                  <a:lnTo>
                    <a:pt x="41" y="20"/>
                  </a:lnTo>
                  <a:lnTo>
                    <a:pt x="31" y="20"/>
                  </a:lnTo>
                  <a:lnTo>
                    <a:pt x="22" y="19"/>
                  </a:lnTo>
                  <a:lnTo>
                    <a:pt x="11" y="18"/>
                  </a:lnTo>
                  <a:lnTo>
                    <a:pt x="0" y="1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440"/>
            <p:cNvSpPr>
              <a:spLocks/>
            </p:cNvSpPr>
            <p:nvPr/>
          </p:nvSpPr>
          <p:spPr bwMode="auto">
            <a:xfrm flipH="1">
              <a:off x="5038" y="1314"/>
              <a:ext cx="20" cy="16"/>
            </a:xfrm>
            <a:custGeom>
              <a:avLst/>
              <a:gdLst>
                <a:gd name="T0" fmla="*/ 8 w 21"/>
                <a:gd name="T1" fmla="*/ 4 h 16"/>
                <a:gd name="T2" fmla="*/ 0 w 21"/>
                <a:gd name="T3" fmla="*/ 14 h 16"/>
                <a:gd name="T4" fmla="*/ 13 w 21"/>
                <a:gd name="T5" fmla="*/ 16 h 16"/>
                <a:gd name="T6" fmla="*/ 15 w 21"/>
                <a:gd name="T7" fmla="*/ 0 h 16"/>
                <a:gd name="T8" fmla="*/ 21 w 21"/>
                <a:gd name="T9" fmla="*/ 13 h 16"/>
                <a:gd name="T10" fmla="*/ 8 w 21"/>
                <a:gd name="T11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8" y="4"/>
                  </a:moveTo>
                  <a:lnTo>
                    <a:pt x="0" y="14"/>
                  </a:lnTo>
                  <a:lnTo>
                    <a:pt x="13" y="16"/>
                  </a:lnTo>
                  <a:lnTo>
                    <a:pt x="15" y="0"/>
                  </a:lnTo>
                  <a:lnTo>
                    <a:pt x="21" y="13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441"/>
            <p:cNvSpPr>
              <a:spLocks/>
            </p:cNvSpPr>
            <p:nvPr/>
          </p:nvSpPr>
          <p:spPr bwMode="auto">
            <a:xfrm flipH="1">
              <a:off x="4956" y="1321"/>
              <a:ext cx="19" cy="21"/>
            </a:xfrm>
            <a:custGeom>
              <a:avLst/>
              <a:gdLst>
                <a:gd name="T0" fmla="*/ 16 w 20"/>
                <a:gd name="T1" fmla="*/ 0 h 22"/>
                <a:gd name="T2" fmla="*/ 17 w 20"/>
                <a:gd name="T3" fmla="*/ 5 h 22"/>
                <a:gd name="T4" fmla="*/ 18 w 20"/>
                <a:gd name="T5" fmla="*/ 9 h 22"/>
                <a:gd name="T6" fmla="*/ 19 w 20"/>
                <a:gd name="T7" fmla="*/ 14 h 22"/>
                <a:gd name="T8" fmla="*/ 20 w 20"/>
                <a:gd name="T9" fmla="*/ 20 h 22"/>
                <a:gd name="T10" fmla="*/ 4 w 20"/>
                <a:gd name="T11" fmla="*/ 22 h 22"/>
                <a:gd name="T12" fmla="*/ 4 w 20"/>
                <a:gd name="T13" fmla="*/ 17 h 22"/>
                <a:gd name="T14" fmla="*/ 2 w 20"/>
                <a:gd name="T15" fmla="*/ 14 h 22"/>
                <a:gd name="T16" fmla="*/ 1 w 20"/>
                <a:gd name="T17" fmla="*/ 8 h 22"/>
                <a:gd name="T18" fmla="*/ 0 w 20"/>
                <a:gd name="T19" fmla="*/ 2 h 22"/>
                <a:gd name="T20" fmla="*/ 16 w 20"/>
                <a:gd name="T2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2">
                  <a:moveTo>
                    <a:pt x="16" y="0"/>
                  </a:moveTo>
                  <a:lnTo>
                    <a:pt x="17" y="5"/>
                  </a:lnTo>
                  <a:lnTo>
                    <a:pt x="18" y="9"/>
                  </a:lnTo>
                  <a:lnTo>
                    <a:pt x="19" y="14"/>
                  </a:lnTo>
                  <a:lnTo>
                    <a:pt x="20" y="20"/>
                  </a:lnTo>
                  <a:lnTo>
                    <a:pt x="4" y="22"/>
                  </a:lnTo>
                  <a:lnTo>
                    <a:pt x="4" y="17"/>
                  </a:lnTo>
                  <a:lnTo>
                    <a:pt x="2" y="14"/>
                  </a:lnTo>
                  <a:lnTo>
                    <a:pt x="1" y="8"/>
                  </a:lnTo>
                  <a:lnTo>
                    <a:pt x="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442"/>
            <p:cNvSpPr>
              <a:spLocks/>
            </p:cNvSpPr>
            <p:nvPr/>
          </p:nvSpPr>
          <p:spPr bwMode="auto">
            <a:xfrm flipH="1">
              <a:off x="4960" y="1313"/>
              <a:ext cx="15" cy="17"/>
            </a:xfrm>
            <a:custGeom>
              <a:avLst/>
              <a:gdLst>
                <a:gd name="T0" fmla="*/ 7 w 16"/>
                <a:gd name="T1" fmla="*/ 1 h 17"/>
                <a:gd name="T2" fmla="*/ 15 w 16"/>
                <a:gd name="T3" fmla="*/ 0 h 17"/>
                <a:gd name="T4" fmla="*/ 16 w 16"/>
                <a:gd name="T5" fmla="*/ 8 h 17"/>
                <a:gd name="T6" fmla="*/ 0 w 16"/>
                <a:gd name="T7" fmla="*/ 10 h 17"/>
                <a:gd name="T8" fmla="*/ 9 w 16"/>
                <a:gd name="T9" fmla="*/ 17 h 17"/>
                <a:gd name="T10" fmla="*/ 7 w 16"/>
                <a:gd name="T11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7">
                  <a:moveTo>
                    <a:pt x="7" y="1"/>
                  </a:moveTo>
                  <a:lnTo>
                    <a:pt x="15" y="0"/>
                  </a:lnTo>
                  <a:lnTo>
                    <a:pt x="16" y="8"/>
                  </a:lnTo>
                  <a:lnTo>
                    <a:pt x="0" y="10"/>
                  </a:lnTo>
                  <a:lnTo>
                    <a:pt x="9" y="17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443"/>
            <p:cNvSpPr>
              <a:spLocks/>
            </p:cNvSpPr>
            <p:nvPr/>
          </p:nvSpPr>
          <p:spPr bwMode="auto">
            <a:xfrm flipH="1">
              <a:off x="4956" y="1341"/>
              <a:ext cx="42" cy="54"/>
            </a:xfrm>
            <a:custGeom>
              <a:avLst/>
              <a:gdLst>
                <a:gd name="T0" fmla="*/ 44 w 44"/>
                <a:gd name="T1" fmla="*/ 1 h 56"/>
                <a:gd name="T2" fmla="*/ 44 w 44"/>
                <a:gd name="T3" fmla="*/ 5 h 56"/>
                <a:gd name="T4" fmla="*/ 43 w 44"/>
                <a:gd name="T5" fmla="*/ 10 h 56"/>
                <a:gd name="T6" fmla="*/ 42 w 44"/>
                <a:gd name="T7" fmla="*/ 14 h 56"/>
                <a:gd name="T8" fmla="*/ 40 w 44"/>
                <a:gd name="T9" fmla="*/ 19 h 56"/>
                <a:gd name="T10" fmla="*/ 36 w 44"/>
                <a:gd name="T11" fmla="*/ 25 h 56"/>
                <a:gd name="T12" fmla="*/ 31 w 44"/>
                <a:gd name="T13" fmla="*/ 33 h 56"/>
                <a:gd name="T14" fmla="*/ 26 w 44"/>
                <a:gd name="T15" fmla="*/ 38 h 56"/>
                <a:gd name="T16" fmla="*/ 24 w 44"/>
                <a:gd name="T17" fmla="*/ 41 h 56"/>
                <a:gd name="T18" fmla="*/ 22 w 44"/>
                <a:gd name="T19" fmla="*/ 43 h 56"/>
                <a:gd name="T20" fmla="*/ 18 w 44"/>
                <a:gd name="T21" fmla="*/ 49 h 56"/>
                <a:gd name="T22" fmla="*/ 15 w 44"/>
                <a:gd name="T23" fmla="*/ 56 h 56"/>
                <a:gd name="T24" fmla="*/ 0 w 44"/>
                <a:gd name="T25" fmla="*/ 50 h 56"/>
                <a:gd name="T26" fmla="*/ 4 w 44"/>
                <a:gd name="T27" fmla="*/ 42 h 56"/>
                <a:gd name="T28" fmla="*/ 9 w 44"/>
                <a:gd name="T29" fmla="*/ 34 h 56"/>
                <a:gd name="T30" fmla="*/ 11 w 44"/>
                <a:gd name="T31" fmla="*/ 30 h 56"/>
                <a:gd name="T32" fmla="*/ 14 w 44"/>
                <a:gd name="T33" fmla="*/ 27 h 56"/>
                <a:gd name="T34" fmla="*/ 19 w 44"/>
                <a:gd name="T35" fmla="*/ 22 h 56"/>
                <a:gd name="T36" fmla="*/ 22 w 44"/>
                <a:gd name="T37" fmla="*/ 16 h 56"/>
                <a:gd name="T38" fmla="*/ 26 w 44"/>
                <a:gd name="T39" fmla="*/ 11 h 56"/>
                <a:gd name="T40" fmla="*/ 27 w 44"/>
                <a:gd name="T41" fmla="*/ 9 h 56"/>
                <a:gd name="T42" fmla="*/ 27 w 44"/>
                <a:gd name="T43" fmla="*/ 6 h 56"/>
                <a:gd name="T44" fmla="*/ 28 w 44"/>
                <a:gd name="T45" fmla="*/ 4 h 56"/>
                <a:gd name="T46" fmla="*/ 28 w 44"/>
                <a:gd name="T47" fmla="*/ 0 h 56"/>
                <a:gd name="T48" fmla="*/ 44 w 44"/>
                <a:gd name="T49" fmla="*/ 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4" h="56">
                  <a:moveTo>
                    <a:pt x="44" y="1"/>
                  </a:moveTo>
                  <a:lnTo>
                    <a:pt x="44" y="5"/>
                  </a:lnTo>
                  <a:lnTo>
                    <a:pt x="43" y="10"/>
                  </a:lnTo>
                  <a:lnTo>
                    <a:pt x="42" y="14"/>
                  </a:lnTo>
                  <a:lnTo>
                    <a:pt x="40" y="19"/>
                  </a:lnTo>
                  <a:lnTo>
                    <a:pt x="36" y="25"/>
                  </a:lnTo>
                  <a:lnTo>
                    <a:pt x="31" y="33"/>
                  </a:lnTo>
                  <a:lnTo>
                    <a:pt x="26" y="38"/>
                  </a:lnTo>
                  <a:lnTo>
                    <a:pt x="24" y="41"/>
                  </a:lnTo>
                  <a:lnTo>
                    <a:pt x="22" y="43"/>
                  </a:lnTo>
                  <a:lnTo>
                    <a:pt x="18" y="49"/>
                  </a:lnTo>
                  <a:lnTo>
                    <a:pt x="15" y="56"/>
                  </a:lnTo>
                  <a:lnTo>
                    <a:pt x="0" y="50"/>
                  </a:lnTo>
                  <a:lnTo>
                    <a:pt x="4" y="42"/>
                  </a:lnTo>
                  <a:lnTo>
                    <a:pt x="9" y="34"/>
                  </a:lnTo>
                  <a:lnTo>
                    <a:pt x="11" y="30"/>
                  </a:lnTo>
                  <a:lnTo>
                    <a:pt x="14" y="27"/>
                  </a:lnTo>
                  <a:lnTo>
                    <a:pt x="19" y="22"/>
                  </a:lnTo>
                  <a:lnTo>
                    <a:pt x="22" y="16"/>
                  </a:lnTo>
                  <a:lnTo>
                    <a:pt x="26" y="11"/>
                  </a:lnTo>
                  <a:lnTo>
                    <a:pt x="27" y="9"/>
                  </a:lnTo>
                  <a:lnTo>
                    <a:pt x="27" y="6"/>
                  </a:lnTo>
                  <a:lnTo>
                    <a:pt x="28" y="4"/>
                  </a:lnTo>
                  <a:lnTo>
                    <a:pt x="28" y="0"/>
                  </a:lnTo>
                  <a:lnTo>
                    <a:pt x="44" y="1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444"/>
            <p:cNvSpPr>
              <a:spLocks/>
            </p:cNvSpPr>
            <p:nvPr/>
          </p:nvSpPr>
          <p:spPr bwMode="auto">
            <a:xfrm flipH="1">
              <a:off x="4956" y="1340"/>
              <a:ext cx="15" cy="2"/>
            </a:xfrm>
            <a:custGeom>
              <a:avLst/>
              <a:gdLst>
                <a:gd name="T0" fmla="*/ 16 w 16"/>
                <a:gd name="T1" fmla="*/ 0 h 2"/>
                <a:gd name="T2" fmla="*/ 16 w 16"/>
                <a:gd name="T3" fmla="*/ 1 h 2"/>
                <a:gd name="T4" fmla="*/ 16 w 16"/>
                <a:gd name="T5" fmla="*/ 2 h 2"/>
                <a:gd name="T6" fmla="*/ 0 w 16"/>
                <a:gd name="T7" fmla="*/ 1 h 2"/>
                <a:gd name="T8" fmla="*/ 0 w 16"/>
                <a:gd name="T9" fmla="*/ 2 h 2"/>
                <a:gd name="T10" fmla="*/ 16 w 16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2">
                  <a:moveTo>
                    <a:pt x="16" y="0"/>
                  </a:moveTo>
                  <a:lnTo>
                    <a:pt x="16" y="1"/>
                  </a:lnTo>
                  <a:lnTo>
                    <a:pt x="16" y="2"/>
                  </a:lnTo>
                  <a:lnTo>
                    <a:pt x="0" y="1"/>
                  </a:lnTo>
                  <a:lnTo>
                    <a:pt x="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Freeform 445"/>
            <p:cNvSpPr>
              <a:spLocks/>
            </p:cNvSpPr>
            <p:nvPr/>
          </p:nvSpPr>
          <p:spPr bwMode="auto">
            <a:xfrm flipH="1">
              <a:off x="4956" y="1385"/>
              <a:ext cx="38" cy="29"/>
            </a:xfrm>
            <a:custGeom>
              <a:avLst/>
              <a:gdLst>
                <a:gd name="T0" fmla="*/ 8 w 40"/>
                <a:gd name="T1" fmla="*/ 0 h 30"/>
                <a:gd name="T2" fmla="*/ 24 w 40"/>
                <a:gd name="T3" fmla="*/ 9 h 30"/>
                <a:gd name="T4" fmla="*/ 40 w 40"/>
                <a:gd name="T5" fmla="*/ 16 h 30"/>
                <a:gd name="T6" fmla="*/ 32 w 40"/>
                <a:gd name="T7" fmla="*/ 30 h 30"/>
                <a:gd name="T8" fmla="*/ 16 w 40"/>
                <a:gd name="T9" fmla="*/ 23 h 30"/>
                <a:gd name="T10" fmla="*/ 0 w 40"/>
                <a:gd name="T11" fmla="*/ 14 h 30"/>
                <a:gd name="T12" fmla="*/ 8 w 4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30">
                  <a:moveTo>
                    <a:pt x="8" y="0"/>
                  </a:moveTo>
                  <a:lnTo>
                    <a:pt x="24" y="9"/>
                  </a:lnTo>
                  <a:lnTo>
                    <a:pt x="40" y="16"/>
                  </a:lnTo>
                  <a:lnTo>
                    <a:pt x="32" y="30"/>
                  </a:lnTo>
                  <a:lnTo>
                    <a:pt x="16" y="23"/>
                  </a:lnTo>
                  <a:lnTo>
                    <a:pt x="0" y="1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446"/>
            <p:cNvSpPr>
              <a:spLocks/>
            </p:cNvSpPr>
            <p:nvPr/>
          </p:nvSpPr>
          <p:spPr bwMode="auto">
            <a:xfrm flipH="1">
              <a:off x="4984" y="1385"/>
              <a:ext cx="17" cy="14"/>
            </a:xfrm>
            <a:custGeom>
              <a:avLst/>
              <a:gdLst>
                <a:gd name="T0" fmla="*/ 3 w 18"/>
                <a:gd name="T1" fmla="*/ 4 h 14"/>
                <a:gd name="T2" fmla="*/ 0 w 18"/>
                <a:gd name="T3" fmla="*/ 11 h 14"/>
                <a:gd name="T4" fmla="*/ 7 w 18"/>
                <a:gd name="T5" fmla="*/ 14 h 14"/>
                <a:gd name="T6" fmla="*/ 15 w 18"/>
                <a:gd name="T7" fmla="*/ 0 h 14"/>
                <a:gd name="T8" fmla="*/ 18 w 18"/>
                <a:gd name="T9" fmla="*/ 10 h 14"/>
                <a:gd name="T10" fmla="*/ 3 w 18"/>
                <a:gd name="T11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4">
                  <a:moveTo>
                    <a:pt x="3" y="4"/>
                  </a:moveTo>
                  <a:lnTo>
                    <a:pt x="0" y="11"/>
                  </a:lnTo>
                  <a:lnTo>
                    <a:pt x="7" y="14"/>
                  </a:lnTo>
                  <a:lnTo>
                    <a:pt x="15" y="0"/>
                  </a:lnTo>
                  <a:lnTo>
                    <a:pt x="18" y="1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Freeform 447"/>
            <p:cNvSpPr>
              <a:spLocks/>
            </p:cNvSpPr>
            <p:nvPr/>
          </p:nvSpPr>
          <p:spPr bwMode="auto">
            <a:xfrm flipH="1">
              <a:off x="4883" y="1364"/>
              <a:ext cx="46" cy="39"/>
            </a:xfrm>
            <a:custGeom>
              <a:avLst/>
              <a:gdLst>
                <a:gd name="T0" fmla="*/ 42 w 48"/>
                <a:gd name="T1" fmla="*/ 40 h 40"/>
                <a:gd name="T2" fmla="*/ 28 w 48"/>
                <a:gd name="T3" fmla="*/ 35 h 40"/>
                <a:gd name="T4" fmla="*/ 21 w 48"/>
                <a:gd name="T5" fmla="*/ 31 h 40"/>
                <a:gd name="T6" fmla="*/ 15 w 48"/>
                <a:gd name="T7" fmla="*/ 28 h 40"/>
                <a:gd name="T8" fmla="*/ 10 w 48"/>
                <a:gd name="T9" fmla="*/ 23 h 40"/>
                <a:gd name="T10" fmla="*/ 7 w 48"/>
                <a:gd name="T11" fmla="*/ 20 h 40"/>
                <a:gd name="T12" fmla="*/ 4 w 48"/>
                <a:gd name="T13" fmla="*/ 17 h 40"/>
                <a:gd name="T14" fmla="*/ 1 w 48"/>
                <a:gd name="T15" fmla="*/ 10 h 40"/>
                <a:gd name="T16" fmla="*/ 0 w 48"/>
                <a:gd name="T17" fmla="*/ 5 h 40"/>
                <a:gd name="T18" fmla="*/ 0 w 48"/>
                <a:gd name="T19" fmla="*/ 1 h 40"/>
                <a:gd name="T20" fmla="*/ 16 w 48"/>
                <a:gd name="T21" fmla="*/ 0 h 40"/>
                <a:gd name="T22" fmla="*/ 16 w 48"/>
                <a:gd name="T23" fmla="*/ 3 h 40"/>
                <a:gd name="T24" fmla="*/ 16 w 48"/>
                <a:gd name="T25" fmla="*/ 4 h 40"/>
                <a:gd name="T26" fmla="*/ 18 w 48"/>
                <a:gd name="T27" fmla="*/ 9 h 40"/>
                <a:gd name="T28" fmla="*/ 19 w 48"/>
                <a:gd name="T29" fmla="*/ 10 h 40"/>
                <a:gd name="T30" fmla="*/ 20 w 48"/>
                <a:gd name="T31" fmla="*/ 11 h 40"/>
                <a:gd name="T32" fmla="*/ 24 w 48"/>
                <a:gd name="T33" fmla="*/ 15 h 40"/>
                <a:gd name="T34" fmla="*/ 29 w 48"/>
                <a:gd name="T35" fmla="*/ 17 h 40"/>
                <a:gd name="T36" fmla="*/ 35 w 48"/>
                <a:gd name="T37" fmla="*/ 20 h 40"/>
                <a:gd name="T38" fmla="*/ 48 w 48"/>
                <a:gd name="T39" fmla="*/ 26 h 40"/>
                <a:gd name="T40" fmla="*/ 42 w 48"/>
                <a:gd name="T4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40">
                  <a:moveTo>
                    <a:pt x="42" y="40"/>
                  </a:moveTo>
                  <a:lnTo>
                    <a:pt x="28" y="35"/>
                  </a:lnTo>
                  <a:lnTo>
                    <a:pt x="21" y="31"/>
                  </a:lnTo>
                  <a:lnTo>
                    <a:pt x="15" y="28"/>
                  </a:lnTo>
                  <a:lnTo>
                    <a:pt x="10" y="23"/>
                  </a:lnTo>
                  <a:lnTo>
                    <a:pt x="7" y="20"/>
                  </a:lnTo>
                  <a:lnTo>
                    <a:pt x="4" y="17"/>
                  </a:lnTo>
                  <a:lnTo>
                    <a:pt x="1" y="10"/>
                  </a:lnTo>
                  <a:lnTo>
                    <a:pt x="0" y="5"/>
                  </a:lnTo>
                  <a:lnTo>
                    <a:pt x="0" y="1"/>
                  </a:lnTo>
                  <a:lnTo>
                    <a:pt x="16" y="0"/>
                  </a:lnTo>
                  <a:lnTo>
                    <a:pt x="16" y="3"/>
                  </a:lnTo>
                  <a:lnTo>
                    <a:pt x="16" y="4"/>
                  </a:lnTo>
                  <a:lnTo>
                    <a:pt x="18" y="9"/>
                  </a:lnTo>
                  <a:lnTo>
                    <a:pt x="19" y="10"/>
                  </a:lnTo>
                  <a:lnTo>
                    <a:pt x="20" y="11"/>
                  </a:lnTo>
                  <a:lnTo>
                    <a:pt x="24" y="15"/>
                  </a:lnTo>
                  <a:lnTo>
                    <a:pt x="29" y="17"/>
                  </a:lnTo>
                  <a:lnTo>
                    <a:pt x="35" y="20"/>
                  </a:lnTo>
                  <a:lnTo>
                    <a:pt x="48" y="26"/>
                  </a:lnTo>
                  <a:lnTo>
                    <a:pt x="42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Freeform 448"/>
            <p:cNvSpPr>
              <a:spLocks/>
            </p:cNvSpPr>
            <p:nvPr/>
          </p:nvSpPr>
          <p:spPr bwMode="auto">
            <a:xfrm flipH="1">
              <a:off x="4895" y="1334"/>
              <a:ext cx="34" cy="31"/>
            </a:xfrm>
            <a:custGeom>
              <a:avLst/>
              <a:gdLst>
                <a:gd name="T0" fmla="*/ 0 w 35"/>
                <a:gd name="T1" fmla="*/ 31 h 33"/>
                <a:gd name="T2" fmla="*/ 1 w 35"/>
                <a:gd name="T3" fmla="*/ 25 h 33"/>
                <a:gd name="T4" fmla="*/ 4 w 35"/>
                <a:gd name="T5" fmla="*/ 20 h 33"/>
                <a:gd name="T6" fmla="*/ 7 w 35"/>
                <a:gd name="T7" fmla="*/ 15 h 33"/>
                <a:gd name="T8" fmla="*/ 10 w 35"/>
                <a:gd name="T9" fmla="*/ 12 h 33"/>
                <a:gd name="T10" fmla="*/ 17 w 35"/>
                <a:gd name="T11" fmla="*/ 6 h 33"/>
                <a:gd name="T12" fmla="*/ 19 w 35"/>
                <a:gd name="T13" fmla="*/ 3 h 33"/>
                <a:gd name="T14" fmla="*/ 21 w 35"/>
                <a:gd name="T15" fmla="*/ 0 h 33"/>
                <a:gd name="T16" fmla="*/ 35 w 35"/>
                <a:gd name="T17" fmla="*/ 9 h 33"/>
                <a:gd name="T18" fmla="*/ 32 w 35"/>
                <a:gd name="T19" fmla="*/ 13 h 33"/>
                <a:gd name="T20" fmla="*/ 28 w 35"/>
                <a:gd name="T21" fmla="*/ 17 h 33"/>
                <a:gd name="T22" fmla="*/ 21 w 35"/>
                <a:gd name="T23" fmla="*/ 23 h 33"/>
                <a:gd name="T24" fmla="*/ 19 w 35"/>
                <a:gd name="T25" fmla="*/ 26 h 33"/>
                <a:gd name="T26" fmla="*/ 17 w 35"/>
                <a:gd name="T27" fmla="*/ 28 h 33"/>
                <a:gd name="T28" fmla="*/ 16 w 35"/>
                <a:gd name="T29" fmla="*/ 30 h 33"/>
                <a:gd name="T30" fmla="*/ 16 w 35"/>
                <a:gd name="T31" fmla="*/ 33 h 33"/>
                <a:gd name="T32" fmla="*/ 0 w 35"/>
                <a:gd name="T33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33">
                  <a:moveTo>
                    <a:pt x="0" y="31"/>
                  </a:moveTo>
                  <a:lnTo>
                    <a:pt x="1" y="25"/>
                  </a:lnTo>
                  <a:lnTo>
                    <a:pt x="4" y="20"/>
                  </a:lnTo>
                  <a:lnTo>
                    <a:pt x="7" y="15"/>
                  </a:lnTo>
                  <a:lnTo>
                    <a:pt x="10" y="12"/>
                  </a:lnTo>
                  <a:lnTo>
                    <a:pt x="17" y="6"/>
                  </a:lnTo>
                  <a:lnTo>
                    <a:pt x="19" y="3"/>
                  </a:lnTo>
                  <a:lnTo>
                    <a:pt x="21" y="0"/>
                  </a:lnTo>
                  <a:lnTo>
                    <a:pt x="35" y="9"/>
                  </a:lnTo>
                  <a:lnTo>
                    <a:pt x="32" y="13"/>
                  </a:lnTo>
                  <a:lnTo>
                    <a:pt x="28" y="17"/>
                  </a:lnTo>
                  <a:lnTo>
                    <a:pt x="21" y="23"/>
                  </a:lnTo>
                  <a:lnTo>
                    <a:pt x="19" y="26"/>
                  </a:lnTo>
                  <a:lnTo>
                    <a:pt x="17" y="28"/>
                  </a:lnTo>
                  <a:lnTo>
                    <a:pt x="16" y="30"/>
                  </a:lnTo>
                  <a:lnTo>
                    <a:pt x="16" y="33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Freeform 449"/>
            <p:cNvSpPr>
              <a:spLocks/>
            </p:cNvSpPr>
            <p:nvPr/>
          </p:nvSpPr>
          <p:spPr bwMode="auto">
            <a:xfrm flipH="1">
              <a:off x="4914" y="1363"/>
              <a:ext cx="15" cy="2"/>
            </a:xfrm>
            <a:custGeom>
              <a:avLst/>
              <a:gdLst>
                <a:gd name="T0" fmla="*/ 0 w 16"/>
                <a:gd name="T1" fmla="*/ 2 h 2"/>
                <a:gd name="T2" fmla="*/ 0 w 16"/>
                <a:gd name="T3" fmla="*/ 1 h 2"/>
                <a:gd name="T4" fmla="*/ 0 w 16"/>
                <a:gd name="T5" fmla="*/ 0 h 2"/>
                <a:gd name="T6" fmla="*/ 16 w 16"/>
                <a:gd name="T7" fmla="*/ 2 h 2"/>
                <a:gd name="T8" fmla="*/ 16 w 16"/>
                <a:gd name="T9" fmla="*/ 1 h 2"/>
                <a:gd name="T10" fmla="*/ 0 w 16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2">
                  <a:moveTo>
                    <a:pt x="0" y="2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6" y="2"/>
                  </a:lnTo>
                  <a:lnTo>
                    <a:pt x="16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450"/>
            <p:cNvSpPr>
              <a:spLocks/>
            </p:cNvSpPr>
            <p:nvPr/>
          </p:nvSpPr>
          <p:spPr bwMode="auto">
            <a:xfrm flipH="1">
              <a:off x="4898" y="1295"/>
              <a:ext cx="54" cy="49"/>
            </a:xfrm>
            <a:custGeom>
              <a:avLst/>
              <a:gdLst>
                <a:gd name="T0" fmla="*/ 48 w 56"/>
                <a:gd name="T1" fmla="*/ 51 h 51"/>
                <a:gd name="T2" fmla="*/ 33 w 56"/>
                <a:gd name="T3" fmla="*/ 43 h 51"/>
                <a:gd name="T4" fmla="*/ 25 w 56"/>
                <a:gd name="T5" fmla="*/ 38 h 51"/>
                <a:gd name="T6" fmla="*/ 18 w 56"/>
                <a:gd name="T7" fmla="*/ 33 h 51"/>
                <a:gd name="T8" fmla="*/ 14 w 56"/>
                <a:gd name="T9" fmla="*/ 30 h 51"/>
                <a:gd name="T10" fmla="*/ 11 w 56"/>
                <a:gd name="T11" fmla="*/ 27 h 51"/>
                <a:gd name="T12" fmla="*/ 8 w 56"/>
                <a:gd name="T13" fmla="*/ 24 h 51"/>
                <a:gd name="T14" fmla="*/ 5 w 56"/>
                <a:gd name="T15" fmla="*/ 20 h 51"/>
                <a:gd name="T16" fmla="*/ 3 w 56"/>
                <a:gd name="T17" fmla="*/ 15 h 51"/>
                <a:gd name="T18" fmla="*/ 1 w 56"/>
                <a:gd name="T19" fmla="*/ 11 h 51"/>
                <a:gd name="T20" fmla="*/ 0 w 56"/>
                <a:gd name="T21" fmla="*/ 6 h 51"/>
                <a:gd name="T22" fmla="*/ 0 w 56"/>
                <a:gd name="T23" fmla="*/ 1 h 51"/>
                <a:gd name="T24" fmla="*/ 16 w 56"/>
                <a:gd name="T25" fmla="*/ 0 h 51"/>
                <a:gd name="T26" fmla="*/ 16 w 56"/>
                <a:gd name="T27" fmla="*/ 3 h 51"/>
                <a:gd name="T28" fmla="*/ 17 w 56"/>
                <a:gd name="T29" fmla="*/ 6 h 51"/>
                <a:gd name="T30" fmla="*/ 18 w 56"/>
                <a:gd name="T31" fmla="*/ 9 h 51"/>
                <a:gd name="T32" fmla="*/ 19 w 56"/>
                <a:gd name="T33" fmla="*/ 11 h 51"/>
                <a:gd name="T34" fmla="*/ 21 w 56"/>
                <a:gd name="T35" fmla="*/ 14 h 51"/>
                <a:gd name="T36" fmla="*/ 23 w 56"/>
                <a:gd name="T37" fmla="*/ 16 h 51"/>
                <a:gd name="T38" fmla="*/ 25 w 56"/>
                <a:gd name="T39" fmla="*/ 18 h 51"/>
                <a:gd name="T40" fmla="*/ 27 w 56"/>
                <a:gd name="T41" fmla="*/ 20 h 51"/>
                <a:gd name="T42" fmla="*/ 34 w 56"/>
                <a:gd name="T43" fmla="*/ 25 h 51"/>
                <a:gd name="T44" fmla="*/ 41 w 56"/>
                <a:gd name="T45" fmla="*/ 29 h 51"/>
                <a:gd name="T46" fmla="*/ 56 w 56"/>
                <a:gd name="T47" fmla="*/ 37 h 51"/>
                <a:gd name="T48" fmla="*/ 48 w 56"/>
                <a:gd name="T4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" h="51">
                  <a:moveTo>
                    <a:pt x="48" y="51"/>
                  </a:moveTo>
                  <a:lnTo>
                    <a:pt x="33" y="43"/>
                  </a:lnTo>
                  <a:lnTo>
                    <a:pt x="25" y="38"/>
                  </a:lnTo>
                  <a:lnTo>
                    <a:pt x="18" y="33"/>
                  </a:lnTo>
                  <a:lnTo>
                    <a:pt x="14" y="30"/>
                  </a:lnTo>
                  <a:lnTo>
                    <a:pt x="11" y="27"/>
                  </a:lnTo>
                  <a:lnTo>
                    <a:pt x="8" y="24"/>
                  </a:lnTo>
                  <a:lnTo>
                    <a:pt x="5" y="20"/>
                  </a:lnTo>
                  <a:lnTo>
                    <a:pt x="3" y="15"/>
                  </a:lnTo>
                  <a:lnTo>
                    <a:pt x="1" y="11"/>
                  </a:lnTo>
                  <a:lnTo>
                    <a:pt x="0" y="6"/>
                  </a:lnTo>
                  <a:lnTo>
                    <a:pt x="0" y="1"/>
                  </a:lnTo>
                  <a:lnTo>
                    <a:pt x="16" y="0"/>
                  </a:lnTo>
                  <a:lnTo>
                    <a:pt x="16" y="3"/>
                  </a:lnTo>
                  <a:lnTo>
                    <a:pt x="17" y="6"/>
                  </a:lnTo>
                  <a:lnTo>
                    <a:pt x="18" y="9"/>
                  </a:lnTo>
                  <a:lnTo>
                    <a:pt x="19" y="11"/>
                  </a:lnTo>
                  <a:lnTo>
                    <a:pt x="21" y="14"/>
                  </a:lnTo>
                  <a:lnTo>
                    <a:pt x="23" y="16"/>
                  </a:lnTo>
                  <a:lnTo>
                    <a:pt x="25" y="18"/>
                  </a:lnTo>
                  <a:lnTo>
                    <a:pt x="27" y="20"/>
                  </a:lnTo>
                  <a:lnTo>
                    <a:pt x="34" y="25"/>
                  </a:lnTo>
                  <a:lnTo>
                    <a:pt x="41" y="29"/>
                  </a:lnTo>
                  <a:lnTo>
                    <a:pt x="56" y="37"/>
                  </a:lnTo>
                  <a:lnTo>
                    <a:pt x="48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Freeform 451"/>
            <p:cNvSpPr>
              <a:spLocks/>
            </p:cNvSpPr>
            <p:nvPr/>
          </p:nvSpPr>
          <p:spPr bwMode="auto">
            <a:xfrm flipH="1">
              <a:off x="4891" y="1331"/>
              <a:ext cx="18" cy="13"/>
            </a:xfrm>
            <a:custGeom>
              <a:avLst/>
              <a:gdLst>
                <a:gd name="T0" fmla="*/ 14 w 19"/>
                <a:gd name="T1" fmla="*/ 12 h 14"/>
                <a:gd name="T2" fmla="*/ 19 w 19"/>
                <a:gd name="T3" fmla="*/ 4 h 14"/>
                <a:gd name="T4" fmla="*/ 11 w 19"/>
                <a:gd name="T5" fmla="*/ 0 h 14"/>
                <a:gd name="T6" fmla="*/ 3 w 19"/>
                <a:gd name="T7" fmla="*/ 14 h 14"/>
                <a:gd name="T8" fmla="*/ 0 w 19"/>
                <a:gd name="T9" fmla="*/ 3 h 14"/>
                <a:gd name="T10" fmla="*/ 14 w 19"/>
                <a:gd name="T11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4">
                  <a:moveTo>
                    <a:pt x="14" y="12"/>
                  </a:moveTo>
                  <a:lnTo>
                    <a:pt x="19" y="4"/>
                  </a:lnTo>
                  <a:lnTo>
                    <a:pt x="11" y="0"/>
                  </a:lnTo>
                  <a:lnTo>
                    <a:pt x="3" y="14"/>
                  </a:lnTo>
                  <a:lnTo>
                    <a:pt x="0" y="3"/>
                  </a:lnTo>
                  <a:lnTo>
                    <a:pt x="14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 452"/>
            <p:cNvSpPr>
              <a:spLocks/>
            </p:cNvSpPr>
            <p:nvPr/>
          </p:nvSpPr>
          <p:spPr bwMode="auto">
            <a:xfrm flipH="1">
              <a:off x="4894" y="1244"/>
              <a:ext cx="58" cy="52"/>
            </a:xfrm>
            <a:custGeom>
              <a:avLst/>
              <a:gdLst>
                <a:gd name="T0" fmla="*/ 0 w 60"/>
                <a:gd name="T1" fmla="*/ 52 h 54"/>
                <a:gd name="T2" fmla="*/ 1 w 60"/>
                <a:gd name="T3" fmla="*/ 47 h 54"/>
                <a:gd name="T4" fmla="*/ 3 w 60"/>
                <a:gd name="T5" fmla="*/ 41 h 54"/>
                <a:gd name="T6" fmla="*/ 6 w 60"/>
                <a:gd name="T7" fmla="*/ 36 h 54"/>
                <a:gd name="T8" fmla="*/ 9 w 60"/>
                <a:gd name="T9" fmla="*/ 32 h 54"/>
                <a:gd name="T10" fmla="*/ 13 w 60"/>
                <a:gd name="T11" fmla="*/ 28 h 54"/>
                <a:gd name="T12" fmla="*/ 18 w 60"/>
                <a:gd name="T13" fmla="*/ 25 h 54"/>
                <a:gd name="T14" fmla="*/ 26 w 60"/>
                <a:gd name="T15" fmla="*/ 20 h 54"/>
                <a:gd name="T16" fmla="*/ 34 w 60"/>
                <a:gd name="T17" fmla="*/ 16 h 54"/>
                <a:gd name="T18" fmla="*/ 37 w 60"/>
                <a:gd name="T19" fmla="*/ 14 h 54"/>
                <a:gd name="T20" fmla="*/ 40 w 60"/>
                <a:gd name="T21" fmla="*/ 11 h 54"/>
                <a:gd name="T22" fmla="*/ 42 w 60"/>
                <a:gd name="T23" fmla="*/ 9 h 54"/>
                <a:gd name="T24" fmla="*/ 43 w 60"/>
                <a:gd name="T25" fmla="*/ 7 h 54"/>
                <a:gd name="T26" fmla="*/ 44 w 60"/>
                <a:gd name="T27" fmla="*/ 4 h 54"/>
                <a:gd name="T28" fmla="*/ 44 w 60"/>
                <a:gd name="T29" fmla="*/ 0 h 54"/>
                <a:gd name="T30" fmla="*/ 60 w 60"/>
                <a:gd name="T31" fmla="*/ 2 h 54"/>
                <a:gd name="T32" fmla="*/ 59 w 60"/>
                <a:gd name="T33" fmla="*/ 8 h 54"/>
                <a:gd name="T34" fmla="*/ 57 w 60"/>
                <a:gd name="T35" fmla="*/ 14 h 54"/>
                <a:gd name="T36" fmla="*/ 54 w 60"/>
                <a:gd name="T37" fmla="*/ 19 h 54"/>
                <a:gd name="T38" fmla="*/ 51 w 60"/>
                <a:gd name="T39" fmla="*/ 23 h 54"/>
                <a:gd name="T40" fmla="*/ 47 w 60"/>
                <a:gd name="T41" fmla="*/ 26 h 54"/>
                <a:gd name="T42" fmla="*/ 42 w 60"/>
                <a:gd name="T43" fmla="*/ 29 h 54"/>
                <a:gd name="T44" fmla="*/ 34 w 60"/>
                <a:gd name="T45" fmla="*/ 34 h 54"/>
                <a:gd name="T46" fmla="*/ 26 w 60"/>
                <a:gd name="T47" fmla="*/ 39 h 54"/>
                <a:gd name="T48" fmla="*/ 23 w 60"/>
                <a:gd name="T49" fmla="*/ 41 h 54"/>
                <a:gd name="T50" fmla="*/ 21 w 60"/>
                <a:gd name="T51" fmla="*/ 43 h 54"/>
                <a:gd name="T52" fmla="*/ 18 w 60"/>
                <a:gd name="T53" fmla="*/ 46 h 54"/>
                <a:gd name="T54" fmla="*/ 17 w 60"/>
                <a:gd name="T55" fmla="*/ 48 h 54"/>
                <a:gd name="T56" fmla="*/ 16 w 60"/>
                <a:gd name="T57" fmla="*/ 50 h 54"/>
                <a:gd name="T58" fmla="*/ 16 w 60"/>
                <a:gd name="T59" fmla="*/ 54 h 54"/>
                <a:gd name="T60" fmla="*/ 0 w 60"/>
                <a:gd name="T61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0" h="54">
                  <a:moveTo>
                    <a:pt x="0" y="52"/>
                  </a:moveTo>
                  <a:lnTo>
                    <a:pt x="1" y="47"/>
                  </a:lnTo>
                  <a:lnTo>
                    <a:pt x="3" y="41"/>
                  </a:lnTo>
                  <a:lnTo>
                    <a:pt x="6" y="36"/>
                  </a:lnTo>
                  <a:lnTo>
                    <a:pt x="9" y="32"/>
                  </a:lnTo>
                  <a:lnTo>
                    <a:pt x="13" y="28"/>
                  </a:lnTo>
                  <a:lnTo>
                    <a:pt x="18" y="25"/>
                  </a:lnTo>
                  <a:lnTo>
                    <a:pt x="26" y="20"/>
                  </a:lnTo>
                  <a:lnTo>
                    <a:pt x="34" y="16"/>
                  </a:lnTo>
                  <a:lnTo>
                    <a:pt x="37" y="14"/>
                  </a:lnTo>
                  <a:lnTo>
                    <a:pt x="40" y="11"/>
                  </a:lnTo>
                  <a:lnTo>
                    <a:pt x="42" y="9"/>
                  </a:lnTo>
                  <a:lnTo>
                    <a:pt x="43" y="7"/>
                  </a:lnTo>
                  <a:lnTo>
                    <a:pt x="44" y="4"/>
                  </a:lnTo>
                  <a:lnTo>
                    <a:pt x="44" y="0"/>
                  </a:lnTo>
                  <a:lnTo>
                    <a:pt x="60" y="2"/>
                  </a:lnTo>
                  <a:lnTo>
                    <a:pt x="59" y="8"/>
                  </a:lnTo>
                  <a:lnTo>
                    <a:pt x="57" y="14"/>
                  </a:lnTo>
                  <a:lnTo>
                    <a:pt x="54" y="19"/>
                  </a:lnTo>
                  <a:lnTo>
                    <a:pt x="51" y="23"/>
                  </a:lnTo>
                  <a:lnTo>
                    <a:pt x="47" y="26"/>
                  </a:lnTo>
                  <a:lnTo>
                    <a:pt x="42" y="29"/>
                  </a:lnTo>
                  <a:lnTo>
                    <a:pt x="34" y="34"/>
                  </a:lnTo>
                  <a:lnTo>
                    <a:pt x="26" y="39"/>
                  </a:lnTo>
                  <a:lnTo>
                    <a:pt x="23" y="41"/>
                  </a:lnTo>
                  <a:lnTo>
                    <a:pt x="21" y="43"/>
                  </a:lnTo>
                  <a:lnTo>
                    <a:pt x="18" y="46"/>
                  </a:lnTo>
                  <a:lnTo>
                    <a:pt x="17" y="48"/>
                  </a:lnTo>
                  <a:lnTo>
                    <a:pt x="16" y="50"/>
                  </a:lnTo>
                  <a:lnTo>
                    <a:pt x="16" y="54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Freeform 453"/>
            <p:cNvSpPr>
              <a:spLocks/>
            </p:cNvSpPr>
            <p:nvPr/>
          </p:nvSpPr>
          <p:spPr bwMode="auto">
            <a:xfrm flipH="1">
              <a:off x="4937" y="1294"/>
              <a:ext cx="15" cy="2"/>
            </a:xfrm>
            <a:custGeom>
              <a:avLst/>
              <a:gdLst>
                <a:gd name="T0" fmla="*/ 0 w 16"/>
                <a:gd name="T1" fmla="*/ 2 h 2"/>
                <a:gd name="T2" fmla="*/ 0 w 16"/>
                <a:gd name="T3" fmla="*/ 1 h 2"/>
                <a:gd name="T4" fmla="*/ 0 w 16"/>
                <a:gd name="T5" fmla="*/ 0 h 2"/>
                <a:gd name="T6" fmla="*/ 16 w 16"/>
                <a:gd name="T7" fmla="*/ 2 h 2"/>
                <a:gd name="T8" fmla="*/ 16 w 16"/>
                <a:gd name="T9" fmla="*/ 1 h 2"/>
                <a:gd name="T10" fmla="*/ 0 w 16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2">
                  <a:moveTo>
                    <a:pt x="0" y="2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6" y="2"/>
                  </a:lnTo>
                  <a:lnTo>
                    <a:pt x="16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454"/>
            <p:cNvSpPr>
              <a:spLocks/>
            </p:cNvSpPr>
            <p:nvPr/>
          </p:nvSpPr>
          <p:spPr bwMode="auto">
            <a:xfrm flipH="1">
              <a:off x="4894" y="1191"/>
              <a:ext cx="38" cy="55"/>
            </a:xfrm>
            <a:custGeom>
              <a:avLst/>
              <a:gdLst>
                <a:gd name="T0" fmla="*/ 23 w 39"/>
                <a:gd name="T1" fmla="*/ 58 h 58"/>
                <a:gd name="T2" fmla="*/ 23 w 39"/>
                <a:gd name="T3" fmla="*/ 51 h 58"/>
                <a:gd name="T4" fmla="*/ 21 w 39"/>
                <a:gd name="T5" fmla="*/ 45 h 58"/>
                <a:gd name="T6" fmla="*/ 19 w 39"/>
                <a:gd name="T7" fmla="*/ 40 h 58"/>
                <a:gd name="T8" fmla="*/ 16 w 39"/>
                <a:gd name="T9" fmla="*/ 34 h 58"/>
                <a:gd name="T10" fmla="*/ 13 w 39"/>
                <a:gd name="T11" fmla="*/ 29 h 58"/>
                <a:gd name="T12" fmla="*/ 9 w 39"/>
                <a:gd name="T13" fmla="*/ 22 h 58"/>
                <a:gd name="T14" fmla="*/ 5 w 39"/>
                <a:gd name="T15" fmla="*/ 15 h 58"/>
                <a:gd name="T16" fmla="*/ 0 w 39"/>
                <a:gd name="T17" fmla="*/ 8 h 58"/>
                <a:gd name="T18" fmla="*/ 14 w 39"/>
                <a:gd name="T19" fmla="*/ 0 h 58"/>
                <a:gd name="T20" fmla="*/ 18 w 39"/>
                <a:gd name="T21" fmla="*/ 7 h 58"/>
                <a:gd name="T22" fmla="*/ 22 w 39"/>
                <a:gd name="T23" fmla="*/ 13 h 58"/>
                <a:gd name="T24" fmla="*/ 26 w 39"/>
                <a:gd name="T25" fmla="*/ 19 h 58"/>
                <a:gd name="T26" fmla="*/ 30 w 39"/>
                <a:gd name="T27" fmla="*/ 26 h 58"/>
                <a:gd name="T28" fmla="*/ 34 w 39"/>
                <a:gd name="T29" fmla="*/ 33 h 58"/>
                <a:gd name="T30" fmla="*/ 36 w 39"/>
                <a:gd name="T31" fmla="*/ 40 h 58"/>
                <a:gd name="T32" fmla="*/ 38 w 39"/>
                <a:gd name="T33" fmla="*/ 48 h 58"/>
                <a:gd name="T34" fmla="*/ 39 w 39"/>
                <a:gd name="T35" fmla="*/ 57 h 58"/>
                <a:gd name="T36" fmla="*/ 23 w 39"/>
                <a:gd name="T3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" h="58">
                  <a:moveTo>
                    <a:pt x="23" y="58"/>
                  </a:moveTo>
                  <a:lnTo>
                    <a:pt x="23" y="51"/>
                  </a:lnTo>
                  <a:lnTo>
                    <a:pt x="21" y="45"/>
                  </a:lnTo>
                  <a:lnTo>
                    <a:pt x="19" y="40"/>
                  </a:lnTo>
                  <a:lnTo>
                    <a:pt x="16" y="34"/>
                  </a:lnTo>
                  <a:lnTo>
                    <a:pt x="13" y="29"/>
                  </a:lnTo>
                  <a:lnTo>
                    <a:pt x="9" y="22"/>
                  </a:lnTo>
                  <a:lnTo>
                    <a:pt x="5" y="15"/>
                  </a:lnTo>
                  <a:lnTo>
                    <a:pt x="0" y="8"/>
                  </a:lnTo>
                  <a:lnTo>
                    <a:pt x="14" y="0"/>
                  </a:lnTo>
                  <a:lnTo>
                    <a:pt x="18" y="7"/>
                  </a:lnTo>
                  <a:lnTo>
                    <a:pt x="22" y="13"/>
                  </a:lnTo>
                  <a:lnTo>
                    <a:pt x="26" y="19"/>
                  </a:lnTo>
                  <a:lnTo>
                    <a:pt x="30" y="26"/>
                  </a:lnTo>
                  <a:lnTo>
                    <a:pt x="34" y="33"/>
                  </a:lnTo>
                  <a:lnTo>
                    <a:pt x="36" y="40"/>
                  </a:lnTo>
                  <a:lnTo>
                    <a:pt x="38" y="48"/>
                  </a:lnTo>
                  <a:lnTo>
                    <a:pt x="39" y="57"/>
                  </a:lnTo>
                  <a:lnTo>
                    <a:pt x="23" y="58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Freeform 455"/>
            <p:cNvSpPr>
              <a:spLocks/>
            </p:cNvSpPr>
            <p:nvPr/>
          </p:nvSpPr>
          <p:spPr bwMode="auto">
            <a:xfrm flipH="1">
              <a:off x="4894" y="1244"/>
              <a:ext cx="16" cy="2"/>
            </a:xfrm>
            <a:custGeom>
              <a:avLst/>
              <a:gdLst>
                <a:gd name="T0" fmla="*/ 16 w 16"/>
                <a:gd name="T1" fmla="*/ 2 h 2"/>
                <a:gd name="T2" fmla="*/ 16 w 16"/>
                <a:gd name="T3" fmla="*/ 1 h 2"/>
                <a:gd name="T4" fmla="*/ 0 w 16"/>
                <a:gd name="T5" fmla="*/ 2 h 2"/>
                <a:gd name="T6" fmla="*/ 0 w 16"/>
                <a:gd name="T7" fmla="*/ 0 h 2"/>
                <a:gd name="T8" fmla="*/ 16 w 16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">
                  <a:moveTo>
                    <a:pt x="16" y="2"/>
                  </a:moveTo>
                  <a:lnTo>
                    <a:pt x="16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456"/>
            <p:cNvSpPr>
              <a:spLocks/>
            </p:cNvSpPr>
            <p:nvPr/>
          </p:nvSpPr>
          <p:spPr bwMode="auto">
            <a:xfrm flipH="1">
              <a:off x="4807" y="1341"/>
              <a:ext cx="64" cy="43"/>
            </a:xfrm>
            <a:custGeom>
              <a:avLst/>
              <a:gdLst>
                <a:gd name="T0" fmla="*/ 62 w 66"/>
                <a:gd name="T1" fmla="*/ 45 h 45"/>
                <a:gd name="T2" fmla="*/ 43 w 66"/>
                <a:gd name="T3" fmla="*/ 40 h 45"/>
                <a:gd name="T4" fmla="*/ 33 w 66"/>
                <a:gd name="T5" fmla="*/ 37 h 45"/>
                <a:gd name="T6" fmla="*/ 24 w 66"/>
                <a:gd name="T7" fmla="*/ 34 h 45"/>
                <a:gd name="T8" fmla="*/ 19 w 66"/>
                <a:gd name="T9" fmla="*/ 30 h 45"/>
                <a:gd name="T10" fmla="*/ 15 w 66"/>
                <a:gd name="T11" fmla="*/ 28 h 45"/>
                <a:gd name="T12" fmla="*/ 11 w 66"/>
                <a:gd name="T13" fmla="*/ 25 h 45"/>
                <a:gd name="T14" fmla="*/ 7 w 66"/>
                <a:gd name="T15" fmla="*/ 21 h 45"/>
                <a:gd name="T16" fmla="*/ 4 w 66"/>
                <a:gd name="T17" fmla="*/ 17 h 45"/>
                <a:gd name="T18" fmla="*/ 2 w 66"/>
                <a:gd name="T19" fmla="*/ 12 h 45"/>
                <a:gd name="T20" fmla="*/ 0 w 66"/>
                <a:gd name="T21" fmla="*/ 6 h 45"/>
                <a:gd name="T22" fmla="*/ 0 w 66"/>
                <a:gd name="T23" fmla="*/ 1 h 45"/>
                <a:gd name="T24" fmla="*/ 16 w 66"/>
                <a:gd name="T25" fmla="*/ 0 h 45"/>
                <a:gd name="T26" fmla="*/ 16 w 66"/>
                <a:gd name="T27" fmla="*/ 3 h 45"/>
                <a:gd name="T28" fmla="*/ 17 w 66"/>
                <a:gd name="T29" fmla="*/ 6 h 45"/>
                <a:gd name="T30" fmla="*/ 18 w 66"/>
                <a:gd name="T31" fmla="*/ 9 h 45"/>
                <a:gd name="T32" fmla="*/ 19 w 66"/>
                <a:gd name="T33" fmla="*/ 11 h 45"/>
                <a:gd name="T34" fmla="*/ 22 w 66"/>
                <a:gd name="T35" fmla="*/ 13 h 45"/>
                <a:gd name="T36" fmla="*/ 24 w 66"/>
                <a:gd name="T37" fmla="*/ 15 h 45"/>
                <a:gd name="T38" fmla="*/ 27 w 66"/>
                <a:gd name="T39" fmla="*/ 17 h 45"/>
                <a:gd name="T40" fmla="*/ 30 w 66"/>
                <a:gd name="T41" fmla="*/ 18 h 45"/>
                <a:gd name="T42" fmla="*/ 38 w 66"/>
                <a:gd name="T43" fmla="*/ 21 h 45"/>
                <a:gd name="T44" fmla="*/ 47 w 66"/>
                <a:gd name="T45" fmla="*/ 24 h 45"/>
                <a:gd name="T46" fmla="*/ 66 w 66"/>
                <a:gd name="T47" fmla="*/ 28 h 45"/>
                <a:gd name="T48" fmla="*/ 62 w 66"/>
                <a:gd name="T4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45">
                  <a:moveTo>
                    <a:pt x="62" y="45"/>
                  </a:moveTo>
                  <a:lnTo>
                    <a:pt x="43" y="40"/>
                  </a:lnTo>
                  <a:lnTo>
                    <a:pt x="33" y="37"/>
                  </a:lnTo>
                  <a:lnTo>
                    <a:pt x="24" y="34"/>
                  </a:lnTo>
                  <a:lnTo>
                    <a:pt x="19" y="30"/>
                  </a:lnTo>
                  <a:lnTo>
                    <a:pt x="15" y="28"/>
                  </a:lnTo>
                  <a:lnTo>
                    <a:pt x="11" y="25"/>
                  </a:lnTo>
                  <a:lnTo>
                    <a:pt x="7" y="21"/>
                  </a:lnTo>
                  <a:lnTo>
                    <a:pt x="4" y="17"/>
                  </a:lnTo>
                  <a:lnTo>
                    <a:pt x="2" y="12"/>
                  </a:lnTo>
                  <a:lnTo>
                    <a:pt x="0" y="6"/>
                  </a:lnTo>
                  <a:lnTo>
                    <a:pt x="0" y="1"/>
                  </a:lnTo>
                  <a:lnTo>
                    <a:pt x="16" y="0"/>
                  </a:lnTo>
                  <a:lnTo>
                    <a:pt x="16" y="3"/>
                  </a:lnTo>
                  <a:lnTo>
                    <a:pt x="17" y="6"/>
                  </a:lnTo>
                  <a:lnTo>
                    <a:pt x="18" y="9"/>
                  </a:lnTo>
                  <a:lnTo>
                    <a:pt x="19" y="11"/>
                  </a:lnTo>
                  <a:lnTo>
                    <a:pt x="22" y="13"/>
                  </a:lnTo>
                  <a:lnTo>
                    <a:pt x="24" y="15"/>
                  </a:lnTo>
                  <a:lnTo>
                    <a:pt x="27" y="17"/>
                  </a:lnTo>
                  <a:lnTo>
                    <a:pt x="30" y="18"/>
                  </a:lnTo>
                  <a:lnTo>
                    <a:pt x="38" y="21"/>
                  </a:lnTo>
                  <a:lnTo>
                    <a:pt x="47" y="24"/>
                  </a:lnTo>
                  <a:lnTo>
                    <a:pt x="66" y="28"/>
                  </a:lnTo>
                  <a:lnTo>
                    <a:pt x="62" y="45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Freeform 457"/>
            <p:cNvSpPr>
              <a:spLocks/>
            </p:cNvSpPr>
            <p:nvPr/>
          </p:nvSpPr>
          <p:spPr bwMode="auto">
            <a:xfrm flipH="1">
              <a:off x="4825" y="1298"/>
              <a:ext cx="46" cy="44"/>
            </a:xfrm>
            <a:custGeom>
              <a:avLst/>
              <a:gdLst>
                <a:gd name="T0" fmla="*/ 0 w 48"/>
                <a:gd name="T1" fmla="*/ 44 h 46"/>
                <a:gd name="T2" fmla="*/ 1 w 48"/>
                <a:gd name="T3" fmla="*/ 40 h 46"/>
                <a:gd name="T4" fmla="*/ 2 w 48"/>
                <a:gd name="T5" fmla="*/ 35 h 46"/>
                <a:gd name="T6" fmla="*/ 4 w 48"/>
                <a:gd name="T7" fmla="*/ 31 h 46"/>
                <a:gd name="T8" fmla="*/ 7 w 48"/>
                <a:gd name="T9" fmla="*/ 27 h 46"/>
                <a:gd name="T10" fmla="*/ 13 w 48"/>
                <a:gd name="T11" fmla="*/ 22 h 46"/>
                <a:gd name="T12" fmla="*/ 19 w 48"/>
                <a:gd name="T13" fmla="*/ 17 h 46"/>
                <a:gd name="T14" fmla="*/ 25 w 48"/>
                <a:gd name="T15" fmla="*/ 13 h 46"/>
                <a:gd name="T16" fmla="*/ 29 w 48"/>
                <a:gd name="T17" fmla="*/ 8 h 46"/>
                <a:gd name="T18" fmla="*/ 30 w 48"/>
                <a:gd name="T19" fmla="*/ 7 h 46"/>
                <a:gd name="T20" fmla="*/ 31 w 48"/>
                <a:gd name="T21" fmla="*/ 5 h 46"/>
                <a:gd name="T22" fmla="*/ 32 w 48"/>
                <a:gd name="T23" fmla="*/ 3 h 46"/>
                <a:gd name="T24" fmla="*/ 32 w 48"/>
                <a:gd name="T25" fmla="*/ 0 h 46"/>
                <a:gd name="T26" fmla="*/ 48 w 48"/>
                <a:gd name="T27" fmla="*/ 2 h 46"/>
                <a:gd name="T28" fmla="*/ 48 w 48"/>
                <a:gd name="T29" fmla="*/ 7 h 46"/>
                <a:gd name="T30" fmla="*/ 46 w 48"/>
                <a:gd name="T31" fmla="*/ 11 h 46"/>
                <a:gd name="T32" fmla="*/ 44 w 48"/>
                <a:gd name="T33" fmla="*/ 15 h 46"/>
                <a:gd name="T34" fmla="*/ 41 w 48"/>
                <a:gd name="T35" fmla="*/ 20 h 46"/>
                <a:gd name="T36" fmla="*/ 35 w 48"/>
                <a:gd name="T37" fmla="*/ 25 h 46"/>
                <a:gd name="T38" fmla="*/ 29 w 48"/>
                <a:gd name="T39" fmla="*/ 30 h 46"/>
                <a:gd name="T40" fmla="*/ 23 w 48"/>
                <a:gd name="T41" fmla="*/ 34 h 46"/>
                <a:gd name="T42" fmla="*/ 19 w 48"/>
                <a:gd name="T43" fmla="*/ 38 h 46"/>
                <a:gd name="T44" fmla="*/ 18 w 48"/>
                <a:gd name="T45" fmla="*/ 39 h 46"/>
                <a:gd name="T46" fmla="*/ 17 w 48"/>
                <a:gd name="T47" fmla="*/ 41 h 46"/>
                <a:gd name="T48" fmla="*/ 16 w 48"/>
                <a:gd name="T49" fmla="*/ 43 h 46"/>
                <a:gd name="T50" fmla="*/ 16 w 48"/>
                <a:gd name="T51" fmla="*/ 46 h 46"/>
                <a:gd name="T52" fmla="*/ 0 w 48"/>
                <a:gd name="T53" fmla="*/ 4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" h="46">
                  <a:moveTo>
                    <a:pt x="0" y="44"/>
                  </a:moveTo>
                  <a:lnTo>
                    <a:pt x="1" y="40"/>
                  </a:lnTo>
                  <a:lnTo>
                    <a:pt x="2" y="35"/>
                  </a:lnTo>
                  <a:lnTo>
                    <a:pt x="4" y="31"/>
                  </a:lnTo>
                  <a:lnTo>
                    <a:pt x="7" y="27"/>
                  </a:lnTo>
                  <a:lnTo>
                    <a:pt x="13" y="22"/>
                  </a:lnTo>
                  <a:lnTo>
                    <a:pt x="19" y="17"/>
                  </a:lnTo>
                  <a:lnTo>
                    <a:pt x="25" y="13"/>
                  </a:lnTo>
                  <a:lnTo>
                    <a:pt x="29" y="8"/>
                  </a:lnTo>
                  <a:lnTo>
                    <a:pt x="30" y="7"/>
                  </a:lnTo>
                  <a:lnTo>
                    <a:pt x="31" y="5"/>
                  </a:lnTo>
                  <a:lnTo>
                    <a:pt x="32" y="3"/>
                  </a:lnTo>
                  <a:lnTo>
                    <a:pt x="32" y="0"/>
                  </a:lnTo>
                  <a:lnTo>
                    <a:pt x="48" y="2"/>
                  </a:lnTo>
                  <a:lnTo>
                    <a:pt x="48" y="7"/>
                  </a:lnTo>
                  <a:lnTo>
                    <a:pt x="46" y="11"/>
                  </a:lnTo>
                  <a:lnTo>
                    <a:pt x="44" y="15"/>
                  </a:lnTo>
                  <a:lnTo>
                    <a:pt x="41" y="20"/>
                  </a:lnTo>
                  <a:lnTo>
                    <a:pt x="35" y="25"/>
                  </a:lnTo>
                  <a:lnTo>
                    <a:pt x="29" y="30"/>
                  </a:lnTo>
                  <a:lnTo>
                    <a:pt x="23" y="34"/>
                  </a:lnTo>
                  <a:lnTo>
                    <a:pt x="19" y="38"/>
                  </a:lnTo>
                  <a:lnTo>
                    <a:pt x="18" y="39"/>
                  </a:lnTo>
                  <a:lnTo>
                    <a:pt x="17" y="41"/>
                  </a:lnTo>
                  <a:lnTo>
                    <a:pt x="16" y="43"/>
                  </a:lnTo>
                  <a:lnTo>
                    <a:pt x="16" y="46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Freeform 458"/>
            <p:cNvSpPr>
              <a:spLocks/>
            </p:cNvSpPr>
            <p:nvPr/>
          </p:nvSpPr>
          <p:spPr bwMode="auto">
            <a:xfrm flipH="1">
              <a:off x="4855" y="1340"/>
              <a:ext cx="16" cy="2"/>
            </a:xfrm>
            <a:custGeom>
              <a:avLst/>
              <a:gdLst>
                <a:gd name="T0" fmla="*/ 0 w 16"/>
                <a:gd name="T1" fmla="*/ 2 h 2"/>
                <a:gd name="T2" fmla="*/ 0 w 16"/>
                <a:gd name="T3" fmla="*/ 1 h 2"/>
                <a:gd name="T4" fmla="*/ 0 w 16"/>
                <a:gd name="T5" fmla="*/ 0 h 2"/>
                <a:gd name="T6" fmla="*/ 16 w 16"/>
                <a:gd name="T7" fmla="*/ 2 h 2"/>
                <a:gd name="T8" fmla="*/ 16 w 16"/>
                <a:gd name="T9" fmla="*/ 1 h 2"/>
                <a:gd name="T10" fmla="*/ 0 w 16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2">
                  <a:moveTo>
                    <a:pt x="0" y="2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6" y="2"/>
                  </a:lnTo>
                  <a:lnTo>
                    <a:pt x="16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Freeform 459"/>
            <p:cNvSpPr>
              <a:spLocks/>
            </p:cNvSpPr>
            <p:nvPr/>
          </p:nvSpPr>
          <p:spPr bwMode="auto">
            <a:xfrm flipH="1">
              <a:off x="4825" y="1252"/>
              <a:ext cx="57" cy="48"/>
            </a:xfrm>
            <a:custGeom>
              <a:avLst/>
              <a:gdLst>
                <a:gd name="T0" fmla="*/ 44 w 60"/>
                <a:gd name="T1" fmla="*/ 50 h 50"/>
                <a:gd name="T2" fmla="*/ 44 w 60"/>
                <a:gd name="T3" fmla="*/ 46 h 50"/>
                <a:gd name="T4" fmla="*/ 44 w 60"/>
                <a:gd name="T5" fmla="*/ 46 h 50"/>
                <a:gd name="T6" fmla="*/ 43 w 60"/>
                <a:gd name="T7" fmla="*/ 45 h 50"/>
                <a:gd name="T8" fmla="*/ 42 w 60"/>
                <a:gd name="T9" fmla="*/ 44 h 50"/>
                <a:gd name="T10" fmla="*/ 42 w 60"/>
                <a:gd name="T11" fmla="*/ 43 h 50"/>
                <a:gd name="T12" fmla="*/ 40 w 60"/>
                <a:gd name="T13" fmla="*/ 41 h 50"/>
                <a:gd name="T14" fmla="*/ 34 w 60"/>
                <a:gd name="T15" fmla="*/ 36 h 50"/>
                <a:gd name="T16" fmla="*/ 26 w 60"/>
                <a:gd name="T17" fmla="*/ 32 h 50"/>
                <a:gd name="T18" fmla="*/ 18 w 60"/>
                <a:gd name="T19" fmla="*/ 27 h 50"/>
                <a:gd name="T20" fmla="*/ 10 w 60"/>
                <a:gd name="T21" fmla="*/ 22 h 50"/>
                <a:gd name="T22" fmla="*/ 6 w 60"/>
                <a:gd name="T23" fmla="*/ 18 h 50"/>
                <a:gd name="T24" fmla="*/ 3 w 60"/>
                <a:gd name="T25" fmla="*/ 13 h 50"/>
                <a:gd name="T26" fmla="*/ 1 w 60"/>
                <a:gd name="T27" fmla="*/ 8 h 50"/>
                <a:gd name="T28" fmla="*/ 0 w 60"/>
                <a:gd name="T29" fmla="*/ 2 h 50"/>
                <a:gd name="T30" fmla="*/ 16 w 60"/>
                <a:gd name="T31" fmla="*/ 0 h 50"/>
                <a:gd name="T32" fmla="*/ 16 w 60"/>
                <a:gd name="T33" fmla="*/ 4 h 50"/>
                <a:gd name="T34" fmla="*/ 17 w 60"/>
                <a:gd name="T35" fmla="*/ 6 h 50"/>
                <a:gd name="T36" fmla="*/ 18 w 60"/>
                <a:gd name="T37" fmla="*/ 8 h 50"/>
                <a:gd name="T38" fmla="*/ 20 w 60"/>
                <a:gd name="T39" fmla="*/ 10 h 50"/>
                <a:gd name="T40" fmla="*/ 26 w 60"/>
                <a:gd name="T41" fmla="*/ 14 h 50"/>
                <a:gd name="T42" fmla="*/ 34 w 60"/>
                <a:gd name="T43" fmla="*/ 18 h 50"/>
                <a:gd name="T44" fmla="*/ 42 w 60"/>
                <a:gd name="T45" fmla="*/ 23 h 50"/>
                <a:gd name="T46" fmla="*/ 50 w 60"/>
                <a:gd name="T47" fmla="*/ 29 h 50"/>
                <a:gd name="T48" fmla="*/ 54 w 60"/>
                <a:gd name="T49" fmla="*/ 32 h 50"/>
                <a:gd name="T50" fmla="*/ 56 w 60"/>
                <a:gd name="T51" fmla="*/ 35 h 50"/>
                <a:gd name="T52" fmla="*/ 57 w 60"/>
                <a:gd name="T53" fmla="*/ 37 h 50"/>
                <a:gd name="T54" fmla="*/ 58 w 60"/>
                <a:gd name="T55" fmla="*/ 40 h 50"/>
                <a:gd name="T56" fmla="*/ 59 w 60"/>
                <a:gd name="T57" fmla="*/ 43 h 50"/>
                <a:gd name="T58" fmla="*/ 60 w 60"/>
                <a:gd name="T59" fmla="*/ 48 h 50"/>
                <a:gd name="T60" fmla="*/ 44 w 60"/>
                <a:gd name="T61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0" h="50">
                  <a:moveTo>
                    <a:pt x="44" y="50"/>
                  </a:moveTo>
                  <a:lnTo>
                    <a:pt x="44" y="46"/>
                  </a:lnTo>
                  <a:lnTo>
                    <a:pt x="44" y="46"/>
                  </a:lnTo>
                  <a:lnTo>
                    <a:pt x="43" y="45"/>
                  </a:lnTo>
                  <a:lnTo>
                    <a:pt x="42" y="44"/>
                  </a:lnTo>
                  <a:lnTo>
                    <a:pt x="42" y="43"/>
                  </a:lnTo>
                  <a:lnTo>
                    <a:pt x="40" y="41"/>
                  </a:lnTo>
                  <a:lnTo>
                    <a:pt x="34" y="36"/>
                  </a:lnTo>
                  <a:lnTo>
                    <a:pt x="26" y="32"/>
                  </a:lnTo>
                  <a:lnTo>
                    <a:pt x="18" y="27"/>
                  </a:lnTo>
                  <a:lnTo>
                    <a:pt x="10" y="22"/>
                  </a:lnTo>
                  <a:lnTo>
                    <a:pt x="6" y="18"/>
                  </a:lnTo>
                  <a:lnTo>
                    <a:pt x="3" y="13"/>
                  </a:lnTo>
                  <a:lnTo>
                    <a:pt x="1" y="8"/>
                  </a:lnTo>
                  <a:lnTo>
                    <a:pt x="0" y="2"/>
                  </a:lnTo>
                  <a:lnTo>
                    <a:pt x="16" y="0"/>
                  </a:lnTo>
                  <a:lnTo>
                    <a:pt x="16" y="4"/>
                  </a:lnTo>
                  <a:lnTo>
                    <a:pt x="17" y="6"/>
                  </a:lnTo>
                  <a:lnTo>
                    <a:pt x="18" y="8"/>
                  </a:lnTo>
                  <a:lnTo>
                    <a:pt x="20" y="10"/>
                  </a:lnTo>
                  <a:lnTo>
                    <a:pt x="26" y="14"/>
                  </a:lnTo>
                  <a:lnTo>
                    <a:pt x="34" y="18"/>
                  </a:lnTo>
                  <a:lnTo>
                    <a:pt x="42" y="23"/>
                  </a:lnTo>
                  <a:lnTo>
                    <a:pt x="50" y="29"/>
                  </a:lnTo>
                  <a:lnTo>
                    <a:pt x="54" y="32"/>
                  </a:lnTo>
                  <a:lnTo>
                    <a:pt x="56" y="35"/>
                  </a:lnTo>
                  <a:lnTo>
                    <a:pt x="57" y="37"/>
                  </a:lnTo>
                  <a:lnTo>
                    <a:pt x="58" y="40"/>
                  </a:lnTo>
                  <a:lnTo>
                    <a:pt x="59" y="43"/>
                  </a:lnTo>
                  <a:lnTo>
                    <a:pt x="60" y="48"/>
                  </a:lnTo>
                  <a:lnTo>
                    <a:pt x="44" y="5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Freeform 460"/>
            <p:cNvSpPr>
              <a:spLocks/>
            </p:cNvSpPr>
            <p:nvPr/>
          </p:nvSpPr>
          <p:spPr bwMode="auto">
            <a:xfrm flipH="1">
              <a:off x="4825" y="1298"/>
              <a:ext cx="15" cy="2"/>
            </a:xfrm>
            <a:custGeom>
              <a:avLst/>
              <a:gdLst>
                <a:gd name="T0" fmla="*/ 16 w 16"/>
                <a:gd name="T1" fmla="*/ 2 h 2"/>
                <a:gd name="T2" fmla="*/ 16 w 16"/>
                <a:gd name="T3" fmla="*/ 1 h 2"/>
                <a:gd name="T4" fmla="*/ 16 w 16"/>
                <a:gd name="T5" fmla="*/ 0 h 2"/>
                <a:gd name="T6" fmla="*/ 0 w 16"/>
                <a:gd name="T7" fmla="*/ 2 h 2"/>
                <a:gd name="T8" fmla="*/ 0 w 16"/>
                <a:gd name="T9" fmla="*/ 0 h 2"/>
                <a:gd name="T10" fmla="*/ 16 w 16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2">
                  <a:moveTo>
                    <a:pt x="16" y="2"/>
                  </a:moveTo>
                  <a:lnTo>
                    <a:pt x="16" y="1"/>
                  </a:lnTo>
                  <a:lnTo>
                    <a:pt x="16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Freeform 461"/>
            <p:cNvSpPr>
              <a:spLocks/>
            </p:cNvSpPr>
            <p:nvPr/>
          </p:nvSpPr>
          <p:spPr bwMode="auto">
            <a:xfrm flipH="1">
              <a:off x="4836" y="1196"/>
              <a:ext cx="46" cy="58"/>
            </a:xfrm>
            <a:custGeom>
              <a:avLst/>
              <a:gdLst>
                <a:gd name="T0" fmla="*/ 0 w 48"/>
                <a:gd name="T1" fmla="*/ 59 h 61"/>
                <a:gd name="T2" fmla="*/ 0 w 48"/>
                <a:gd name="T3" fmla="*/ 54 h 61"/>
                <a:gd name="T4" fmla="*/ 2 w 48"/>
                <a:gd name="T5" fmla="*/ 49 h 61"/>
                <a:gd name="T6" fmla="*/ 4 w 48"/>
                <a:gd name="T7" fmla="*/ 44 h 61"/>
                <a:gd name="T8" fmla="*/ 7 w 48"/>
                <a:gd name="T9" fmla="*/ 39 h 61"/>
                <a:gd name="T10" fmla="*/ 12 w 48"/>
                <a:gd name="T11" fmla="*/ 32 h 61"/>
                <a:gd name="T12" fmla="*/ 18 w 48"/>
                <a:gd name="T13" fmla="*/ 26 h 61"/>
                <a:gd name="T14" fmla="*/ 24 w 48"/>
                <a:gd name="T15" fmla="*/ 20 h 61"/>
                <a:gd name="T16" fmla="*/ 29 w 48"/>
                <a:gd name="T17" fmla="*/ 13 h 61"/>
                <a:gd name="T18" fmla="*/ 30 w 48"/>
                <a:gd name="T19" fmla="*/ 10 h 61"/>
                <a:gd name="T20" fmla="*/ 31 w 48"/>
                <a:gd name="T21" fmla="*/ 9 h 61"/>
                <a:gd name="T22" fmla="*/ 31 w 48"/>
                <a:gd name="T23" fmla="*/ 8 h 61"/>
                <a:gd name="T24" fmla="*/ 32 w 48"/>
                <a:gd name="T25" fmla="*/ 5 h 61"/>
                <a:gd name="T26" fmla="*/ 32 w 48"/>
                <a:gd name="T27" fmla="*/ 0 h 61"/>
                <a:gd name="T28" fmla="*/ 48 w 48"/>
                <a:gd name="T29" fmla="*/ 2 h 61"/>
                <a:gd name="T30" fmla="*/ 48 w 48"/>
                <a:gd name="T31" fmla="*/ 7 h 61"/>
                <a:gd name="T32" fmla="*/ 46 w 48"/>
                <a:gd name="T33" fmla="*/ 12 h 61"/>
                <a:gd name="T34" fmla="*/ 45 w 48"/>
                <a:gd name="T35" fmla="*/ 15 h 61"/>
                <a:gd name="T36" fmla="*/ 44 w 48"/>
                <a:gd name="T37" fmla="*/ 18 h 61"/>
                <a:gd name="T38" fmla="*/ 42 w 48"/>
                <a:gd name="T39" fmla="*/ 23 h 61"/>
                <a:gd name="T40" fmla="*/ 36 w 48"/>
                <a:gd name="T41" fmla="*/ 30 h 61"/>
                <a:gd name="T42" fmla="*/ 30 w 48"/>
                <a:gd name="T43" fmla="*/ 37 h 61"/>
                <a:gd name="T44" fmla="*/ 24 w 48"/>
                <a:gd name="T45" fmla="*/ 42 h 61"/>
                <a:gd name="T46" fmla="*/ 20 w 48"/>
                <a:gd name="T47" fmla="*/ 49 h 61"/>
                <a:gd name="T48" fmla="*/ 18 w 48"/>
                <a:gd name="T49" fmla="*/ 51 h 61"/>
                <a:gd name="T50" fmla="*/ 17 w 48"/>
                <a:gd name="T51" fmla="*/ 54 h 61"/>
                <a:gd name="T52" fmla="*/ 16 w 48"/>
                <a:gd name="T53" fmla="*/ 57 h 61"/>
                <a:gd name="T54" fmla="*/ 16 w 48"/>
                <a:gd name="T55" fmla="*/ 61 h 61"/>
                <a:gd name="T56" fmla="*/ 0 w 48"/>
                <a:gd name="T57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8" h="61">
                  <a:moveTo>
                    <a:pt x="0" y="59"/>
                  </a:moveTo>
                  <a:lnTo>
                    <a:pt x="0" y="54"/>
                  </a:lnTo>
                  <a:lnTo>
                    <a:pt x="2" y="49"/>
                  </a:lnTo>
                  <a:lnTo>
                    <a:pt x="4" y="44"/>
                  </a:lnTo>
                  <a:lnTo>
                    <a:pt x="7" y="39"/>
                  </a:lnTo>
                  <a:lnTo>
                    <a:pt x="12" y="32"/>
                  </a:lnTo>
                  <a:lnTo>
                    <a:pt x="18" y="26"/>
                  </a:lnTo>
                  <a:lnTo>
                    <a:pt x="24" y="20"/>
                  </a:lnTo>
                  <a:lnTo>
                    <a:pt x="29" y="13"/>
                  </a:lnTo>
                  <a:lnTo>
                    <a:pt x="30" y="10"/>
                  </a:lnTo>
                  <a:lnTo>
                    <a:pt x="31" y="9"/>
                  </a:lnTo>
                  <a:lnTo>
                    <a:pt x="31" y="8"/>
                  </a:lnTo>
                  <a:lnTo>
                    <a:pt x="32" y="5"/>
                  </a:lnTo>
                  <a:lnTo>
                    <a:pt x="32" y="0"/>
                  </a:lnTo>
                  <a:lnTo>
                    <a:pt x="48" y="2"/>
                  </a:lnTo>
                  <a:lnTo>
                    <a:pt x="48" y="7"/>
                  </a:lnTo>
                  <a:lnTo>
                    <a:pt x="46" y="12"/>
                  </a:lnTo>
                  <a:lnTo>
                    <a:pt x="45" y="15"/>
                  </a:lnTo>
                  <a:lnTo>
                    <a:pt x="44" y="18"/>
                  </a:lnTo>
                  <a:lnTo>
                    <a:pt x="42" y="23"/>
                  </a:lnTo>
                  <a:lnTo>
                    <a:pt x="36" y="30"/>
                  </a:lnTo>
                  <a:lnTo>
                    <a:pt x="30" y="37"/>
                  </a:lnTo>
                  <a:lnTo>
                    <a:pt x="24" y="42"/>
                  </a:lnTo>
                  <a:lnTo>
                    <a:pt x="20" y="49"/>
                  </a:lnTo>
                  <a:lnTo>
                    <a:pt x="18" y="51"/>
                  </a:lnTo>
                  <a:lnTo>
                    <a:pt x="17" y="54"/>
                  </a:lnTo>
                  <a:lnTo>
                    <a:pt x="16" y="57"/>
                  </a:lnTo>
                  <a:lnTo>
                    <a:pt x="16" y="61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Freeform 462"/>
            <p:cNvSpPr>
              <a:spLocks/>
            </p:cNvSpPr>
            <p:nvPr/>
          </p:nvSpPr>
          <p:spPr bwMode="auto">
            <a:xfrm flipH="1">
              <a:off x="4867" y="1252"/>
              <a:ext cx="15" cy="2"/>
            </a:xfrm>
            <a:custGeom>
              <a:avLst/>
              <a:gdLst>
                <a:gd name="T0" fmla="*/ 0 w 16"/>
                <a:gd name="T1" fmla="*/ 2 h 2"/>
                <a:gd name="T2" fmla="*/ 0 w 16"/>
                <a:gd name="T3" fmla="*/ 1 h 2"/>
                <a:gd name="T4" fmla="*/ 0 w 16"/>
                <a:gd name="T5" fmla="*/ 0 h 2"/>
                <a:gd name="T6" fmla="*/ 16 w 16"/>
                <a:gd name="T7" fmla="*/ 2 h 2"/>
                <a:gd name="T8" fmla="*/ 16 w 16"/>
                <a:gd name="T9" fmla="*/ 0 h 2"/>
                <a:gd name="T10" fmla="*/ 0 w 16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2">
                  <a:moveTo>
                    <a:pt x="0" y="2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Freeform 463"/>
            <p:cNvSpPr>
              <a:spLocks/>
            </p:cNvSpPr>
            <p:nvPr/>
          </p:nvSpPr>
          <p:spPr bwMode="auto">
            <a:xfrm flipH="1">
              <a:off x="4836" y="1149"/>
              <a:ext cx="30" cy="48"/>
            </a:xfrm>
            <a:custGeom>
              <a:avLst/>
              <a:gdLst>
                <a:gd name="T0" fmla="*/ 15 w 31"/>
                <a:gd name="T1" fmla="*/ 51 h 51"/>
                <a:gd name="T2" fmla="*/ 15 w 31"/>
                <a:gd name="T3" fmla="*/ 44 h 51"/>
                <a:gd name="T4" fmla="*/ 14 w 31"/>
                <a:gd name="T5" fmla="*/ 39 h 51"/>
                <a:gd name="T6" fmla="*/ 13 w 31"/>
                <a:gd name="T7" fmla="*/ 34 h 51"/>
                <a:gd name="T8" fmla="*/ 11 w 31"/>
                <a:gd name="T9" fmla="*/ 29 h 51"/>
                <a:gd name="T10" fmla="*/ 6 w 31"/>
                <a:gd name="T11" fmla="*/ 19 h 51"/>
                <a:gd name="T12" fmla="*/ 0 w 31"/>
                <a:gd name="T13" fmla="*/ 8 h 51"/>
                <a:gd name="T14" fmla="*/ 14 w 31"/>
                <a:gd name="T15" fmla="*/ 0 h 51"/>
                <a:gd name="T16" fmla="*/ 20 w 31"/>
                <a:gd name="T17" fmla="*/ 12 h 51"/>
                <a:gd name="T18" fmla="*/ 26 w 31"/>
                <a:gd name="T19" fmla="*/ 23 h 51"/>
                <a:gd name="T20" fmla="*/ 28 w 31"/>
                <a:gd name="T21" fmla="*/ 29 h 51"/>
                <a:gd name="T22" fmla="*/ 30 w 31"/>
                <a:gd name="T23" fmla="*/ 36 h 51"/>
                <a:gd name="T24" fmla="*/ 31 w 31"/>
                <a:gd name="T25" fmla="*/ 43 h 51"/>
                <a:gd name="T26" fmla="*/ 31 w 31"/>
                <a:gd name="T27" fmla="*/ 50 h 51"/>
                <a:gd name="T28" fmla="*/ 15 w 31"/>
                <a:gd name="T2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" h="51">
                  <a:moveTo>
                    <a:pt x="15" y="51"/>
                  </a:moveTo>
                  <a:lnTo>
                    <a:pt x="15" y="44"/>
                  </a:lnTo>
                  <a:lnTo>
                    <a:pt x="14" y="39"/>
                  </a:lnTo>
                  <a:lnTo>
                    <a:pt x="13" y="34"/>
                  </a:lnTo>
                  <a:lnTo>
                    <a:pt x="11" y="29"/>
                  </a:lnTo>
                  <a:lnTo>
                    <a:pt x="6" y="19"/>
                  </a:lnTo>
                  <a:lnTo>
                    <a:pt x="0" y="8"/>
                  </a:lnTo>
                  <a:lnTo>
                    <a:pt x="14" y="0"/>
                  </a:lnTo>
                  <a:lnTo>
                    <a:pt x="20" y="12"/>
                  </a:lnTo>
                  <a:lnTo>
                    <a:pt x="26" y="23"/>
                  </a:lnTo>
                  <a:lnTo>
                    <a:pt x="28" y="29"/>
                  </a:lnTo>
                  <a:lnTo>
                    <a:pt x="30" y="36"/>
                  </a:lnTo>
                  <a:lnTo>
                    <a:pt x="31" y="43"/>
                  </a:lnTo>
                  <a:lnTo>
                    <a:pt x="31" y="50"/>
                  </a:lnTo>
                  <a:lnTo>
                    <a:pt x="15" y="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Freeform 464"/>
            <p:cNvSpPr>
              <a:spLocks/>
            </p:cNvSpPr>
            <p:nvPr/>
          </p:nvSpPr>
          <p:spPr bwMode="auto">
            <a:xfrm flipH="1">
              <a:off x="4836" y="1196"/>
              <a:ext cx="15" cy="1"/>
            </a:xfrm>
            <a:custGeom>
              <a:avLst/>
              <a:gdLst>
                <a:gd name="T0" fmla="*/ 16 w 16"/>
                <a:gd name="T1" fmla="*/ 2 h 2"/>
                <a:gd name="T2" fmla="*/ 16 w 16"/>
                <a:gd name="T3" fmla="*/ 1 h 2"/>
                <a:gd name="T4" fmla="*/ 0 w 16"/>
                <a:gd name="T5" fmla="*/ 2 h 2"/>
                <a:gd name="T6" fmla="*/ 0 w 16"/>
                <a:gd name="T7" fmla="*/ 0 h 2"/>
                <a:gd name="T8" fmla="*/ 16 w 16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">
                  <a:moveTo>
                    <a:pt x="16" y="2"/>
                  </a:moveTo>
                  <a:lnTo>
                    <a:pt x="16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Freeform 465"/>
            <p:cNvSpPr>
              <a:spLocks/>
            </p:cNvSpPr>
            <p:nvPr/>
          </p:nvSpPr>
          <p:spPr bwMode="auto">
            <a:xfrm flipH="1">
              <a:off x="4736" y="1358"/>
              <a:ext cx="22" cy="23"/>
            </a:xfrm>
            <a:custGeom>
              <a:avLst/>
              <a:gdLst>
                <a:gd name="T0" fmla="*/ 0 w 22"/>
                <a:gd name="T1" fmla="*/ 17 h 24"/>
                <a:gd name="T2" fmla="*/ 14 w 22"/>
                <a:gd name="T3" fmla="*/ 24 h 24"/>
                <a:gd name="T4" fmla="*/ 22 w 22"/>
                <a:gd name="T5" fmla="*/ 7 h 24"/>
                <a:gd name="T6" fmla="*/ 8 w 22"/>
                <a:gd name="T7" fmla="*/ 0 h 24"/>
                <a:gd name="T8" fmla="*/ 0 w 22"/>
                <a:gd name="T9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4">
                  <a:moveTo>
                    <a:pt x="0" y="17"/>
                  </a:moveTo>
                  <a:lnTo>
                    <a:pt x="14" y="24"/>
                  </a:lnTo>
                  <a:lnTo>
                    <a:pt x="22" y="7"/>
                  </a:lnTo>
                  <a:lnTo>
                    <a:pt x="8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Rectangle 466"/>
            <p:cNvSpPr>
              <a:spLocks noChangeArrowheads="1"/>
            </p:cNvSpPr>
            <p:nvPr/>
          </p:nvSpPr>
          <p:spPr bwMode="auto">
            <a:xfrm flipH="1">
              <a:off x="4735" y="1328"/>
              <a:ext cx="16" cy="3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Freeform 467"/>
            <p:cNvSpPr>
              <a:spLocks/>
            </p:cNvSpPr>
            <p:nvPr/>
          </p:nvSpPr>
          <p:spPr bwMode="auto">
            <a:xfrm flipH="1">
              <a:off x="4735" y="1358"/>
              <a:ext cx="16" cy="6"/>
            </a:xfrm>
            <a:custGeom>
              <a:avLst/>
              <a:gdLst>
                <a:gd name="T0" fmla="*/ 15 w 16"/>
                <a:gd name="T1" fmla="*/ 7 h 7"/>
                <a:gd name="T2" fmla="*/ 16 w 16"/>
                <a:gd name="T3" fmla="*/ 5 h 7"/>
                <a:gd name="T4" fmla="*/ 16 w 16"/>
                <a:gd name="T5" fmla="*/ 3 h 7"/>
                <a:gd name="T6" fmla="*/ 0 w 16"/>
                <a:gd name="T7" fmla="*/ 3 h 7"/>
                <a:gd name="T8" fmla="*/ 1 w 16"/>
                <a:gd name="T9" fmla="*/ 0 h 7"/>
                <a:gd name="T10" fmla="*/ 15 w 1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7">
                  <a:moveTo>
                    <a:pt x="15" y="7"/>
                  </a:moveTo>
                  <a:lnTo>
                    <a:pt x="16" y="5"/>
                  </a:lnTo>
                  <a:lnTo>
                    <a:pt x="16" y="3"/>
                  </a:lnTo>
                  <a:lnTo>
                    <a:pt x="0" y="3"/>
                  </a:lnTo>
                  <a:lnTo>
                    <a:pt x="1" y="0"/>
                  </a:lnTo>
                  <a:lnTo>
                    <a:pt x="15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Freeform 468"/>
            <p:cNvSpPr>
              <a:spLocks/>
            </p:cNvSpPr>
            <p:nvPr/>
          </p:nvSpPr>
          <p:spPr bwMode="auto">
            <a:xfrm flipH="1">
              <a:off x="4743" y="1320"/>
              <a:ext cx="51" cy="16"/>
            </a:xfrm>
            <a:custGeom>
              <a:avLst/>
              <a:gdLst>
                <a:gd name="T0" fmla="*/ 53 w 53"/>
                <a:gd name="T1" fmla="*/ 16 h 17"/>
                <a:gd name="T2" fmla="*/ 27 w 53"/>
                <a:gd name="T3" fmla="*/ 17 h 17"/>
                <a:gd name="T4" fmla="*/ 0 w 53"/>
                <a:gd name="T5" fmla="*/ 16 h 17"/>
                <a:gd name="T6" fmla="*/ 0 w 53"/>
                <a:gd name="T7" fmla="*/ 0 h 17"/>
                <a:gd name="T8" fmla="*/ 27 w 53"/>
                <a:gd name="T9" fmla="*/ 1 h 17"/>
                <a:gd name="T10" fmla="*/ 53 w 53"/>
                <a:gd name="T11" fmla="*/ 0 h 17"/>
                <a:gd name="T12" fmla="*/ 53 w 53"/>
                <a:gd name="T13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17">
                  <a:moveTo>
                    <a:pt x="53" y="16"/>
                  </a:moveTo>
                  <a:lnTo>
                    <a:pt x="27" y="17"/>
                  </a:lnTo>
                  <a:lnTo>
                    <a:pt x="0" y="16"/>
                  </a:lnTo>
                  <a:lnTo>
                    <a:pt x="0" y="0"/>
                  </a:lnTo>
                  <a:lnTo>
                    <a:pt x="27" y="1"/>
                  </a:lnTo>
                  <a:lnTo>
                    <a:pt x="53" y="0"/>
                  </a:lnTo>
                  <a:lnTo>
                    <a:pt x="53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Freeform 469"/>
            <p:cNvSpPr>
              <a:spLocks/>
            </p:cNvSpPr>
            <p:nvPr/>
          </p:nvSpPr>
          <p:spPr bwMode="auto">
            <a:xfrm flipH="1">
              <a:off x="4735" y="1320"/>
              <a:ext cx="16" cy="15"/>
            </a:xfrm>
            <a:custGeom>
              <a:avLst/>
              <a:gdLst>
                <a:gd name="T0" fmla="*/ 16 w 16"/>
                <a:gd name="T1" fmla="*/ 8 h 16"/>
                <a:gd name="T2" fmla="*/ 16 w 16"/>
                <a:gd name="T3" fmla="*/ 0 h 16"/>
                <a:gd name="T4" fmla="*/ 8 w 16"/>
                <a:gd name="T5" fmla="*/ 0 h 16"/>
                <a:gd name="T6" fmla="*/ 8 w 16"/>
                <a:gd name="T7" fmla="*/ 16 h 16"/>
                <a:gd name="T8" fmla="*/ 0 w 16"/>
                <a:gd name="T9" fmla="*/ 8 h 16"/>
                <a:gd name="T10" fmla="*/ 16 w 16"/>
                <a:gd name="T11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6">
                  <a:moveTo>
                    <a:pt x="16" y="8"/>
                  </a:moveTo>
                  <a:lnTo>
                    <a:pt x="16" y="0"/>
                  </a:lnTo>
                  <a:lnTo>
                    <a:pt x="8" y="0"/>
                  </a:lnTo>
                  <a:lnTo>
                    <a:pt x="8" y="16"/>
                  </a:lnTo>
                  <a:lnTo>
                    <a:pt x="0" y="8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Freeform 470"/>
            <p:cNvSpPr>
              <a:spLocks/>
            </p:cNvSpPr>
            <p:nvPr/>
          </p:nvSpPr>
          <p:spPr bwMode="auto">
            <a:xfrm flipH="1">
              <a:off x="4739" y="1265"/>
              <a:ext cx="62" cy="67"/>
            </a:xfrm>
            <a:custGeom>
              <a:avLst/>
              <a:gdLst>
                <a:gd name="T0" fmla="*/ 0 w 64"/>
                <a:gd name="T1" fmla="*/ 62 h 70"/>
                <a:gd name="T2" fmla="*/ 3 w 64"/>
                <a:gd name="T3" fmla="*/ 57 h 70"/>
                <a:gd name="T4" fmla="*/ 7 w 64"/>
                <a:gd name="T5" fmla="*/ 52 h 70"/>
                <a:gd name="T6" fmla="*/ 11 w 64"/>
                <a:gd name="T7" fmla="*/ 47 h 70"/>
                <a:gd name="T8" fmla="*/ 17 w 64"/>
                <a:gd name="T9" fmla="*/ 43 h 70"/>
                <a:gd name="T10" fmla="*/ 32 w 64"/>
                <a:gd name="T11" fmla="*/ 29 h 70"/>
                <a:gd name="T12" fmla="*/ 39 w 64"/>
                <a:gd name="T13" fmla="*/ 22 h 70"/>
                <a:gd name="T14" fmla="*/ 42 w 64"/>
                <a:gd name="T15" fmla="*/ 19 h 70"/>
                <a:gd name="T16" fmla="*/ 44 w 64"/>
                <a:gd name="T17" fmla="*/ 16 h 70"/>
                <a:gd name="T18" fmla="*/ 46 w 64"/>
                <a:gd name="T19" fmla="*/ 12 h 70"/>
                <a:gd name="T20" fmla="*/ 47 w 64"/>
                <a:gd name="T21" fmla="*/ 9 h 70"/>
                <a:gd name="T22" fmla="*/ 48 w 64"/>
                <a:gd name="T23" fmla="*/ 5 h 70"/>
                <a:gd name="T24" fmla="*/ 48 w 64"/>
                <a:gd name="T25" fmla="*/ 0 h 70"/>
                <a:gd name="T26" fmla="*/ 64 w 64"/>
                <a:gd name="T27" fmla="*/ 1 h 70"/>
                <a:gd name="T28" fmla="*/ 64 w 64"/>
                <a:gd name="T29" fmla="*/ 7 h 70"/>
                <a:gd name="T30" fmla="*/ 62 w 64"/>
                <a:gd name="T31" fmla="*/ 13 h 70"/>
                <a:gd name="T32" fmla="*/ 60 w 64"/>
                <a:gd name="T33" fmla="*/ 19 h 70"/>
                <a:gd name="T34" fmla="*/ 57 w 64"/>
                <a:gd name="T35" fmla="*/ 24 h 70"/>
                <a:gd name="T36" fmla="*/ 54 w 64"/>
                <a:gd name="T37" fmla="*/ 29 h 70"/>
                <a:gd name="T38" fmla="*/ 51 w 64"/>
                <a:gd name="T39" fmla="*/ 33 h 70"/>
                <a:gd name="T40" fmla="*/ 43 w 64"/>
                <a:gd name="T41" fmla="*/ 41 h 70"/>
                <a:gd name="T42" fmla="*/ 27 w 64"/>
                <a:gd name="T43" fmla="*/ 55 h 70"/>
                <a:gd name="T44" fmla="*/ 24 w 64"/>
                <a:gd name="T45" fmla="*/ 58 h 70"/>
                <a:gd name="T46" fmla="*/ 20 w 64"/>
                <a:gd name="T47" fmla="*/ 62 h 70"/>
                <a:gd name="T48" fmla="*/ 18 w 64"/>
                <a:gd name="T49" fmla="*/ 66 h 70"/>
                <a:gd name="T50" fmla="*/ 15 w 64"/>
                <a:gd name="T51" fmla="*/ 70 h 70"/>
                <a:gd name="T52" fmla="*/ 0 w 64"/>
                <a:gd name="T53" fmla="*/ 6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4" h="70">
                  <a:moveTo>
                    <a:pt x="0" y="62"/>
                  </a:moveTo>
                  <a:lnTo>
                    <a:pt x="3" y="57"/>
                  </a:lnTo>
                  <a:lnTo>
                    <a:pt x="7" y="52"/>
                  </a:lnTo>
                  <a:lnTo>
                    <a:pt x="11" y="47"/>
                  </a:lnTo>
                  <a:lnTo>
                    <a:pt x="17" y="43"/>
                  </a:lnTo>
                  <a:lnTo>
                    <a:pt x="32" y="29"/>
                  </a:lnTo>
                  <a:lnTo>
                    <a:pt x="39" y="22"/>
                  </a:lnTo>
                  <a:lnTo>
                    <a:pt x="42" y="19"/>
                  </a:lnTo>
                  <a:lnTo>
                    <a:pt x="44" y="16"/>
                  </a:lnTo>
                  <a:lnTo>
                    <a:pt x="46" y="12"/>
                  </a:lnTo>
                  <a:lnTo>
                    <a:pt x="47" y="9"/>
                  </a:lnTo>
                  <a:lnTo>
                    <a:pt x="48" y="5"/>
                  </a:lnTo>
                  <a:lnTo>
                    <a:pt x="48" y="0"/>
                  </a:lnTo>
                  <a:lnTo>
                    <a:pt x="64" y="1"/>
                  </a:lnTo>
                  <a:lnTo>
                    <a:pt x="64" y="7"/>
                  </a:lnTo>
                  <a:lnTo>
                    <a:pt x="62" y="13"/>
                  </a:lnTo>
                  <a:lnTo>
                    <a:pt x="60" y="19"/>
                  </a:lnTo>
                  <a:lnTo>
                    <a:pt x="57" y="24"/>
                  </a:lnTo>
                  <a:lnTo>
                    <a:pt x="54" y="29"/>
                  </a:lnTo>
                  <a:lnTo>
                    <a:pt x="51" y="33"/>
                  </a:lnTo>
                  <a:lnTo>
                    <a:pt x="43" y="41"/>
                  </a:lnTo>
                  <a:lnTo>
                    <a:pt x="27" y="55"/>
                  </a:lnTo>
                  <a:lnTo>
                    <a:pt x="24" y="58"/>
                  </a:lnTo>
                  <a:lnTo>
                    <a:pt x="20" y="62"/>
                  </a:lnTo>
                  <a:lnTo>
                    <a:pt x="18" y="66"/>
                  </a:lnTo>
                  <a:lnTo>
                    <a:pt x="15" y="70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Freeform 471"/>
            <p:cNvSpPr>
              <a:spLocks/>
            </p:cNvSpPr>
            <p:nvPr/>
          </p:nvSpPr>
          <p:spPr bwMode="auto">
            <a:xfrm flipH="1">
              <a:off x="4786" y="1320"/>
              <a:ext cx="21" cy="15"/>
            </a:xfrm>
            <a:custGeom>
              <a:avLst/>
              <a:gdLst>
                <a:gd name="T0" fmla="*/ 14 w 22"/>
                <a:gd name="T1" fmla="*/ 16 h 16"/>
                <a:gd name="T2" fmla="*/ 0 w 22"/>
                <a:gd name="T3" fmla="*/ 16 h 16"/>
                <a:gd name="T4" fmla="*/ 7 w 22"/>
                <a:gd name="T5" fmla="*/ 4 h 16"/>
                <a:gd name="T6" fmla="*/ 22 w 22"/>
                <a:gd name="T7" fmla="*/ 12 h 16"/>
                <a:gd name="T8" fmla="*/ 14 w 22"/>
                <a:gd name="T9" fmla="*/ 0 h 16"/>
                <a:gd name="T10" fmla="*/ 14 w 22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6">
                  <a:moveTo>
                    <a:pt x="14" y="16"/>
                  </a:moveTo>
                  <a:lnTo>
                    <a:pt x="0" y="16"/>
                  </a:lnTo>
                  <a:lnTo>
                    <a:pt x="7" y="4"/>
                  </a:lnTo>
                  <a:lnTo>
                    <a:pt x="22" y="12"/>
                  </a:lnTo>
                  <a:lnTo>
                    <a:pt x="14" y="0"/>
                  </a:lnTo>
                  <a:lnTo>
                    <a:pt x="14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Freeform 472"/>
            <p:cNvSpPr>
              <a:spLocks/>
            </p:cNvSpPr>
            <p:nvPr/>
          </p:nvSpPr>
          <p:spPr bwMode="auto">
            <a:xfrm flipH="1">
              <a:off x="4739" y="1181"/>
              <a:ext cx="66" cy="85"/>
            </a:xfrm>
            <a:custGeom>
              <a:avLst/>
              <a:gdLst>
                <a:gd name="T0" fmla="*/ 53 w 69"/>
                <a:gd name="T1" fmla="*/ 88 h 88"/>
                <a:gd name="T2" fmla="*/ 53 w 69"/>
                <a:gd name="T3" fmla="*/ 81 h 88"/>
                <a:gd name="T4" fmla="*/ 51 w 69"/>
                <a:gd name="T5" fmla="*/ 77 h 88"/>
                <a:gd name="T6" fmla="*/ 49 w 69"/>
                <a:gd name="T7" fmla="*/ 72 h 88"/>
                <a:gd name="T8" fmla="*/ 47 w 69"/>
                <a:gd name="T9" fmla="*/ 67 h 88"/>
                <a:gd name="T10" fmla="*/ 43 w 69"/>
                <a:gd name="T11" fmla="*/ 63 h 88"/>
                <a:gd name="T12" fmla="*/ 39 w 69"/>
                <a:gd name="T13" fmla="*/ 59 h 88"/>
                <a:gd name="T14" fmla="*/ 30 w 69"/>
                <a:gd name="T15" fmla="*/ 50 h 88"/>
                <a:gd name="T16" fmla="*/ 20 w 69"/>
                <a:gd name="T17" fmla="*/ 41 h 88"/>
                <a:gd name="T18" fmla="*/ 14 w 69"/>
                <a:gd name="T19" fmla="*/ 36 h 88"/>
                <a:gd name="T20" fmla="*/ 10 w 69"/>
                <a:gd name="T21" fmla="*/ 29 h 88"/>
                <a:gd name="T22" fmla="*/ 6 w 69"/>
                <a:gd name="T23" fmla="*/ 23 h 88"/>
                <a:gd name="T24" fmla="*/ 3 w 69"/>
                <a:gd name="T25" fmla="*/ 16 h 88"/>
                <a:gd name="T26" fmla="*/ 1 w 69"/>
                <a:gd name="T27" fmla="*/ 9 h 88"/>
                <a:gd name="T28" fmla="*/ 0 w 69"/>
                <a:gd name="T29" fmla="*/ 4 h 88"/>
                <a:gd name="T30" fmla="*/ 0 w 69"/>
                <a:gd name="T31" fmla="*/ 1 h 88"/>
                <a:gd name="T32" fmla="*/ 16 w 69"/>
                <a:gd name="T33" fmla="*/ 0 h 88"/>
                <a:gd name="T34" fmla="*/ 16 w 69"/>
                <a:gd name="T35" fmla="*/ 3 h 88"/>
                <a:gd name="T36" fmla="*/ 16 w 69"/>
                <a:gd name="T37" fmla="*/ 5 h 88"/>
                <a:gd name="T38" fmla="*/ 19 w 69"/>
                <a:gd name="T39" fmla="*/ 11 h 88"/>
                <a:gd name="T40" fmla="*/ 21 w 69"/>
                <a:gd name="T41" fmla="*/ 15 h 88"/>
                <a:gd name="T42" fmla="*/ 24 w 69"/>
                <a:gd name="T43" fmla="*/ 20 h 88"/>
                <a:gd name="T44" fmla="*/ 27 w 69"/>
                <a:gd name="T45" fmla="*/ 24 h 88"/>
                <a:gd name="T46" fmla="*/ 31 w 69"/>
                <a:gd name="T47" fmla="*/ 29 h 88"/>
                <a:gd name="T48" fmla="*/ 41 w 69"/>
                <a:gd name="T49" fmla="*/ 38 h 88"/>
                <a:gd name="T50" fmla="*/ 50 w 69"/>
                <a:gd name="T51" fmla="*/ 48 h 88"/>
                <a:gd name="T52" fmla="*/ 55 w 69"/>
                <a:gd name="T53" fmla="*/ 53 h 88"/>
                <a:gd name="T54" fmla="*/ 60 w 69"/>
                <a:gd name="T55" fmla="*/ 58 h 88"/>
                <a:gd name="T56" fmla="*/ 63 w 69"/>
                <a:gd name="T57" fmla="*/ 64 h 88"/>
                <a:gd name="T58" fmla="*/ 66 w 69"/>
                <a:gd name="T59" fmla="*/ 71 h 88"/>
                <a:gd name="T60" fmla="*/ 68 w 69"/>
                <a:gd name="T61" fmla="*/ 79 h 88"/>
                <a:gd name="T62" fmla="*/ 69 w 69"/>
                <a:gd name="T63" fmla="*/ 86 h 88"/>
                <a:gd name="T64" fmla="*/ 53 w 69"/>
                <a:gd name="T65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88">
                  <a:moveTo>
                    <a:pt x="53" y="88"/>
                  </a:moveTo>
                  <a:lnTo>
                    <a:pt x="53" y="81"/>
                  </a:lnTo>
                  <a:lnTo>
                    <a:pt x="51" y="77"/>
                  </a:lnTo>
                  <a:lnTo>
                    <a:pt x="49" y="72"/>
                  </a:lnTo>
                  <a:lnTo>
                    <a:pt x="47" y="67"/>
                  </a:lnTo>
                  <a:lnTo>
                    <a:pt x="43" y="63"/>
                  </a:lnTo>
                  <a:lnTo>
                    <a:pt x="39" y="59"/>
                  </a:lnTo>
                  <a:lnTo>
                    <a:pt x="30" y="50"/>
                  </a:lnTo>
                  <a:lnTo>
                    <a:pt x="20" y="41"/>
                  </a:lnTo>
                  <a:lnTo>
                    <a:pt x="14" y="36"/>
                  </a:lnTo>
                  <a:lnTo>
                    <a:pt x="10" y="29"/>
                  </a:lnTo>
                  <a:lnTo>
                    <a:pt x="6" y="23"/>
                  </a:lnTo>
                  <a:lnTo>
                    <a:pt x="3" y="16"/>
                  </a:lnTo>
                  <a:lnTo>
                    <a:pt x="1" y="9"/>
                  </a:lnTo>
                  <a:lnTo>
                    <a:pt x="0" y="4"/>
                  </a:lnTo>
                  <a:lnTo>
                    <a:pt x="0" y="1"/>
                  </a:lnTo>
                  <a:lnTo>
                    <a:pt x="16" y="0"/>
                  </a:lnTo>
                  <a:lnTo>
                    <a:pt x="16" y="3"/>
                  </a:lnTo>
                  <a:lnTo>
                    <a:pt x="16" y="5"/>
                  </a:lnTo>
                  <a:lnTo>
                    <a:pt x="19" y="11"/>
                  </a:lnTo>
                  <a:lnTo>
                    <a:pt x="21" y="15"/>
                  </a:lnTo>
                  <a:lnTo>
                    <a:pt x="24" y="20"/>
                  </a:lnTo>
                  <a:lnTo>
                    <a:pt x="27" y="24"/>
                  </a:lnTo>
                  <a:lnTo>
                    <a:pt x="31" y="29"/>
                  </a:lnTo>
                  <a:lnTo>
                    <a:pt x="41" y="38"/>
                  </a:lnTo>
                  <a:lnTo>
                    <a:pt x="50" y="48"/>
                  </a:lnTo>
                  <a:lnTo>
                    <a:pt x="55" y="53"/>
                  </a:lnTo>
                  <a:lnTo>
                    <a:pt x="60" y="58"/>
                  </a:lnTo>
                  <a:lnTo>
                    <a:pt x="63" y="64"/>
                  </a:lnTo>
                  <a:lnTo>
                    <a:pt x="66" y="71"/>
                  </a:lnTo>
                  <a:lnTo>
                    <a:pt x="68" y="79"/>
                  </a:lnTo>
                  <a:lnTo>
                    <a:pt x="69" y="86"/>
                  </a:lnTo>
                  <a:lnTo>
                    <a:pt x="53" y="88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Freeform 473"/>
            <p:cNvSpPr>
              <a:spLocks/>
            </p:cNvSpPr>
            <p:nvPr/>
          </p:nvSpPr>
          <p:spPr bwMode="auto">
            <a:xfrm flipH="1">
              <a:off x="4739" y="1264"/>
              <a:ext cx="16" cy="2"/>
            </a:xfrm>
            <a:custGeom>
              <a:avLst/>
              <a:gdLst>
                <a:gd name="T0" fmla="*/ 16 w 16"/>
                <a:gd name="T1" fmla="*/ 2 h 2"/>
                <a:gd name="T2" fmla="*/ 16 w 16"/>
                <a:gd name="T3" fmla="*/ 1 h 2"/>
                <a:gd name="T4" fmla="*/ 16 w 16"/>
                <a:gd name="T5" fmla="*/ 0 h 2"/>
                <a:gd name="T6" fmla="*/ 0 w 16"/>
                <a:gd name="T7" fmla="*/ 2 h 2"/>
                <a:gd name="T8" fmla="*/ 0 w 16"/>
                <a:gd name="T9" fmla="*/ 1 h 2"/>
                <a:gd name="T10" fmla="*/ 16 w 16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2">
                  <a:moveTo>
                    <a:pt x="16" y="2"/>
                  </a:moveTo>
                  <a:lnTo>
                    <a:pt x="16" y="1"/>
                  </a:lnTo>
                  <a:lnTo>
                    <a:pt x="16" y="0"/>
                  </a:lnTo>
                  <a:lnTo>
                    <a:pt x="0" y="2"/>
                  </a:lnTo>
                  <a:lnTo>
                    <a:pt x="0" y="1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Freeform 474"/>
            <p:cNvSpPr>
              <a:spLocks/>
            </p:cNvSpPr>
            <p:nvPr/>
          </p:nvSpPr>
          <p:spPr bwMode="auto">
            <a:xfrm flipH="1">
              <a:off x="4772" y="1140"/>
              <a:ext cx="33" cy="42"/>
            </a:xfrm>
            <a:custGeom>
              <a:avLst/>
              <a:gdLst>
                <a:gd name="T0" fmla="*/ 0 w 35"/>
                <a:gd name="T1" fmla="*/ 42 h 44"/>
                <a:gd name="T2" fmla="*/ 1 w 35"/>
                <a:gd name="T3" fmla="*/ 36 h 44"/>
                <a:gd name="T4" fmla="*/ 2 w 35"/>
                <a:gd name="T5" fmla="*/ 30 h 44"/>
                <a:gd name="T6" fmla="*/ 5 w 35"/>
                <a:gd name="T7" fmla="*/ 24 h 44"/>
                <a:gd name="T8" fmla="*/ 8 w 35"/>
                <a:gd name="T9" fmla="*/ 19 h 44"/>
                <a:gd name="T10" fmla="*/ 15 w 35"/>
                <a:gd name="T11" fmla="*/ 10 h 44"/>
                <a:gd name="T12" fmla="*/ 23 w 35"/>
                <a:gd name="T13" fmla="*/ 0 h 44"/>
                <a:gd name="T14" fmla="*/ 35 w 35"/>
                <a:gd name="T15" fmla="*/ 10 h 44"/>
                <a:gd name="T16" fmla="*/ 28 w 35"/>
                <a:gd name="T17" fmla="*/ 19 h 44"/>
                <a:gd name="T18" fmla="*/ 22 w 35"/>
                <a:gd name="T19" fmla="*/ 28 h 44"/>
                <a:gd name="T20" fmla="*/ 20 w 35"/>
                <a:gd name="T21" fmla="*/ 31 h 44"/>
                <a:gd name="T22" fmla="*/ 17 w 35"/>
                <a:gd name="T23" fmla="*/ 35 h 44"/>
                <a:gd name="T24" fmla="*/ 16 w 35"/>
                <a:gd name="T25" fmla="*/ 39 h 44"/>
                <a:gd name="T26" fmla="*/ 16 w 35"/>
                <a:gd name="T27" fmla="*/ 44 h 44"/>
                <a:gd name="T28" fmla="*/ 0 w 35"/>
                <a:gd name="T29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44">
                  <a:moveTo>
                    <a:pt x="0" y="42"/>
                  </a:moveTo>
                  <a:lnTo>
                    <a:pt x="1" y="36"/>
                  </a:lnTo>
                  <a:lnTo>
                    <a:pt x="2" y="30"/>
                  </a:lnTo>
                  <a:lnTo>
                    <a:pt x="5" y="24"/>
                  </a:lnTo>
                  <a:lnTo>
                    <a:pt x="8" y="19"/>
                  </a:lnTo>
                  <a:lnTo>
                    <a:pt x="15" y="10"/>
                  </a:lnTo>
                  <a:lnTo>
                    <a:pt x="23" y="0"/>
                  </a:lnTo>
                  <a:lnTo>
                    <a:pt x="35" y="10"/>
                  </a:lnTo>
                  <a:lnTo>
                    <a:pt x="28" y="19"/>
                  </a:lnTo>
                  <a:lnTo>
                    <a:pt x="22" y="28"/>
                  </a:lnTo>
                  <a:lnTo>
                    <a:pt x="20" y="31"/>
                  </a:lnTo>
                  <a:lnTo>
                    <a:pt x="17" y="35"/>
                  </a:lnTo>
                  <a:lnTo>
                    <a:pt x="16" y="39"/>
                  </a:lnTo>
                  <a:lnTo>
                    <a:pt x="16" y="44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Freeform 475"/>
            <p:cNvSpPr>
              <a:spLocks/>
            </p:cNvSpPr>
            <p:nvPr/>
          </p:nvSpPr>
          <p:spPr bwMode="auto">
            <a:xfrm flipH="1">
              <a:off x="4790" y="1180"/>
              <a:ext cx="15" cy="2"/>
            </a:xfrm>
            <a:custGeom>
              <a:avLst/>
              <a:gdLst>
                <a:gd name="T0" fmla="*/ 0 w 16"/>
                <a:gd name="T1" fmla="*/ 2 h 2"/>
                <a:gd name="T2" fmla="*/ 0 w 16"/>
                <a:gd name="T3" fmla="*/ 1 h 2"/>
                <a:gd name="T4" fmla="*/ 0 w 16"/>
                <a:gd name="T5" fmla="*/ 0 h 2"/>
                <a:gd name="T6" fmla="*/ 16 w 16"/>
                <a:gd name="T7" fmla="*/ 2 h 2"/>
                <a:gd name="T8" fmla="*/ 16 w 16"/>
                <a:gd name="T9" fmla="*/ 1 h 2"/>
                <a:gd name="T10" fmla="*/ 0 w 16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2">
                  <a:moveTo>
                    <a:pt x="0" y="2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6" y="2"/>
                  </a:lnTo>
                  <a:lnTo>
                    <a:pt x="16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Freeform 476"/>
            <p:cNvSpPr>
              <a:spLocks/>
            </p:cNvSpPr>
            <p:nvPr/>
          </p:nvSpPr>
          <p:spPr bwMode="auto">
            <a:xfrm flipH="1">
              <a:off x="4654" y="1296"/>
              <a:ext cx="55" cy="62"/>
            </a:xfrm>
            <a:custGeom>
              <a:avLst/>
              <a:gdLst>
                <a:gd name="T0" fmla="*/ 0 w 57"/>
                <a:gd name="T1" fmla="*/ 61 h 65"/>
                <a:gd name="T2" fmla="*/ 2 w 57"/>
                <a:gd name="T3" fmla="*/ 51 h 65"/>
                <a:gd name="T4" fmla="*/ 4 w 57"/>
                <a:gd name="T5" fmla="*/ 46 h 65"/>
                <a:gd name="T6" fmla="*/ 6 w 57"/>
                <a:gd name="T7" fmla="*/ 41 h 65"/>
                <a:gd name="T8" fmla="*/ 8 w 57"/>
                <a:gd name="T9" fmla="*/ 36 h 65"/>
                <a:gd name="T10" fmla="*/ 11 w 57"/>
                <a:gd name="T11" fmla="*/ 32 h 65"/>
                <a:gd name="T12" fmla="*/ 13 w 57"/>
                <a:gd name="T13" fmla="*/ 28 h 65"/>
                <a:gd name="T14" fmla="*/ 17 w 57"/>
                <a:gd name="T15" fmla="*/ 24 h 65"/>
                <a:gd name="T16" fmla="*/ 23 w 57"/>
                <a:gd name="T17" fmla="*/ 17 h 65"/>
                <a:gd name="T18" fmla="*/ 32 w 57"/>
                <a:gd name="T19" fmla="*/ 11 h 65"/>
                <a:gd name="T20" fmla="*/ 40 w 57"/>
                <a:gd name="T21" fmla="*/ 5 h 65"/>
                <a:gd name="T22" fmla="*/ 49 w 57"/>
                <a:gd name="T23" fmla="*/ 0 h 65"/>
                <a:gd name="T24" fmla="*/ 57 w 57"/>
                <a:gd name="T25" fmla="*/ 14 h 65"/>
                <a:gd name="T26" fmla="*/ 49 w 57"/>
                <a:gd name="T27" fmla="*/ 19 h 65"/>
                <a:gd name="T28" fmla="*/ 41 w 57"/>
                <a:gd name="T29" fmla="*/ 24 h 65"/>
                <a:gd name="T30" fmla="*/ 35 w 57"/>
                <a:gd name="T31" fmla="*/ 29 h 65"/>
                <a:gd name="T32" fmla="*/ 29 w 57"/>
                <a:gd name="T33" fmla="*/ 35 h 65"/>
                <a:gd name="T34" fmla="*/ 27 w 57"/>
                <a:gd name="T35" fmla="*/ 37 h 65"/>
                <a:gd name="T36" fmla="*/ 24 w 57"/>
                <a:gd name="T37" fmla="*/ 41 h 65"/>
                <a:gd name="T38" fmla="*/ 22 w 57"/>
                <a:gd name="T39" fmla="*/ 44 h 65"/>
                <a:gd name="T40" fmla="*/ 21 w 57"/>
                <a:gd name="T41" fmla="*/ 48 h 65"/>
                <a:gd name="T42" fmla="*/ 19 w 57"/>
                <a:gd name="T43" fmla="*/ 51 h 65"/>
                <a:gd name="T44" fmla="*/ 18 w 57"/>
                <a:gd name="T45" fmla="*/ 55 h 65"/>
                <a:gd name="T46" fmla="*/ 16 w 57"/>
                <a:gd name="T47" fmla="*/ 65 h 65"/>
                <a:gd name="T48" fmla="*/ 0 w 57"/>
                <a:gd name="T49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7" h="65">
                  <a:moveTo>
                    <a:pt x="0" y="61"/>
                  </a:moveTo>
                  <a:lnTo>
                    <a:pt x="2" y="51"/>
                  </a:lnTo>
                  <a:lnTo>
                    <a:pt x="4" y="46"/>
                  </a:lnTo>
                  <a:lnTo>
                    <a:pt x="6" y="41"/>
                  </a:lnTo>
                  <a:lnTo>
                    <a:pt x="8" y="36"/>
                  </a:lnTo>
                  <a:lnTo>
                    <a:pt x="11" y="32"/>
                  </a:lnTo>
                  <a:lnTo>
                    <a:pt x="13" y="28"/>
                  </a:lnTo>
                  <a:lnTo>
                    <a:pt x="17" y="24"/>
                  </a:lnTo>
                  <a:lnTo>
                    <a:pt x="23" y="17"/>
                  </a:lnTo>
                  <a:lnTo>
                    <a:pt x="32" y="11"/>
                  </a:lnTo>
                  <a:lnTo>
                    <a:pt x="40" y="5"/>
                  </a:lnTo>
                  <a:lnTo>
                    <a:pt x="49" y="0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4"/>
                  </a:lnTo>
                  <a:lnTo>
                    <a:pt x="35" y="29"/>
                  </a:lnTo>
                  <a:lnTo>
                    <a:pt x="29" y="35"/>
                  </a:lnTo>
                  <a:lnTo>
                    <a:pt x="27" y="37"/>
                  </a:lnTo>
                  <a:lnTo>
                    <a:pt x="24" y="41"/>
                  </a:lnTo>
                  <a:lnTo>
                    <a:pt x="22" y="44"/>
                  </a:lnTo>
                  <a:lnTo>
                    <a:pt x="21" y="48"/>
                  </a:lnTo>
                  <a:lnTo>
                    <a:pt x="19" y="51"/>
                  </a:lnTo>
                  <a:lnTo>
                    <a:pt x="18" y="55"/>
                  </a:lnTo>
                  <a:lnTo>
                    <a:pt x="16" y="6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B2B2B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Freeform 477"/>
            <p:cNvSpPr>
              <a:spLocks/>
            </p:cNvSpPr>
            <p:nvPr/>
          </p:nvSpPr>
          <p:spPr bwMode="auto">
            <a:xfrm flipH="1">
              <a:off x="4650" y="1191"/>
              <a:ext cx="51" cy="114"/>
            </a:xfrm>
            <a:custGeom>
              <a:avLst/>
              <a:gdLst>
                <a:gd name="T0" fmla="*/ 37 w 53"/>
                <a:gd name="T1" fmla="*/ 119 h 119"/>
                <a:gd name="T2" fmla="*/ 35 w 53"/>
                <a:gd name="T3" fmla="*/ 111 h 119"/>
                <a:gd name="T4" fmla="*/ 33 w 53"/>
                <a:gd name="T5" fmla="*/ 104 h 119"/>
                <a:gd name="T6" fmla="*/ 27 w 53"/>
                <a:gd name="T7" fmla="*/ 90 h 119"/>
                <a:gd name="T8" fmla="*/ 14 w 53"/>
                <a:gd name="T9" fmla="*/ 63 h 119"/>
                <a:gd name="T10" fmla="*/ 9 w 53"/>
                <a:gd name="T11" fmla="*/ 49 h 119"/>
                <a:gd name="T12" fmla="*/ 4 w 53"/>
                <a:gd name="T13" fmla="*/ 35 h 119"/>
                <a:gd name="T14" fmla="*/ 3 w 53"/>
                <a:gd name="T15" fmla="*/ 27 h 119"/>
                <a:gd name="T16" fmla="*/ 1 w 53"/>
                <a:gd name="T17" fmla="*/ 18 h 119"/>
                <a:gd name="T18" fmla="*/ 0 w 53"/>
                <a:gd name="T19" fmla="*/ 9 h 119"/>
                <a:gd name="T20" fmla="*/ 0 w 53"/>
                <a:gd name="T21" fmla="*/ 1 h 119"/>
                <a:gd name="T22" fmla="*/ 16 w 53"/>
                <a:gd name="T23" fmla="*/ 0 h 119"/>
                <a:gd name="T24" fmla="*/ 16 w 53"/>
                <a:gd name="T25" fmla="*/ 8 h 119"/>
                <a:gd name="T26" fmla="*/ 17 w 53"/>
                <a:gd name="T27" fmla="*/ 16 h 119"/>
                <a:gd name="T28" fmla="*/ 19 w 53"/>
                <a:gd name="T29" fmla="*/ 23 h 119"/>
                <a:gd name="T30" fmla="*/ 21 w 53"/>
                <a:gd name="T31" fmla="*/ 31 h 119"/>
                <a:gd name="T32" fmla="*/ 25 w 53"/>
                <a:gd name="T33" fmla="*/ 44 h 119"/>
                <a:gd name="T34" fmla="*/ 30 w 53"/>
                <a:gd name="T35" fmla="*/ 57 h 119"/>
                <a:gd name="T36" fmla="*/ 42 w 53"/>
                <a:gd name="T37" fmla="*/ 84 h 119"/>
                <a:gd name="T38" fmla="*/ 47 w 53"/>
                <a:gd name="T39" fmla="*/ 98 h 119"/>
                <a:gd name="T40" fmla="*/ 50 w 53"/>
                <a:gd name="T41" fmla="*/ 107 h 119"/>
                <a:gd name="T42" fmla="*/ 53 w 53"/>
                <a:gd name="T43" fmla="*/ 115 h 119"/>
                <a:gd name="T44" fmla="*/ 37 w 53"/>
                <a:gd name="T4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119">
                  <a:moveTo>
                    <a:pt x="37" y="119"/>
                  </a:moveTo>
                  <a:lnTo>
                    <a:pt x="35" y="111"/>
                  </a:lnTo>
                  <a:lnTo>
                    <a:pt x="33" y="104"/>
                  </a:lnTo>
                  <a:lnTo>
                    <a:pt x="27" y="90"/>
                  </a:lnTo>
                  <a:lnTo>
                    <a:pt x="14" y="63"/>
                  </a:lnTo>
                  <a:lnTo>
                    <a:pt x="9" y="49"/>
                  </a:lnTo>
                  <a:lnTo>
                    <a:pt x="4" y="35"/>
                  </a:lnTo>
                  <a:lnTo>
                    <a:pt x="3" y="27"/>
                  </a:lnTo>
                  <a:lnTo>
                    <a:pt x="1" y="18"/>
                  </a:lnTo>
                  <a:lnTo>
                    <a:pt x="0" y="9"/>
                  </a:lnTo>
                  <a:lnTo>
                    <a:pt x="0" y="1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17" y="16"/>
                  </a:lnTo>
                  <a:lnTo>
                    <a:pt x="19" y="23"/>
                  </a:lnTo>
                  <a:lnTo>
                    <a:pt x="21" y="31"/>
                  </a:lnTo>
                  <a:lnTo>
                    <a:pt x="25" y="44"/>
                  </a:lnTo>
                  <a:lnTo>
                    <a:pt x="30" y="57"/>
                  </a:lnTo>
                  <a:lnTo>
                    <a:pt x="42" y="84"/>
                  </a:lnTo>
                  <a:lnTo>
                    <a:pt x="47" y="98"/>
                  </a:lnTo>
                  <a:lnTo>
                    <a:pt x="50" y="107"/>
                  </a:lnTo>
                  <a:lnTo>
                    <a:pt x="53" y="115"/>
                  </a:lnTo>
                  <a:lnTo>
                    <a:pt x="37" y="119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Freeform 478"/>
            <p:cNvSpPr>
              <a:spLocks/>
            </p:cNvSpPr>
            <p:nvPr/>
          </p:nvSpPr>
          <p:spPr bwMode="auto">
            <a:xfrm flipH="1">
              <a:off x="4649" y="1296"/>
              <a:ext cx="17" cy="14"/>
            </a:xfrm>
            <a:custGeom>
              <a:avLst/>
              <a:gdLst>
                <a:gd name="T0" fmla="*/ 12 w 17"/>
                <a:gd name="T1" fmla="*/ 14 h 14"/>
                <a:gd name="T2" fmla="*/ 17 w 17"/>
                <a:gd name="T3" fmla="*/ 11 h 14"/>
                <a:gd name="T4" fmla="*/ 16 w 17"/>
                <a:gd name="T5" fmla="*/ 5 h 14"/>
                <a:gd name="T6" fmla="*/ 0 w 17"/>
                <a:gd name="T7" fmla="*/ 9 h 14"/>
                <a:gd name="T8" fmla="*/ 4 w 17"/>
                <a:gd name="T9" fmla="*/ 0 h 14"/>
                <a:gd name="T10" fmla="*/ 12 w 17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4">
                  <a:moveTo>
                    <a:pt x="12" y="14"/>
                  </a:moveTo>
                  <a:lnTo>
                    <a:pt x="17" y="11"/>
                  </a:lnTo>
                  <a:lnTo>
                    <a:pt x="16" y="5"/>
                  </a:lnTo>
                  <a:lnTo>
                    <a:pt x="0" y="9"/>
                  </a:lnTo>
                  <a:lnTo>
                    <a:pt x="4" y="0"/>
                  </a:lnTo>
                  <a:lnTo>
                    <a:pt x="12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Freeform 479"/>
            <p:cNvSpPr>
              <a:spLocks/>
            </p:cNvSpPr>
            <p:nvPr/>
          </p:nvSpPr>
          <p:spPr bwMode="auto">
            <a:xfrm flipH="1">
              <a:off x="4674" y="1164"/>
              <a:ext cx="27" cy="28"/>
            </a:xfrm>
            <a:custGeom>
              <a:avLst/>
              <a:gdLst>
                <a:gd name="T0" fmla="*/ 0 w 28"/>
                <a:gd name="T1" fmla="*/ 27 h 29"/>
                <a:gd name="T2" fmla="*/ 1 w 28"/>
                <a:gd name="T3" fmla="*/ 23 h 29"/>
                <a:gd name="T4" fmla="*/ 2 w 28"/>
                <a:gd name="T5" fmla="*/ 18 h 29"/>
                <a:gd name="T6" fmla="*/ 4 w 28"/>
                <a:gd name="T7" fmla="*/ 15 h 29"/>
                <a:gd name="T8" fmla="*/ 6 w 28"/>
                <a:gd name="T9" fmla="*/ 11 h 29"/>
                <a:gd name="T10" fmla="*/ 10 w 28"/>
                <a:gd name="T11" fmla="*/ 6 h 29"/>
                <a:gd name="T12" fmla="*/ 13 w 28"/>
                <a:gd name="T13" fmla="*/ 0 h 29"/>
                <a:gd name="T14" fmla="*/ 28 w 28"/>
                <a:gd name="T15" fmla="*/ 8 h 29"/>
                <a:gd name="T16" fmla="*/ 24 w 28"/>
                <a:gd name="T17" fmla="*/ 15 h 29"/>
                <a:gd name="T18" fmla="*/ 20 w 28"/>
                <a:gd name="T19" fmla="*/ 21 h 29"/>
                <a:gd name="T20" fmla="*/ 19 w 28"/>
                <a:gd name="T21" fmla="*/ 23 h 29"/>
                <a:gd name="T22" fmla="*/ 17 w 28"/>
                <a:gd name="T23" fmla="*/ 24 h 29"/>
                <a:gd name="T24" fmla="*/ 16 w 28"/>
                <a:gd name="T25" fmla="*/ 26 h 29"/>
                <a:gd name="T26" fmla="*/ 16 w 28"/>
                <a:gd name="T27" fmla="*/ 29 h 29"/>
                <a:gd name="T28" fmla="*/ 0 w 28"/>
                <a:gd name="T29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29">
                  <a:moveTo>
                    <a:pt x="0" y="27"/>
                  </a:moveTo>
                  <a:lnTo>
                    <a:pt x="1" y="23"/>
                  </a:lnTo>
                  <a:lnTo>
                    <a:pt x="2" y="18"/>
                  </a:lnTo>
                  <a:lnTo>
                    <a:pt x="4" y="15"/>
                  </a:lnTo>
                  <a:lnTo>
                    <a:pt x="6" y="11"/>
                  </a:lnTo>
                  <a:lnTo>
                    <a:pt x="10" y="6"/>
                  </a:lnTo>
                  <a:lnTo>
                    <a:pt x="13" y="0"/>
                  </a:lnTo>
                  <a:lnTo>
                    <a:pt x="28" y="8"/>
                  </a:lnTo>
                  <a:lnTo>
                    <a:pt x="24" y="15"/>
                  </a:lnTo>
                  <a:lnTo>
                    <a:pt x="20" y="21"/>
                  </a:lnTo>
                  <a:lnTo>
                    <a:pt x="19" y="23"/>
                  </a:lnTo>
                  <a:lnTo>
                    <a:pt x="17" y="24"/>
                  </a:lnTo>
                  <a:lnTo>
                    <a:pt x="16" y="26"/>
                  </a:lnTo>
                  <a:lnTo>
                    <a:pt x="16" y="29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" name="Freeform 480"/>
            <p:cNvSpPr>
              <a:spLocks/>
            </p:cNvSpPr>
            <p:nvPr/>
          </p:nvSpPr>
          <p:spPr bwMode="auto">
            <a:xfrm flipH="1">
              <a:off x="4686" y="1190"/>
              <a:ext cx="15" cy="2"/>
            </a:xfrm>
            <a:custGeom>
              <a:avLst/>
              <a:gdLst>
                <a:gd name="T0" fmla="*/ 0 w 16"/>
                <a:gd name="T1" fmla="*/ 2 h 2"/>
                <a:gd name="T2" fmla="*/ 0 w 16"/>
                <a:gd name="T3" fmla="*/ 1 h 2"/>
                <a:gd name="T4" fmla="*/ 0 w 16"/>
                <a:gd name="T5" fmla="*/ 0 h 2"/>
                <a:gd name="T6" fmla="*/ 16 w 16"/>
                <a:gd name="T7" fmla="*/ 2 h 2"/>
                <a:gd name="T8" fmla="*/ 16 w 16"/>
                <a:gd name="T9" fmla="*/ 1 h 2"/>
                <a:gd name="T10" fmla="*/ 0 w 16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2">
                  <a:moveTo>
                    <a:pt x="0" y="2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6" y="2"/>
                  </a:lnTo>
                  <a:lnTo>
                    <a:pt x="16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Freeform 481"/>
            <p:cNvSpPr>
              <a:spLocks/>
            </p:cNvSpPr>
            <p:nvPr/>
          </p:nvSpPr>
          <p:spPr bwMode="auto">
            <a:xfrm flipH="1">
              <a:off x="4602" y="1150"/>
              <a:ext cx="54" cy="39"/>
            </a:xfrm>
            <a:custGeom>
              <a:avLst/>
              <a:gdLst>
                <a:gd name="T0" fmla="*/ 56 w 56"/>
                <a:gd name="T1" fmla="*/ 15 h 41"/>
                <a:gd name="T2" fmla="*/ 43 w 56"/>
                <a:gd name="T3" fmla="*/ 18 h 41"/>
                <a:gd name="T4" fmla="*/ 32 w 56"/>
                <a:gd name="T5" fmla="*/ 24 h 41"/>
                <a:gd name="T6" fmla="*/ 22 w 56"/>
                <a:gd name="T7" fmla="*/ 31 h 41"/>
                <a:gd name="T8" fmla="*/ 11 w 56"/>
                <a:gd name="T9" fmla="*/ 41 h 41"/>
                <a:gd name="T10" fmla="*/ 0 w 56"/>
                <a:gd name="T11" fmla="*/ 29 h 41"/>
                <a:gd name="T12" fmla="*/ 11 w 56"/>
                <a:gd name="T13" fmla="*/ 19 h 41"/>
                <a:gd name="T14" fmla="*/ 23 w 56"/>
                <a:gd name="T15" fmla="*/ 11 h 41"/>
                <a:gd name="T16" fmla="*/ 36 w 56"/>
                <a:gd name="T17" fmla="*/ 4 h 41"/>
                <a:gd name="T18" fmla="*/ 51 w 56"/>
                <a:gd name="T19" fmla="*/ 0 h 41"/>
                <a:gd name="T20" fmla="*/ 56 w 56"/>
                <a:gd name="T21" fmla="*/ 1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41">
                  <a:moveTo>
                    <a:pt x="56" y="15"/>
                  </a:moveTo>
                  <a:lnTo>
                    <a:pt x="43" y="18"/>
                  </a:lnTo>
                  <a:lnTo>
                    <a:pt x="32" y="24"/>
                  </a:lnTo>
                  <a:lnTo>
                    <a:pt x="22" y="31"/>
                  </a:lnTo>
                  <a:lnTo>
                    <a:pt x="11" y="41"/>
                  </a:lnTo>
                  <a:lnTo>
                    <a:pt x="0" y="29"/>
                  </a:lnTo>
                  <a:lnTo>
                    <a:pt x="11" y="19"/>
                  </a:lnTo>
                  <a:lnTo>
                    <a:pt x="23" y="11"/>
                  </a:lnTo>
                  <a:lnTo>
                    <a:pt x="36" y="4"/>
                  </a:lnTo>
                  <a:lnTo>
                    <a:pt x="51" y="0"/>
                  </a:lnTo>
                  <a:lnTo>
                    <a:pt x="56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Freeform 482"/>
            <p:cNvSpPr>
              <a:spLocks/>
            </p:cNvSpPr>
            <p:nvPr/>
          </p:nvSpPr>
          <p:spPr bwMode="auto">
            <a:xfrm flipH="1">
              <a:off x="4593" y="1176"/>
              <a:ext cx="60" cy="47"/>
            </a:xfrm>
            <a:custGeom>
              <a:avLst/>
              <a:gdLst>
                <a:gd name="T0" fmla="*/ 6 w 63"/>
                <a:gd name="T1" fmla="*/ 0 h 49"/>
                <a:gd name="T2" fmla="*/ 24 w 63"/>
                <a:gd name="T3" fmla="*/ 7 h 49"/>
                <a:gd name="T4" fmla="*/ 42 w 63"/>
                <a:gd name="T5" fmla="*/ 14 h 49"/>
                <a:gd name="T6" fmla="*/ 50 w 63"/>
                <a:gd name="T7" fmla="*/ 20 h 49"/>
                <a:gd name="T8" fmla="*/ 56 w 63"/>
                <a:gd name="T9" fmla="*/ 27 h 49"/>
                <a:gd name="T10" fmla="*/ 61 w 63"/>
                <a:gd name="T11" fmla="*/ 36 h 49"/>
                <a:gd name="T12" fmla="*/ 63 w 63"/>
                <a:gd name="T13" fmla="*/ 47 h 49"/>
                <a:gd name="T14" fmla="*/ 47 w 63"/>
                <a:gd name="T15" fmla="*/ 49 h 49"/>
                <a:gd name="T16" fmla="*/ 46 w 63"/>
                <a:gd name="T17" fmla="*/ 42 h 49"/>
                <a:gd name="T18" fmla="*/ 43 w 63"/>
                <a:gd name="T19" fmla="*/ 36 h 49"/>
                <a:gd name="T20" fmla="*/ 40 w 63"/>
                <a:gd name="T21" fmla="*/ 32 h 49"/>
                <a:gd name="T22" fmla="*/ 34 w 63"/>
                <a:gd name="T23" fmla="*/ 28 h 49"/>
                <a:gd name="T24" fmla="*/ 18 w 63"/>
                <a:gd name="T25" fmla="*/ 22 h 49"/>
                <a:gd name="T26" fmla="*/ 0 w 63"/>
                <a:gd name="T27" fmla="*/ 15 h 49"/>
                <a:gd name="T28" fmla="*/ 6 w 63"/>
                <a:gd name="T2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49">
                  <a:moveTo>
                    <a:pt x="6" y="0"/>
                  </a:moveTo>
                  <a:lnTo>
                    <a:pt x="24" y="7"/>
                  </a:lnTo>
                  <a:lnTo>
                    <a:pt x="42" y="14"/>
                  </a:lnTo>
                  <a:lnTo>
                    <a:pt x="50" y="20"/>
                  </a:lnTo>
                  <a:lnTo>
                    <a:pt x="56" y="27"/>
                  </a:lnTo>
                  <a:lnTo>
                    <a:pt x="61" y="36"/>
                  </a:lnTo>
                  <a:lnTo>
                    <a:pt x="63" y="47"/>
                  </a:lnTo>
                  <a:lnTo>
                    <a:pt x="47" y="49"/>
                  </a:lnTo>
                  <a:lnTo>
                    <a:pt x="46" y="42"/>
                  </a:lnTo>
                  <a:lnTo>
                    <a:pt x="43" y="36"/>
                  </a:lnTo>
                  <a:lnTo>
                    <a:pt x="40" y="32"/>
                  </a:lnTo>
                  <a:lnTo>
                    <a:pt x="34" y="28"/>
                  </a:lnTo>
                  <a:lnTo>
                    <a:pt x="18" y="22"/>
                  </a:lnTo>
                  <a:lnTo>
                    <a:pt x="0" y="1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Freeform 483"/>
            <p:cNvSpPr>
              <a:spLocks/>
            </p:cNvSpPr>
            <p:nvPr/>
          </p:nvSpPr>
          <p:spPr bwMode="auto">
            <a:xfrm flipH="1">
              <a:off x="4645" y="1176"/>
              <a:ext cx="21" cy="15"/>
            </a:xfrm>
            <a:custGeom>
              <a:avLst/>
              <a:gdLst>
                <a:gd name="T0" fmla="*/ 10 w 21"/>
                <a:gd name="T1" fmla="*/ 1 h 15"/>
                <a:gd name="T2" fmla="*/ 0 w 21"/>
                <a:gd name="T3" fmla="*/ 10 h 15"/>
                <a:gd name="T4" fmla="*/ 13 w 21"/>
                <a:gd name="T5" fmla="*/ 15 h 15"/>
                <a:gd name="T6" fmla="*/ 19 w 21"/>
                <a:gd name="T7" fmla="*/ 0 h 15"/>
                <a:gd name="T8" fmla="*/ 21 w 21"/>
                <a:gd name="T9" fmla="*/ 13 h 15"/>
                <a:gd name="T10" fmla="*/ 10 w 21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5">
                  <a:moveTo>
                    <a:pt x="10" y="1"/>
                  </a:moveTo>
                  <a:lnTo>
                    <a:pt x="0" y="10"/>
                  </a:lnTo>
                  <a:lnTo>
                    <a:pt x="13" y="15"/>
                  </a:lnTo>
                  <a:lnTo>
                    <a:pt x="19" y="0"/>
                  </a:lnTo>
                  <a:lnTo>
                    <a:pt x="21" y="13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Freeform 484"/>
            <p:cNvSpPr>
              <a:spLocks/>
            </p:cNvSpPr>
            <p:nvPr/>
          </p:nvSpPr>
          <p:spPr bwMode="auto">
            <a:xfrm flipH="1">
              <a:off x="4593" y="1221"/>
              <a:ext cx="38" cy="50"/>
            </a:xfrm>
            <a:custGeom>
              <a:avLst/>
              <a:gdLst>
                <a:gd name="T0" fmla="*/ 40 w 40"/>
                <a:gd name="T1" fmla="*/ 1 h 52"/>
                <a:gd name="T2" fmla="*/ 39 w 40"/>
                <a:gd name="T3" fmla="*/ 9 h 52"/>
                <a:gd name="T4" fmla="*/ 36 w 40"/>
                <a:gd name="T5" fmla="*/ 19 h 52"/>
                <a:gd name="T6" fmla="*/ 28 w 40"/>
                <a:gd name="T7" fmla="*/ 30 h 52"/>
                <a:gd name="T8" fmla="*/ 20 w 40"/>
                <a:gd name="T9" fmla="*/ 41 h 52"/>
                <a:gd name="T10" fmla="*/ 17 w 40"/>
                <a:gd name="T11" fmla="*/ 45 h 52"/>
                <a:gd name="T12" fmla="*/ 15 w 40"/>
                <a:gd name="T13" fmla="*/ 52 h 52"/>
                <a:gd name="T14" fmla="*/ 0 w 40"/>
                <a:gd name="T15" fmla="*/ 47 h 52"/>
                <a:gd name="T16" fmla="*/ 2 w 40"/>
                <a:gd name="T17" fmla="*/ 39 h 52"/>
                <a:gd name="T18" fmla="*/ 7 w 40"/>
                <a:gd name="T19" fmla="*/ 32 h 52"/>
                <a:gd name="T20" fmla="*/ 15 w 40"/>
                <a:gd name="T21" fmla="*/ 21 h 52"/>
                <a:gd name="T22" fmla="*/ 22 w 40"/>
                <a:gd name="T23" fmla="*/ 11 h 52"/>
                <a:gd name="T24" fmla="*/ 23 w 40"/>
                <a:gd name="T25" fmla="*/ 7 h 52"/>
                <a:gd name="T26" fmla="*/ 24 w 40"/>
                <a:gd name="T27" fmla="*/ 0 h 52"/>
                <a:gd name="T28" fmla="*/ 40 w 40"/>
                <a:gd name="T29" fmla="*/ 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" h="52">
                  <a:moveTo>
                    <a:pt x="40" y="1"/>
                  </a:moveTo>
                  <a:lnTo>
                    <a:pt x="39" y="9"/>
                  </a:lnTo>
                  <a:lnTo>
                    <a:pt x="36" y="19"/>
                  </a:lnTo>
                  <a:lnTo>
                    <a:pt x="28" y="30"/>
                  </a:lnTo>
                  <a:lnTo>
                    <a:pt x="20" y="41"/>
                  </a:lnTo>
                  <a:lnTo>
                    <a:pt x="17" y="45"/>
                  </a:lnTo>
                  <a:lnTo>
                    <a:pt x="15" y="52"/>
                  </a:lnTo>
                  <a:lnTo>
                    <a:pt x="0" y="47"/>
                  </a:lnTo>
                  <a:lnTo>
                    <a:pt x="2" y="39"/>
                  </a:lnTo>
                  <a:lnTo>
                    <a:pt x="7" y="32"/>
                  </a:lnTo>
                  <a:lnTo>
                    <a:pt x="15" y="21"/>
                  </a:lnTo>
                  <a:lnTo>
                    <a:pt x="22" y="11"/>
                  </a:lnTo>
                  <a:lnTo>
                    <a:pt x="23" y="7"/>
                  </a:lnTo>
                  <a:lnTo>
                    <a:pt x="24" y="0"/>
                  </a:lnTo>
                  <a:lnTo>
                    <a:pt x="40" y="1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Freeform 485"/>
            <p:cNvSpPr>
              <a:spLocks/>
            </p:cNvSpPr>
            <p:nvPr/>
          </p:nvSpPr>
          <p:spPr bwMode="auto">
            <a:xfrm flipH="1">
              <a:off x="4593" y="1221"/>
              <a:ext cx="15" cy="2"/>
            </a:xfrm>
            <a:custGeom>
              <a:avLst/>
              <a:gdLst>
                <a:gd name="T0" fmla="*/ 16 w 16"/>
                <a:gd name="T1" fmla="*/ 0 h 2"/>
                <a:gd name="T2" fmla="*/ 16 w 16"/>
                <a:gd name="T3" fmla="*/ 1 h 2"/>
                <a:gd name="T4" fmla="*/ 0 w 16"/>
                <a:gd name="T5" fmla="*/ 0 h 2"/>
                <a:gd name="T6" fmla="*/ 0 w 16"/>
                <a:gd name="T7" fmla="*/ 2 h 2"/>
                <a:gd name="T8" fmla="*/ 16 w 16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">
                  <a:moveTo>
                    <a:pt x="16" y="0"/>
                  </a:moveTo>
                  <a:lnTo>
                    <a:pt x="16" y="1"/>
                  </a:lnTo>
                  <a:lnTo>
                    <a:pt x="0" y="0"/>
                  </a:lnTo>
                  <a:lnTo>
                    <a:pt x="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Freeform 486"/>
            <p:cNvSpPr>
              <a:spLocks/>
            </p:cNvSpPr>
            <p:nvPr/>
          </p:nvSpPr>
          <p:spPr bwMode="auto">
            <a:xfrm flipH="1">
              <a:off x="4598" y="1265"/>
              <a:ext cx="32" cy="46"/>
            </a:xfrm>
            <a:custGeom>
              <a:avLst/>
              <a:gdLst>
                <a:gd name="T0" fmla="*/ 14 w 34"/>
                <a:gd name="T1" fmla="*/ 0 h 48"/>
                <a:gd name="T2" fmla="*/ 0 w 34"/>
                <a:gd name="T3" fmla="*/ 8 h 48"/>
                <a:gd name="T4" fmla="*/ 20 w 34"/>
                <a:gd name="T5" fmla="*/ 48 h 48"/>
                <a:gd name="T6" fmla="*/ 34 w 34"/>
                <a:gd name="T7" fmla="*/ 40 h 48"/>
                <a:gd name="T8" fmla="*/ 14 w 34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8">
                  <a:moveTo>
                    <a:pt x="14" y="0"/>
                  </a:moveTo>
                  <a:lnTo>
                    <a:pt x="0" y="8"/>
                  </a:lnTo>
                  <a:lnTo>
                    <a:pt x="20" y="48"/>
                  </a:lnTo>
                  <a:lnTo>
                    <a:pt x="34" y="4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Freeform 487"/>
            <p:cNvSpPr>
              <a:spLocks/>
            </p:cNvSpPr>
            <p:nvPr/>
          </p:nvSpPr>
          <p:spPr bwMode="auto">
            <a:xfrm flipH="1">
              <a:off x="4617" y="1265"/>
              <a:ext cx="15" cy="7"/>
            </a:xfrm>
            <a:custGeom>
              <a:avLst/>
              <a:gdLst>
                <a:gd name="T0" fmla="*/ 1 w 16"/>
                <a:gd name="T1" fmla="*/ 2 h 8"/>
                <a:gd name="T2" fmla="*/ 0 w 16"/>
                <a:gd name="T3" fmla="*/ 4 h 8"/>
                <a:gd name="T4" fmla="*/ 2 w 16"/>
                <a:gd name="T5" fmla="*/ 8 h 8"/>
                <a:gd name="T6" fmla="*/ 16 w 16"/>
                <a:gd name="T7" fmla="*/ 0 h 8"/>
                <a:gd name="T8" fmla="*/ 16 w 16"/>
                <a:gd name="T9" fmla="*/ 7 h 8"/>
                <a:gd name="T10" fmla="*/ 1 w 16"/>
                <a:gd name="T11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1" y="2"/>
                  </a:moveTo>
                  <a:lnTo>
                    <a:pt x="0" y="4"/>
                  </a:lnTo>
                  <a:lnTo>
                    <a:pt x="2" y="8"/>
                  </a:lnTo>
                  <a:lnTo>
                    <a:pt x="16" y="0"/>
                  </a:lnTo>
                  <a:lnTo>
                    <a:pt x="16" y="7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Freeform 488"/>
            <p:cNvSpPr>
              <a:spLocks/>
            </p:cNvSpPr>
            <p:nvPr/>
          </p:nvSpPr>
          <p:spPr bwMode="auto">
            <a:xfrm flipH="1">
              <a:off x="4559" y="1285"/>
              <a:ext cx="34" cy="50"/>
            </a:xfrm>
            <a:custGeom>
              <a:avLst/>
              <a:gdLst>
                <a:gd name="T0" fmla="*/ 22 w 35"/>
                <a:gd name="T1" fmla="*/ 52 h 52"/>
                <a:gd name="T2" fmla="*/ 7 w 35"/>
                <a:gd name="T3" fmla="*/ 29 h 52"/>
                <a:gd name="T4" fmla="*/ 2 w 35"/>
                <a:gd name="T5" fmla="*/ 16 h 52"/>
                <a:gd name="T6" fmla="*/ 0 w 35"/>
                <a:gd name="T7" fmla="*/ 3 h 52"/>
                <a:gd name="T8" fmla="*/ 16 w 35"/>
                <a:gd name="T9" fmla="*/ 0 h 52"/>
                <a:gd name="T10" fmla="*/ 18 w 35"/>
                <a:gd name="T11" fmla="*/ 12 h 52"/>
                <a:gd name="T12" fmla="*/ 21 w 35"/>
                <a:gd name="T13" fmla="*/ 21 h 52"/>
                <a:gd name="T14" fmla="*/ 35 w 35"/>
                <a:gd name="T15" fmla="*/ 43 h 52"/>
                <a:gd name="T16" fmla="*/ 22 w 35"/>
                <a:gd name="T1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52">
                  <a:moveTo>
                    <a:pt x="22" y="52"/>
                  </a:moveTo>
                  <a:lnTo>
                    <a:pt x="7" y="29"/>
                  </a:lnTo>
                  <a:lnTo>
                    <a:pt x="2" y="16"/>
                  </a:lnTo>
                  <a:lnTo>
                    <a:pt x="0" y="3"/>
                  </a:lnTo>
                  <a:lnTo>
                    <a:pt x="16" y="0"/>
                  </a:lnTo>
                  <a:lnTo>
                    <a:pt x="18" y="12"/>
                  </a:lnTo>
                  <a:lnTo>
                    <a:pt x="21" y="21"/>
                  </a:lnTo>
                  <a:lnTo>
                    <a:pt x="35" y="43"/>
                  </a:lnTo>
                  <a:lnTo>
                    <a:pt x="22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Freeform 489"/>
            <p:cNvSpPr>
              <a:spLocks/>
            </p:cNvSpPr>
            <p:nvPr/>
          </p:nvSpPr>
          <p:spPr bwMode="auto">
            <a:xfrm flipH="1">
              <a:off x="4548" y="1248"/>
              <a:ext cx="45" cy="40"/>
            </a:xfrm>
            <a:custGeom>
              <a:avLst/>
              <a:gdLst>
                <a:gd name="T0" fmla="*/ 0 w 47"/>
                <a:gd name="T1" fmla="*/ 37 h 41"/>
                <a:gd name="T2" fmla="*/ 2 w 47"/>
                <a:gd name="T3" fmla="*/ 30 h 41"/>
                <a:gd name="T4" fmla="*/ 7 w 47"/>
                <a:gd name="T5" fmla="*/ 22 h 41"/>
                <a:gd name="T6" fmla="*/ 17 w 47"/>
                <a:gd name="T7" fmla="*/ 15 h 41"/>
                <a:gd name="T8" fmla="*/ 27 w 47"/>
                <a:gd name="T9" fmla="*/ 9 h 41"/>
                <a:gd name="T10" fmla="*/ 35 w 47"/>
                <a:gd name="T11" fmla="*/ 0 h 41"/>
                <a:gd name="T12" fmla="*/ 47 w 47"/>
                <a:gd name="T13" fmla="*/ 11 h 41"/>
                <a:gd name="T14" fmla="*/ 38 w 47"/>
                <a:gd name="T15" fmla="*/ 21 h 41"/>
                <a:gd name="T16" fmla="*/ 26 w 47"/>
                <a:gd name="T17" fmla="*/ 28 h 41"/>
                <a:gd name="T18" fmla="*/ 18 w 47"/>
                <a:gd name="T19" fmla="*/ 34 h 41"/>
                <a:gd name="T20" fmla="*/ 17 w 47"/>
                <a:gd name="T21" fmla="*/ 37 h 41"/>
                <a:gd name="T22" fmla="*/ 16 w 47"/>
                <a:gd name="T23" fmla="*/ 41 h 41"/>
                <a:gd name="T24" fmla="*/ 0 w 47"/>
                <a:gd name="T25" fmla="*/ 3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" h="41">
                  <a:moveTo>
                    <a:pt x="0" y="37"/>
                  </a:moveTo>
                  <a:lnTo>
                    <a:pt x="2" y="30"/>
                  </a:lnTo>
                  <a:lnTo>
                    <a:pt x="7" y="22"/>
                  </a:lnTo>
                  <a:lnTo>
                    <a:pt x="17" y="15"/>
                  </a:lnTo>
                  <a:lnTo>
                    <a:pt x="27" y="9"/>
                  </a:lnTo>
                  <a:lnTo>
                    <a:pt x="35" y="0"/>
                  </a:lnTo>
                  <a:lnTo>
                    <a:pt x="47" y="11"/>
                  </a:lnTo>
                  <a:lnTo>
                    <a:pt x="38" y="21"/>
                  </a:lnTo>
                  <a:lnTo>
                    <a:pt x="26" y="28"/>
                  </a:lnTo>
                  <a:lnTo>
                    <a:pt x="18" y="34"/>
                  </a:lnTo>
                  <a:lnTo>
                    <a:pt x="17" y="37"/>
                  </a:lnTo>
                  <a:lnTo>
                    <a:pt x="16" y="41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Freeform 491"/>
            <p:cNvSpPr>
              <a:spLocks/>
            </p:cNvSpPr>
            <p:nvPr/>
          </p:nvSpPr>
          <p:spPr bwMode="auto">
            <a:xfrm flipH="1">
              <a:off x="4577" y="1284"/>
              <a:ext cx="16" cy="3"/>
            </a:xfrm>
            <a:custGeom>
              <a:avLst/>
              <a:gdLst>
                <a:gd name="T0" fmla="*/ 0 w 16"/>
                <a:gd name="T1" fmla="*/ 4 h 4"/>
                <a:gd name="T2" fmla="*/ 0 w 16"/>
                <a:gd name="T3" fmla="*/ 2 h 4"/>
                <a:gd name="T4" fmla="*/ 0 w 16"/>
                <a:gd name="T5" fmla="*/ 0 h 4"/>
                <a:gd name="T6" fmla="*/ 16 w 16"/>
                <a:gd name="T7" fmla="*/ 4 h 4"/>
                <a:gd name="T8" fmla="*/ 16 w 16"/>
                <a:gd name="T9" fmla="*/ 1 h 4"/>
                <a:gd name="T10" fmla="*/ 0 w 16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">
                  <a:moveTo>
                    <a:pt x="0" y="4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6" y="4"/>
                  </a:lnTo>
                  <a:lnTo>
                    <a:pt x="16" y="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Freeform 492"/>
            <p:cNvSpPr>
              <a:spLocks/>
            </p:cNvSpPr>
            <p:nvPr/>
          </p:nvSpPr>
          <p:spPr bwMode="auto">
            <a:xfrm flipH="1">
              <a:off x="4544" y="1195"/>
              <a:ext cx="21" cy="60"/>
            </a:xfrm>
            <a:custGeom>
              <a:avLst/>
              <a:gdLst>
                <a:gd name="T0" fmla="*/ 4 w 22"/>
                <a:gd name="T1" fmla="*/ 58 h 62"/>
                <a:gd name="T2" fmla="*/ 7 w 22"/>
                <a:gd name="T3" fmla="*/ 45 h 62"/>
                <a:gd name="T4" fmla="*/ 5 w 22"/>
                <a:gd name="T5" fmla="*/ 34 h 62"/>
                <a:gd name="T6" fmla="*/ 2 w 22"/>
                <a:gd name="T7" fmla="*/ 20 h 62"/>
                <a:gd name="T8" fmla="*/ 0 w 22"/>
                <a:gd name="T9" fmla="*/ 2 h 62"/>
                <a:gd name="T10" fmla="*/ 15 w 22"/>
                <a:gd name="T11" fmla="*/ 0 h 62"/>
                <a:gd name="T12" fmla="*/ 17 w 22"/>
                <a:gd name="T13" fmla="*/ 16 h 62"/>
                <a:gd name="T14" fmla="*/ 20 w 22"/>
                <a:gd name="T15" fmla="*/ 31 h 62"/>
                <a:gd name="T16" fmla="*/ 22 w 22"/>
                <a:gd name="T17" fmla="*/ 47 h 62"/>
                <a:gd name="T18" fmla="*/ 19 w 22"/>
                <a:gd name="T19" fmla="*/ 62 h 62"/>
                <a:gd name="T20" fmla="*/ 4 w 22"/>
                <a:gd name="T21" fmla="*/ 5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62">
                  <a:moveTo>
                    <a:pt x="4" y="58"/>
                  </a:moveTo>
                  <a:lnTo>
                    <a:pt x="7" y="45"/>
                  </a:lnTo>
                  <a:lnTo>
                    <a:pt x="5" y="34"/>
                  </a:lnTo>
                  <a:lnTo>
                    <a:pt x="2" y="20"/>
                  </a:lnTo>
                  <a:lnTo>
                    <a:pt x="0" y="2"/>
                  </a:lnTo>
                  <a:lnTo>
                    <a:pt x="15" y="0"/>
                  </a:lnTo>
                  <a:lnTo>
                    <a:pt x="17" y="16"/>
                  </a:lnTo>
                  <a:lnTo>
                    <a:pt x="20" y="31"/>
                  </a:lnTo>
                  <a:lnTo>
                    <a:pt x="22" y="47"/>
                  </a:lnTo>
                  <a:lnTo>
                    <a:pt x="19" y="62"/>
                  </a:lnTo>
                  <a:lnTo>
                    <a:pt x="4" y="58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Freeform 493"/>
            <p:cNvSpPr>
              <a:spLocks/>
            </p:cNvSpPr>
            <p:nvPr/>
          </p:nvSpPr>
          <p:spPr bwMode="auto">
            <a:xfrm flipH="1">
              <a:off x="4547" y="1248"/>
              <a:ext cx="14" cy="11"/>
            </a:xfrm>
            <a:custGeom>
              <a:avLst/>
              <a:gdLst>
                <a:gd name="T0" fmla="*/ 14 w 15"/>
                <a:gd name="T1" fmla="*/ 11 h 11"/>
                <a:gd name="T2" fmla="*/ 15 w 15"/>
                <a:gd name="T3" fmla="*/ 7 h 11"/>
                <a:gd name="T4" fmla="*/ 0 w 15"/>
                <a:gd name="T5" fmla="*/ 3 h 11"/>
                <a:gd name="T6" fmla="*/ 2 w 15"/>
                <a:gd name="T7" fmla="*/ 0 h 11"/>
                <a:gd name="T8" fmla="*/ 14 w 15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14" y="11"/>
                  </a:moveTo>
                  <a:lnTo>
                    <a:pt x="15" y="7"/>
                  </a:lnTo>
                  <a:lnTo>
                    <a:pt x="0" y="3"/>
                  </a:lnTo>
                  <a:lnTo>
                    <a:pt x="2" y="0"/>
                  </a:lnTo>
                  <a:lnTo>
                    <a:pt x="14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Freeform 494"/>
            <p:cNvSpPr>
              <a:spLocks/>
            </p:cNvSpPr>
            <p:nvPr/>
          </p:nvSpPr>
          <p:spPr bwMode="auto">
            <a:xfrm flipH="1">
              <a:off x="4527" y="1143"/>
              <a:ext cx="38" cy="55"/>
            </a:xfrm>
            <a:custGeom>
              <a:avLst/>
              <a:gdLst>
                <a:gd name="T0" fmla="*/ 0 w 40"/>
                <a:gd name="T1" fmla="*/ 55 h 58"/>
                <a:gd name="T2" fmla="*/ 2 w 40"/>
                <a:gd name="T3" fmla="*/ 39 h 58"/>
                <a:gd name="T4" fmla="*/ 5 w 40"/>
                <a:gd name="T5" fmla="*/ 30 h 58"/>
                <a:gd name="T6" fmla="*/ 9 w 40"/>
                <a:gd name="T7" fmla="*/ 23 h 58"/>
                <a:gd name="T8" fmla="*/ 14 w 40"/>
                <a:gd name="T9" fmla="*/ 16 h 58"/>
                <a:gd name="T10" fmla="*/ 18 w 40"/>
                <a:gd name="T11" fmla="*/ 10 h 58"/>
                <a:gd name="T12" fmla="*/ 24 w 40"/>
                <a:gd name="T13" fmla="*/ 5 h 58"/>
                <a:gd name="T14" fmla="*/ 31 w 40"/>
                <a:gd name="T15" fmla="*/ 0 h 58"/>
                <a:gd name="T16" fmla="*/ 40 w 40"/>
                <a:gd name="T17" fmla="*/ 13 h 58"/>
                <a:gd name="T18" fmla="*/ 35 w 40"/>
                <a:gd name="T19" fmla="*/ 17 h 58"/>
                <a:gd name="T20" fmla="*/ 29 w 40"/>
                <a:gd name="T21" fmla="*/ 22 h 58"/>
                <a:gd name="T22" fmla="*/ 26 w 40"/>
                <a:gd name="T23" fmla="*/ 27 h 58"/>
                <a:gd name="T24" fmla="*/ 22 w 40"/>
                <a:gd name="T25" fmla="*/ 32 h 58"/>
                <a:gd name="T26" fmla="*/ 19 w 40"/>
                <a:gd name="T27" fmla="*/ 38 h 58"/>
                <a:gd name="T28" fmla="*/ 17 w 40"/>
                <a:gd name="T29" fmla="*/ 43 h 58"/>
                <a:gd name="T30" fmla="*/ 15 w 40"/>
                <a:gd name="T31" fmla="*/ 58 h 58"/>
                <a:gd name="T32" fmla="*/ 0 w 40"/>
                <a:gd name="T33" fmla="*/ 5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58">
                  <a:moveTo>
                    <a:pt x="0" y="55"/>
                  </a:moveTo>
                  <a:lnTo>
                    <a:pt x="2" y="39"/>
                  </a:lnTo>
                  <a:lnTo>
                    <a:pt x="5" y="30"/>
                  </a:lnTo>
                  <a:lnTo>
                    <a:pt x="9" y="23"/>
                  </a:lnTo>
                  <a:lnTo>
                    <a:pt x="14" y="16"/>
                  </a:lnTo>
                  <a:lnTo>
                    <a:pt x="18" y="10"/>
                  </a:lnTo>
                  <a:lnTo>
                    <a:pt x="24" y="5"/>
                  </a:lnTo>
                  <a:lnTo>
                    <a:pt x="31" y="0"/>
                  </a:lnTo>
                  <a:lnTo>
                    <a:pt x="40" y="13"/>
                  </a:lnTo>
                  <a:lnTo>
                    <a:pt x="35" y="17"/>
                  </a:lnTo>
                  <a:lnTo>
                    <a:pt x="29" y="22"/>
                  </a:lnTo>
                  <a:lnTo>
                    <a:pt x="26" y="27"/>
                  </a:lnTo>
                  <a:lnTo>
                    <a:pt x="22" y="32"/>
                  </a:lnTo>
                  <a:lnTo>
                    <a:pt x="19" y="38"/>
                  </a:lnTo>
                  <a:lnTo>
                    <a:pt x="17" y="43"/>
                  </a:lnTo>
                  <a:lnTo>
                    <a:pt x="15" y="58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Freeform 495"/>
            <p:cNvSpPr>
              <a:spLocks/>
            </p:cNvSpPr>
            <p:nvPr/>
          </p:nvSpPr>
          <p:spPr bwMode="auto">
            <a:xfrm flipH="1">
              <a:off x="4551" y="1195"/>
              <a:ext cx="14" cy="3"/>
            </a:xfrm>
            <a:custGeom>
              <a:avLst/>
              <a:gdLst>
                <a:gd name="T0" fmla="*/ 0 w 15"/>
                <a:gd name="T1" fmla="*/ 2 h 3"/>
                <a:gd name="T2" fmla="*/ 0 w 15"/>
                <a:gd name="T3" fmla="*/ 1 h 3"/>
                <a:gd name="T4" fmla="*/ 0 w 15"/>
                <a:gd name="T5" fmla="*/ 0 h 3"/>
                <a:gd name="T6" fmla="*/ 15 w 15"/>
                <a:gd name="T7" fmla="*/ 3 h 3"/>
                <a:gd name="T8" fmla="*/ 15 w 15"/>
                <a:gd name="T9" fmla="*/ 0 h 3"/>
                <a:gd name="T10" fmla="*/ 0 w 15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3">
                  <a:moveTo>
                    <a:pt x="0" y="2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5" y="3"/>
                  </a:lnTo>
                  <a:lnTo>
                    <a:pt x="1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Freeform 496"/>
            <p:cNvSpPr>
              <a:spLocks/>
            </p:cNvSpPr>
            <p:nvPr/>
          </p:nvSpPr>
          <p:spPr bwMode="auto">
            <a:xfrm flipH="1">
              <a:off x="4449" y="1182"/>
              <a:ext cx="47" cy="16"/>
            </a:xfrm>
            <a:custGeom>
              <a:avLst/>
              <a:gdLst>
                <a:gd name="T0" fmla="*/ 49 w 49"/>
                <a:gd name="T1" fmla="*/ 17 h 17"/>
                <a:gd name="T2" fmla="*/ 49 w 49"/>
                <a:gd name="T3" fmla="*/ 2 h 17"/>
                <a:gd name="T4" fmla="*/ 0 w 49"/>
                <a:gd name="T5" fmla="*/ 0 h 17"/>
                <a:gd name="T6" fmla="*/ 0 w 49"/>
                <a:gd name="T7" fmla="*/ 15 h 17"/>
                <a:gd name="T8" fmla="*/ 49 w 4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17">
                  <a:moveTo>
                    <a:pt x="49" y="17"/>
                  </a:moveTo>
                  <a:lnTo>
                    <a:pt x="49" y="2"/>
                  </a:lnTo>
                  <a:lnTo>
                    <a:pt x="0" y="0"/>
                  </a:lnTo>
                  <a:lnTo>
                    <a:pt x="0" y="15"/>
                  </a:lnTo>
                  <a:lnTo>
                    <a:pt x="49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Freeform 497"/>
            <p:cNvSpPr>
              <a:spLocks/>
            </p:cNvSpPr>
            <p:nvPr/>
          </p:nvSpPr>
          <p:spPr bwMode="auto">
            <a:xfrm flipH="1">
              <a:off x="4491" y="1183"/>
              <a:ext cx="23" cy="19"/>
            </a:xfrm>
            <a:custGeom>
              <a:avLst/>
              <a:gdLst>
                <a:gd name="T0" fmla="*/ 24 w 24"/>
                <a:gd name="T1" fmla="*/ 12 h 20"/>
                <a:gd name="T2" fmla="*/ 17 w 24"/>
                <a:gd name="T3" fmla="*/ 18 h 20"/>
                <a:gd name="T4" fmla="*/ 15 w 24"/>
                <a:gd name="T5" fmla="*/ 19 h 20"/>
                <a:gd name="T6" fmla="*/ 14 w 24"/>
                <a:gd name="T7" fmla="*/ 20 h 20"/>
                <a:gd name="T8" fmla="*/ 0 w 24"/>
                <a:gd name="T9" fmla="*/ 12 h 20"/>
                <a:gd name="T10" fmla="*/ 3 w 24"/>
                <a:gd name="T11" fmla="*/ 8 h 20"/>
                <a:gd name="T12" fmla="*/ 8 w 24"/>
                <a:gd name="T13" fmla="*/ 5 h 20"/>
                <a:gd name="T14" fmla="*/ 14 w 24"/>
                <a:gd name="T15" fmla="*/ 0 h 20"/>
                <a:gd name="T16" fmla="*/ 24 w 24"/>
                <a:gd name="T17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20">
                  <a:moveTo>
                    <a:pt x="24" y="12"/>
                  </a:moveTo>
                  <a:lnTo>
                    <a:pt x="17" y="18"/>
                  </a:lnTo>
                  <a:lnTo>
                    <a:pt x="15" y="19"/>
                  </a:lnTo>
                  <a:lnTo>
                    <a:pt x="14" y="20"/>
                  </a:lnTo>
                  <a:lnTo>
                    <a:pt x="0" y="12"/>
                  </a:lnTo>
                  <a:lnTo>
                    <a:pt x="3" y="8"/>
                  </a:lnTo>
                  <a:lnTo>
                    <a:pt x="8" y="5"/>
                  </a:lnTo>
                  <a:lnTo>
                    <a:pt x="14" y="0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Freeform 498"/>
            <p:cNvSpPr>
              <a:spLocks/>
            </p:cNvSpPr>
            <p:nvPr/>
          </p:nvSpPr>
          <p:spPr bwMode="auto">
            <a:xfrm flipH="1">
              <a:off x="4491" y="1182"/>
              <a:ext cx="10" cy="14"/>
            </a:xfrm>
            <a:custGeom>
              <a:avLst/>
              <a:gdLst>
                <a:gd name="T0" fmla="*/ 5 w 10"/>
                <a:gd name="T1" fmla="*/ 0 h 15"/>
                <a:gd name="T2" fmla="*/ 2 w 10"/>
                <a:gd name="T3" fmla="*/ 0 h 15"/>
                <a:gd name="T4" fmla="*/ 0 w 10"/>
                <a:gd name="T5" fmla="*/ 1 h 15"/>
                <a:gd name="T6" fmla="*/ 10 w 10"/>
                <a:gd name="T7" fmla="*/ 13 h 15"/>
                <a:gd name="T8" fmla="*/ 5 w 10"/>
                <a:gd name="T9" fmla="*/ 15 h 15"/>
                <a:gd name="T10" fmla="*/ 5 w 10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5">
                  <a:moveTo>
                    <a:pt x="5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10" y="13"/>
                  </a:lnTo>
                  <a:lnTo>
                    <a:pt x="5" y="1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Freeform 499"/>
            <p:cNvSpPr>
              <a:spLocks/>
            </p:cNvSpPr>
            <p:nvPr/>
          </p:nvSpPr>
          <p:spPr bwMode="auto">
            <a:xfrm flipH="1">
              <a:off x="4477" y="1197"/>
              <a:ext cx="38" cy="42"/>
            </a:xfrm>
            <a:custGeom>
              <a:avLst/>
              <a:gdLst>
                <a:gd name="T0" fmla="*/ 16 w 40"/>
                <a:gd name="T1" fmla="*/ 0 h 43"/>
                <a:gd name="T2" fmla="*/ 16 w 40"/>
                <a:gd name="T3" fmla="*/ 5 h 43"/>
                <a:gd name="T4" fmla="*/ 18 w 40"/>
                <a:gd name="T5" fmla="*/ 8 h 43"/>
                <a:gd name="T6" fmla="*/ 25 w 40"/>
                <a:gd name="T7" fmla="*/ 15 h 43"/>
                <a:gd name="T8" fmla="*/ 30 w 40"/>
                <a:gd name="T9" fmla="*/ 21 h 43"/>
                <a:gd name="T10" fmla="*/ 34 w 40"/>
                <a:gd name="T11" fmla="*/ 27 h 43"/>
                <a:gd name="T12" fmla="*/ 38 w 40"/>
                <a:gd name="T13" fmla="*/ 34 h 43"/>
                <a:gd name="T14" fmla="*/ 40 w 40"/>
                <a:gd name="T15" fmla="*/ 41 h 43"/>
                <a:gd name="T16" fmla="*/ 24 w 40"/>
                <a:gd name="T17" fmla="*/ 43 h 43"/>
                <a:gd name="T18" fmla="*/ 23 w 40"/>
                <a:gd name="T19" fmla="*/ 39 h 43"/>
                <a:gd name="T20" fmla="*/ 21 w 40"/>
                <a:gd name="T21" fmla="*/ 36 h 43"/>
                <a:gd name="T22" fmla="*/ 18 w 40"/>
                <a:gd name="T23" fmla="*/ 31 h 43"/>
                <a:gd name="T24" fmla="*/ 14 w 40"/>
                <a:gd name="T25" fmla="*/ 28 h 43"/>
                <a:gd name="T26" fmla="*/ 5 w 40"/>
                <a:gd name="T27" fmla="*/ 18 h 43"/>
                <a:gd name="T28" fmla="*/ 1 w 40"/>
                <a:gd name="T29" fmla="*/ 10 h 43"/>
                <a:gd name="T30" fmla="*/ 0 w 40"/>
                <a:gd name="T31" fmla="*/ 2 h 43"/>
                <a:gd name="T32" fmla="*/ 16 w 40"/>
                <a:gd name="T3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43">
                  <a:moveTo>
                    <a:pt x="16" y="0"/>
                  </a:moveTo>
                  <a:lnTo>
                    <a:pt x="16" y="5"/>
                  </a:lnTo>
                  <a:lnTo>
                    <a:pt x="18" y="8"/>
                  </a:lnTo>
                  <a:lnTo>
                    <a:pt x="25" y="15"/>
                  </a:lnTo>
                  <a:lnTo>
                    <a:pt x="30" y="21"/>
                  </a:lnTo>
                  <a:lnTo>
                    <a:pt x="34" y="27"/>
                  </a:lnTo>
                  <a:lnTo>
                    <a:pt x="38" y="34"/>
                  </a:lnTo>
                  <a:lnTo>
                    <a:pt x="40" y="41"/>
                  </a:lnTo>
                  <a:lnTo>
                    <a:pt x="24" y="43"/>
                  </a:lnTo>
                  <a:lnTo>
                    <a:pt x="23" y="39"/>
                  </a:lnTo>
                  <a:lnTo>
                    <a:pt x="21" y="36"/>
                  </a:lnTo>
                  <a:lnTo>
                    <a:pt x="18" y="31"/>
                  </a:lnTo>
                  <a:lnTo>
                    <a:pt x="14" y="28"/>
                  </a:lnTo>
                  <a:lnTo>
                    <a:pt x="5" y="18"/>
                  </a:lnTo>
                  <a:lnTo>
                    <a:pt x="1" y="10"/>
                  </a:lnTo>
                  <a:lnTo>
                    <a:pt x="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Freeform 500"/>
            <p:cNvSpPr>
              <a:spLocks/>
            </p:cNvSpPr>
            <p:nvPr/>
          </p:nvSpPr>
          <p:spPr bwMode="auto">
            <a:xfrm flipH="1">
              <a:off x="4500" y="1194"/>
              <a:ext cx="15" cy="8"/>
            </a:xfrm>
            <a:custGeom>
              <a:avLst/>
              <a:gdLst>
                <a:gd name="T0" fmla="*/ 1 w 16"/>
                <a:gd name="T1" fmla="*/ 0 h 8"/>
                <a:gd name="T2" fmla="*/ 0 w 16"/>
                <a:gd name="T3" fmla="*/ 3 h 8"/>
                <a:gd name="T4" fmla="*/ 0 w 16"/>
                <a:gd name="T5" fmla="*/ 5 h 8"/>
                <a:gd name="T6" fmla="*/ 16 w 16"/>
                <a:gd name="T7" fmla="*/ 3 h 8"/>
                <a:gd name="T8" fmla="*/ 15 w 16"/>
                <a:gd name="T9" fmla="*/ 8 h 8"/>
                <a:gd name="T10" fmla="*/ 1 w 16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1" y="0"/>
                  </a:moveTo>
                  <a:lnTo>
                    <a:pt x="0" y="3"/>
                  </a:lnTo>
                  <a:lnTo>
                    <a:pt x="0" y="5"/>
                  </a:lnTo>
                  <a:lnTo>
                    <a:pt x="16" y="3"/>
                  </a:lnTo>
                  <a:lnTo>
                    <a:pt x="15" y="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Freeform 501"/>
            <p:cNvSpPr>
              <a:spLocks/>
            </p:cNvSpPr>
            <p:nvPr/>
          </p:nvSpPr>
          <p:spPr bwMode="auto">
            <a:xfrm flipH="1">
              <a:off x="4477" y="1237"/>
              <a:ext cx="53" cy="76"/>
            </a:xfrm>
            <a:custGeom>
              <a:avLst/>
              <a:gdLst>
                <a:gd name="T0" fmla="*/ 56 w 56"/>
                <a:gd name="T1" fmla="*/ 2 h 80"/>
                <a:gd name="T2" fmla="*/ 53 w 56"/>
                <a:gd name="T3" fmla="*/ 15 h 80"/>
                <a:gd name="T4" fmla="*/ 49 w 56"/>
                <a:gd name="T5" fmla="*/ 26 h 80"/>
                <a:gd name="T6" fmla="*/ 43 w 56"/>
                <a:gd name="T7" fmla="*/ 36 h 80"/>
                <a:gd name="T8" fmla="*/ 36 w 56"/>
                <a:gd name="T9" fmla="*/ 45 h 80"/>
                <a:gd name="T10" fmla="*/ 22 w 56"/>
                <a:gd name="T11" fmla="*/ 61 h 80"/>
                <a:gd name="T12" fmla="*/ 18 w 56"/>
                <a:gd name="T13" fmla="*/ 69 h 80"/>
                <a:gd name="T14" fmla="*/ 15 w 56"/>
                <a:gd name="T15" fmla="*/ 80 h 80"/>
                <a:gd name="T16" fmla="*/ 0 w 56"/>
                <a:gd name="T17" fmla="*/ 75 h 80"/>
                <a:gd name="T18" fmla="*/ 3 w 56"/>
                <a:gd name="T19" fmla="*/ 64 h 80"/>
                <a:gd name="T20" fmla="*/ 9 w 56"/>
                <a:gd name="T21" fmla="*/ 52 h 80"/>
                <a:gd name="T22" fmla="*/ 24 w 56"/>
                <a:gd name="T23" fmla="*/ 34 h 80"/>
                <a:gd name="T24" fmla="*/ 30 w 56"/>
                <a:gd name="T25" fmla="*/ 27 h 80"/>
                <a:gd name="T26" fmla="*/ 35 w 56"/>
                <a:gd name="T27" fmla="*/ 18 h 80"/>
                <a:gd name="T28" fmla="*/ 38 w 56"/>
                <a:gd name="T29" fmla="*/ 10 h 80"/>
                <a:gd name="T30" fmla="*/ 40 w 56"/>
                <a:gd name="T31" fmla="*/ 0 h 80"/>
                <a:gd name="T32" fmla="*/ 56 w 56"/>
                <a:gd name="T33" fmla="*/ 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80">
                  <a:moveTo>
                    <a:pt x="56" y="2"/>
                  </a:moveTo>
                  <a:lnTo>
                    <a:pt x="53" y="15"/>
                  </a:lnTo>
                  <a:lnTo>
                    <a:pt x="49" y="26"/>
                  </a:lnTo>
                  <a:lnTo>
                    <a:pt x="43" y="36"/>
                  </a:lnTo>
                  <a:lnTo>
                    <a:pt x="36" y="45"/>
                  </a:lnTo>
                  <a:lnTo>
                    <a:pt x="22" y="61"/>
                  </a:lnTo>
                  <a:lnTo>
                    <a:pt x="18" y="69"/>
                  </a:lnTo>
                  <a:lnTo>
                    <a:pt x="15" y="80"/>
                  </a:lnTo>
                  <a:lnTo>
                    <a:pt x="0" y="75"/>
                  </a:lnTo>
                  <a:lnTo>
                    <a:pt x="3" y="64"/>
                  </a:lnTo>
                  <a:lnTo>
                    <a:pt x="9" y="52"/>
                  </a:lnTo>
                  <a:lnTo>
                    <a:pt x="24" y="34"/>
                  </a:lnTo>
                  <a:lnTo>
                    <a:pt x="30" y="27"/>
                  </a:lnTo>
                  <a:lnTo>
                    <a:pt x="35" y="18"/>
                  </a:lnTo>
                  <a:lnTo>
                    <a:pt x="38" y="10"/>
                  </a:lnTo>
                  <a:lnTo>
                    <a:pt x="40" y="0"/>
                  </a:lnTo>
                  <a:lnTo>
                    <a:pt x="56" y="2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Freeform 502"/>
            <p:cNvSpPr>
              <a:spLocks/>
            </p:cNvSpPr>
            <p:nvPr/>
          </p:nvSpPr>
          <p:spPr bwMode="auto">
            <a:xfrm flipH="1">
              <a:off x="4477" y="1237"/>
              <a:ext cx="15" cy="2"/>
            </a:xfrm>
            <a:custGeom>
              <a:avLst/>
              <a:gdLst>
                <a:gd name="T0" fmla="*/ 16 w 16"/>
                <a:gd name="T1" fmla="*/ 0 h 2"/>
                <a:gd name="T2" fmla="*/ 16 w 16"/>
                <a:gd name="T3" fmla="*/ 1 h 2"/>
                <a:gd name="T4" fmla="*/ 16 w 16"/>
                <a:gd name="T5" fmla="*/ 2 h 2"/>
                <a:gd name="T6" fmla="*/ 0 w 16"/>
                <a:gd name="T7" fmla="*/ 0 h 2"/>
                <a:gd name="T8" fmla="*/ 0 w 16"/>
                <a:gd name="T9" fmla="*/ 2 h 2"/>
                <a:gd name="T10" fmla="*/ 16 w 16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2">
                  <a:moveTo>
                    <a:pt x="16" y="0"/>
                  </a:moveTo>
                  <a:lnTo>
                    <a:pt x="16" y="1"/>
                  </a:lnTo>
                  <a:lnTo>
                    <a:pt x="16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Rectangle 503"/>
            <p:cNvSpPr>
              <a:spLocks noChangeArrowheads="1"/>
            </p:cNvSpPr>
            <p:nvPr/>
          </p:nvSpPr>
          <p:spPr bwMode="auto">
            <a:xfrm flipH="1">
              <a:off x="4979" y="1446"/>
              <a:ext cx="15" cy="3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Freeform 504"/>
            <p:cNvSpPr>
              <a:spLocks/>
            </p:cNvSpPr>
            <p:nvPr/>
          </p:nvSpPr>
          <p:spPr bwMode="auto">
            <a:xfrm flipH="1">
              <a:off x="4985" y="1430"/>
              <a:ext cx="19" cy="23"/>
            </a:xfrm>
            <a:custGeom>
              <a:avLst/>
              <a:gdLst>
                <a:gd name="T0" fmla="*/ 16 w 20"/>
                <a:gd name="T1" fmla="*/ 24 h 24"/>
                <a:gd name="T2" fmla="*/ 13 w 20"/>
                <a:gd name="T3" fmla="*/ 23 h 24"/>
                <a:gd name="T4" fmla="*/ 9 w 20"/>
                <a:gd name="T5" fmla="*/ 21 h 24"/>
                <a:gd name="T6" fmla="*/ 4 w 20"/>
                <a:gd name="T7" fmla="*/ 18 h 24"/>
                <a:gd name="T8" fmla="*/ 1 w 20"/>
                <a:gd name="T9" fmla="*/ 16 h 24"/>
                <a:gd name="T10" fmla="*/ 2 w 20"/>
                <a:gd name="T11" fmla="*/ 16 h 24"/>
                <a:gd name="T12" fmla="*/ 0 w 20"/>
                <a:gd name="T13" fmla="*/ 16 h 24"/>
                <a:gd name="T14" fmla="*/ 2 w 20"/>
                <a:gd name="T15" fmla="*/ 0 h 24"/>
                <a:gd name="T16" fmla="*/ 5 w 20"/>
                <a:gd name="T17" fmla="*/ 1 h 24"/>
                <a:gd name="T18" fmla="*/ 11 w 20"/>
                <a:gd name="T19" fmla="*/ 2 h 24"/>
                <a:gd name="T20" fmla="*/ 15 w 20"/>
                <a:gd name="T21" fmla="*/ 6 h 24"/>
                <a:gd name="T22" fmla="*/ 18 w 20"/>
                <a:gd name="T23" fmla="*/ 8 h 24"/>
                <a:gd name="T24" fmla="*/ 18 w 20"/>
                <a:gd name="T25" fmla="*/ 8 h 24"/>
                <a:gd name="T26" fmla="*/ 20 w 20"/>
                <a:gd name="T27" fmla="*/ 9 h 24"/>
                <a:gd name="T28" fmla="*/ 16 w 20"/>
                <a:gd name="T2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4">
                  <a:moveTo>
                    <a:pt x="16" y="24"/>
                  </a:moveTo>
                  <a:lnTo>
                    <a:pt x="13" y="23"/>
                  </a:lnTo>
                  <a:lnTo>
                    <a:pt x="9" y="21"/>
                  </a:lnTo>
                  <a:lnTo>
                    <a:pt x="4" y="18"/>
                  </a:lnTo>
                  <a:lnTo>
                    <a:pt x="1" y="16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2" y="0"/>
                  </a:lnTo>
                  <a:lnTo>
                    <a:pt x="5" y="1"/>
                  </a:lnTo>
                  <a:lnTo>
                    <a:pt x="11" y="2"/>
                  </a:lnTo>
                  <a:lnTo>
                    <a:pt x="15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20" y="9"/>
                  </a:lnTo>
                  <a:lnTo>
                    <a:pt x="16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Freeform 505"/>
            <p:cNvSpPr>
              <a:spLocks/>
            </p:cNvSpPr>
            <p:nvPr/>
          </p:nvSpPr>
          <p:spPr bwMode="auto">
            <a:xfrm flipH="1">
              <a:off x="4979" y="1439"/>
              <a:ext cx="15" cy="14"/>
            </a:xfrm>
            <a:custGeom>
              <a:avLst/>
              <a:gdLst>
                <a:gd name="T0" fmla="*/ 16 w 16"/>
                <a:gd name="T1" fmla="*/ 7 h 15"/>
                <a:gd name="T2" fmla="*/ 16 w 16"/>
                <a:gd name="T3" fmla="*/ 1 h 15"/>
                <a:gd name="T4" fmla="*/ 10 w 16"/>
                <a:gd name="T5" fmla="*/ 0 h 15"/>
                <a:gd name="T6" fmla="*/ 6 w 16"/>
                <a:gd name="T7" fmla="*/ 15 h 15"/>
                <a:gd name="T8" fmla="*/ 0 w 16"/>
                <a:gd name="T9" fmla="*/ 7 h 15"/>
                <a:gd name="T10" fmla="*/ 16 w 16"/>
                <a:gd name="T11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5">
                  <a:moveTo>
                    <a:pt x="16" y="7"/>
                  </a:moveTo>
                  <a:lnTo>
                    <a:pt x="16" y="1"/>
                  </a:lnTo>
                  <a:lnTo>
                    <a:pt x="10" y="0"/>
                  </a:lnTo>
                  <a:lnTo>
                    <a:pt x="6" y="15"/>
                  </a:lnTo>
                  <a:lnTo>
                    <a:pt x="0" y="7"/>
                  </a:lnTo>
                  <a:lnTo>
                    <a:pt x="16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Freeform 506"/>
            <p:cNvSpPr>
              <a:spLocks/>
            </p:cNvSpPr>
            <p:nvPr/>
          </p:nvSpPr>
          <p:spPr bwMode="auto">
            <a:xfrm flipH="1">
              <a:off x="5002" y="1430"/>
              <a:ext cx="18" cy="23"/>
            </a:xfrm>
            <a:custGeom>
              <a:avLst/>
              <a:gdLst>
                <a:gd name="T0" fmla="*/ 19 w 19"/>
                <a:gd name="T1" fmla="*/ 16 h 24"/>
                <a:gd name="T2" fmla="*/ 17 w 19"/>
                <a:gd name="T3" fmla="*/ 16 h 24"/>
                <a:gd name="T4" fmla="*/ 18 w 19"/>
                <a:gd name="T5" fmla="*/ 16 h 24"/>
                <a:gd name="T6" fmla="*/ 15 w 19"/>
                <a:gd name="T7" fmla="*/ 18 h 24"/>
                <a:gd name="T8" fmla="*/ 11 w 19"/>
                <a:gd name="T9" fmla="*/ 21 h 24"/>
                <a:gd name="T10" fmla="*/ 7 w 19"/>
                <a:gd name="T11" fmla="*/ 23 h 24"/>
                <a:gd name="T12" fmla="*/ 4 w 19"/>
                <a:gd name="T13" fmla="*/ 24 h 24"/>
                <a:gd name="T14" fmla="*/ 0 w 19"/>
                <a:gd name="T15" fmla="*/ 9 h 24"/>
                <a:gd name="T16" fmla="*/ 2 w 19"/>
                <a:gd name="T17" fmla="*/ 8 h 24"/>
                <a:gd name="T18" fmla="*/ 2 w 19"/>
                <a:gd name="T19" fmla="*/ 8 h 24"/>
                <a:gd name="T20" fmla="*/ 5 w 19"/>
                <a:gd name="T21" fmla="*/ 6 h 24"/>
                <a:gd name="T22" fmla="*/ 9 w 19"/>
                <a:gd name="T23" fmla="*/ 2 h 24"/>
                <a:gd name="T24" fmla="*/ 14 w 19"/>
                <a:gd name="T25" fmla="*/ 1 h 24"/>
                <a:gd name="T26" fmla="*/ 17 w 19"/>
                <a:gd name="T27" fmla="*/ 0 h 24"/>
                <a:gd name="T28" fmla="*/ 19 w 19"/>
                <a:gd name="T29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" h="24">
                  <a:moveTo>
                    <a:pt x="19" y="16"/>
                  </a:moveTo>
                  <a:lnTo>
                    <a:pt x="17" y="16"/>
                  </a:lnTo>
                  <a:lnTo>
                    <a:pt x="18" y="16"/>
                  </a:lnTo>
                  <a:lnTo>
                    <a:pt x="15" y="18"/>
                  </a:lnTo>
                  <a:lnTo>
                    <a:pt x="11" y="21"/>
                  </a:lnTo>
                  <a:lnTo>
                    <a:pt x="7" y="23"/>
                  </a:lnTo>
                  <a:lnTo>
                    <a:pt x="4" y="24"/>
                  </a:lnTo>
                  <a:lnTo>
                    <a:pt x="0" y="9"/>
                  </a:lnTo>
                  <a:lnTo>
                    <a:pt x="2" y="8"/>
                  </a:lnTo>
                  <a:lnTo>
                    <a:pt x="2" y="8"/>
                  </a:lnTo>
                  <a:lnTo>
                    <a:pt x="5" y="6"/>
                  </a:lnTo>
                  <a:lnTo>
                    <a:pt x="9" y="2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19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Freeform 507"/>
            <p:cNvSpPr>
              <a:spLocks/>
            </p:cNvSpPr>
            <p:nvPr/>
          </p:nvSpPr>
          <p:spPr bwMode="auto">
            <a:xfrm flipH="1">
              <a:off x="5002" y="1430"/>
              <a:ext cx="2" cy="16"/>
            </a:xfrm>
            <a:custGeom>
              <a:avLst/>
              <a:gdLst>
                <a:gd name="T0" fmla="*/ 2 w 2"/>
                <a:gd name="T1" fmla="*/ 0 h 16"/>
                <a:gd name="T2" fmla="*/ 1 w 2"/>
                <a:gd name="T3" fmla="*/ 0 h 16"/>
                <a:gd name="T4" fmla="*/ 0 w 2"/>
                <a:gd name="T5" fmla="*/ 0 h 16"/>
                <a:gd name="T6" fmla="*/ 2 w 2"/>
                <a:gd name="T7" fmla="*/ 16 h 16"/>
                <a:gd name="T8" fmla="*/ 0 w 2"/>
                <a:gd name="T9" fmla="*/ 16 h 16"/>
                <a:gd name="T10" fmla="*/ 2 w 2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6">
                  <a:moveTo>
                    <a:pt x="2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Rectangle 508"/>
            <p:cNvSpPr>
              <a:spLocks noChangeArrowheads="1"/>
            </p:cNvSpPr>
            <p:nvPr/>
          </p:nvSpPr>
          <p:spPr bwMode="auto">
            <a:xfrm flipH="1">
              <a:off x="5018" y="1438"/>
              <a:ext cx="27" cy="15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" name="Freeform 509"/>
            <p:cNvSpPr>
              <a:spLocks/>
            </p:cNvSpPr>
            <p:nvPr/>
          </p:nvSpPr>
          <p:spPr bwMode="auto">
            <a:xfrm flipH="1">
              <a:off x="5016" y="1438"/>
              <a:ext cx="4" cy="15"/>
            </a:xfrm>
            <a:custGeom>
              <a:avLst/>
              <a:gdLst>
                <a:gd name="T0" fmla="*/ 4 w 4"/>
                <a:gd name="T1" fmla="*/ 16 h 16"/>
                <a:gd name="T2" fmla="*/ 3 w 4"/>
                <a:gd name="T3" fmla="*/ 16 h 16"/>
                <a:gd name="T4" fmla="*/ 2 w 4"/>
                <a:gd name="T5" fmla="*/ 16 h 16"/>
                <a:gd name="T6" fmla="*/ 2 w 4"/>
                <a:gd name="T7" fmla="*/ 0 h 16"/>
                <a:gd name="T8" fmla="*/ 0 w 4"/>
                <a:gd name="T9" fmla="*/ 1 h 16"/>
                <a:gd name="T10" fmla="*/ 4 w 4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6">
                  <a:moveTo>
                    <a:pt x="4" y="16"/>
                  </a:moveTo>
                  <a:lnTo>
                    <a:pt x="3" y="16"/>
                  </a:lnTo>
                  <a:lnTo>
                    <a:pt x="2" y="16"/>
                  </a:lnTo>
                  <a:lnTo>
                    <a:pt x="2" y="0"/>
                  </a:lnTo>
                  <a:lnTo>
                    <a:pt x="0" y="1"/>
                  </a:lnTo>
                  <a:lnTo>
                    <a:pt x="4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Freeform 510"/>
            <p:cNvSpPr>
              <a:spLocks/>
            </p:cNvSpPr>
            <p:nvPr/>
          </p:nvSpPr>
          <p:spPr bwMode="auto">
            <a:xfrm flipH="1">
              <a:off x="5037" y="1411"/>
              <a:ext cx="19" cy="35"/>
            </a:xfrm>
            <a:custGeom>
              <a:avLst/>
              <a:gdLst>
                <a:gd name="T0" fmla="*/ 4 w 20"/>
                <a:gd name="T1" fmla="*/ 37 h 37"/>
                <a:gd name="T2" fmla="*/ 3 w 20"/>
                <a:gd name="T3" fmla="*/ 28 h 37"/>
                <a:gd name="T4" fmla="*/ 2 w 20"/>
                <a:gd name="T5" fmla="*/ 19 h 37"/>
                <a:gd name="T6" fmla="*/ 1 w 20"/>
                <a:gd name="T7" fmla="*/ 10 h 37"/>
                <a:gd name="T8" fmla="*/ 0 w 20"/>
                <a:gd name="T9" fmla="*/ 1 h 37"/>
                <a:gd name="T10" fmla="*/ 16 w 20"/>
                <a:gd name="T11" fmla="*/ 0 h 37"/>
                <a:gd name="T12" fmla="*/ 16 w 20"/>
                <a:gd name="T13" fmla="*/ 9 h 37"/>
                <a:gd name="T14" fmla="*/ 18 w 20"/>
                <a:gd name="T15" fmla="*/ 17 h 37"/>
                <a:gd name="T16" fmla="*/ 19 w 20"/>
                <a:gd name="T17" fmla="*/ 26 h 37"/>
                <a:gd name="T18" fmla="*/ 20 w 20"/>
                <a:gd name="T19" fmla="*/ 35 h 37"/>
                <a:gd name="T20" fmla="*/ 4 w 20"/>
                <a:gd name="T2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37">
                  <a:moveTo>
                    <a:pt x="4" y="37"/>
                  </a:moveTo>
                  <a:lnTo>
                    <a:pt x="3" y="28"/>
                  </a:lnTo>
                  <a:lnTo>
                    <a:pt x="2" y="19"/>
                  </a:lnTo>
                  <a:lnTo>
                    <a:pt x="1" y="10"/>
                  </a:lnTo>
                  <a:lnTo>
                    <a:pt x="0" y="1"/>
                  </a:lnTo>
                  <a:lnTo>
                    <a:pt x="16" y="0"/>
                  </a:lnTo>
                  <a:lnTo>
                    <a:pt x="16" y="9"/>
                  </a:lnTo>
                  <a:lnTo>
                    <a:pt x="18" y="17"/>
                  </a:lnTo>
                  <a:lnTo>
                    <a:pt x="19" y="26"/>
                  </a:lnTo>
                  <a:lnTo>
                    <a:pt x="20" y="35"/>
                  </a:lnTo>
                  <a:lnTo>
                    <a:pt x="4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Freeform 511"/>
            <p:cNvSpPr>
              <a:spLocks/>
            </p:cNvSpPr>
            <p:nvPr/>
          </p:nvSpPr>
          <p:spPr bwMode="auto">
            <a:xfrm flipH="1">
              <a:off x="5037" y="1438"/>
              <a:ext cx="16" cy="15"/>
            </a:xfrm>
            <a:custGeom>
              <a:avLst/>
              <a:gdLst>
                <a:gd name="T0" fmla="*/ 8 w 16"/>
                <a:gd name="T1" fmla="*/ 16 h 16"/>
                <a:gd name="T2" fmla="*/ 1 w 16"/>
                <a:gd name="T3" fmla="*/ 16 h 16"/>
                <a:gd name="T4" fmla="*/ 0 w 16"/>
                <a:gd name="T5" fmla="*/ 9 h 16"/>
                <a:gd name="T6" fmla="*/ 16 w 16"/>
                <a:gd name="T7" fmla="*/ 7 h 16"/>
                <a:gd name="T8" fmla="*/ 8 w 16"/>
                <a:gd name="T9" fmla="*/ 0 h 16"/>
                <a:gd name="T10" fmla="*/ 8 w 16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6">
                  <a:moveTo>
                    <a:pt x="8" y="16"/>
                  </a:moveTo>
                  <a:lnTo>
                    <a:pt x="1" y="16"/>
                  </a:lnTo>
                  <a:lnTo>
                    <a:pt x="0" y="9"/>
                  </a:lnTo>
                  <a:lnTo>
                    <a:pt x="16" y="7"/>
                  </a:lnTo>
                  <a:lnTo>
                    <a:pt x="8" y="0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Freeform 512"/>
            <p:cNvSpPr>
              <a:spLocks/>
            </p:cNvSpPr>
            <p:nvPr/>
          </p:nvSpPr>
          <p:spPr bwMode="auto">
            <a:xfrm flipH="1">
              <a:off x="5012" y="1355"/>
              <a:ext cx="44" cy="57"/>
            </a:xfrm>
            <a:custGeom>
              <a:avLst/>
              <a:gdLst>
                <a:gd name="T0" fmla="*/ 0 w 46"/>
                <a:gd name="T1" fmla="*/ 58 h 59"/>
                <a:gd name="T2" fmla="*/ 0 w 46"/>
                <a:gd name="T3" fmla="*/ 53 h 59"/>
                <a:gd name="T4" fmla="*/ 1 w 46"/>
                <a:gd name="T5" fmla="*/ 48 h 59"/>
                <a:gd name="T6" fmla="*/ 2 w 46"/>
                <a:gd name="T7" fmla="*/ 43 h 59"/>
                <a:gd name="T8" fmla="*/ 4 w 46"/>
                <a:gd name="T9" fmla="*/ 39 h 59"/>
                <a:gd name="T10" fmla="*/ 8 w 46"/>
                <a:gd name="T11" fmla="*/ 32 h 59"/>
                <a:gd name="T12" fmla="*/ 13 w 46"/>
                <a:gd name="T13" fmla="*/ 25 h 59"/>
                <a:gd name="T14" fmla="*/ 24 w 46"/>
                <a:gd name="T15" fmla="*/ 12 h 59"/>
                <a:gd name="T16" fmla="*/ 29 w 46"/>
                <a:gd name="T17" fmla="*/ 7 h 59"/>
                <a:gd name="T18" fmla="*/ 31 w 46"/>
                <a:gd name="T19" fmla="*/ 4 h 59"/>
                <a:gd name="T20" fmla="*/ 34 w 46"/>
                <a:gd name="T21" fmla="*/ 0 h 59"/>
                <a:gd name="T22" fmla="*/ 46 w 46"/>
                <a:gd name="T23" fmla="*/ 10 h 59"/>
                <a:gd name="T24" fmla="*/ 44 w 46"/>
                <a:gd name="T25" fmla="*/ 14 h 59"/>
                <a:gd name="T26" fmla="*/ 41 w 46"/>
                <a:gd name="T27" fmla="*/ 18 h 59"/>
                <a:gd name="T28" fmla="*/ 35 w 46"/>
                <a:gd name="T29" fmla="*/ 24 h 59"/>
                <a:gd name="T30" fmla="*/ 25 w 46"/>
                <a:gd name="T31" fmla="*/ 36 h 59"/>
                <a:gd name="T32" fmla="*/ 21 w 46"/>
                <a:gd name="T33" fmla="*/ 41 h 59"/>
                <a:gd name="T34" fmla="*/ 18 w 46"/>
                <a:gd name="T35" fmla="*/ 46 h 59"/>
                <a:gd name="T36" fmla="*/ 17 w 46"/>
                <a:gd name="T37" fmla="*/ 49 h 59"/>
                <a:gd name="T38" fmla="*/ 17 w 46"/>
                <a:gd name="T39" fmla="*/ 52 h 59"/>
                <a:gd name="T40" fmla="*/ 16 w 46"/>
                <a:gd name="T41" fmla="*/ 55 h 59"/>
                <a:gd name="T42" fmla="*/ 16 w 46"/>
                <a:gd name="T43" fmla="*/ 59 h 59"/>
                <a:gd name="T44" fmla="*/ 0 w 46"/>
                <a:gd name="T45" fmla="*/ 5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59">
                  <a:moveTo>
                    <a:pt x="0" y="58"/>
                  </a:moveTo>
                  <a:lnTo>
                    <a:pt x="0" y="53"/>
                  </a:lnTo>
                  <a:lnTo>
                    <a:pt x="1" y="48"/>
                  </a:lnTo>
                  <a:lnTo>
                    <a:pt x="2" y="43"/>
                  </a:lnTo>
                  <a:lnTo>
                    <a:pt x="4" y="39"/>
                  </a:lnTo>
                  <a:lnTo>
                    <a:pt x="8" y="32"/>
                  </a:lnTo>
                  <a:lnTo>
                    <a:pt x="13" y="25"/>
                  </a:lnTo>
                  <a:lnTo>
                    <a:pt x="24" y="12"/>
                  </a:lnTo>
                  <a:lnTo>
                    <a:pt x="29" y="7"/>
                  </a:lnTo>
                  <a:lnTo>
                    <a:pt x="31" y="4"/>
                  </a:lnTo>
                  <a:lnTo>
                    <a:pt x="34" y="0"/>
                  </a:lnTo>
                  <a:lnTo>
                    <a:pt x="46" y="10"/>
                  </a:lnTo>
                  <a:lnTo>
                    <a:pt x="44" y="14"/>
                  </a:lnTo>
                  <a:lnTo>
                    <a:pt x="41" y="18"/>
                  </a:lnTo>
                  <a:lnTo>
                    <a:pt x="35" y="24"/>
                  </a:lnTo>
                  <a:lnTo>
                    <a:pt x="25" y="36"/>
                  </a:lnTo>
                  <a:lnTo>
                    <a:pt x="21" y="41"/>
                  </a:lnTo>
                  <a:lnTo>
                    <a:pt x="18" y="46"/>
                  </a:lnTo>
                  <a:lnTo>
                    <a:pt x="17" y="49"/>
                  </a:lnTo>
                  <a:lnTo>
                    <a:pt x="17" y="52"/>
                  </a:lnTo>
                  <a:lnTo>
                    <a:pt x="16" y="55"/>
                  </a:lnTo>
                  <a:lnTo>
                    <a:pt x="16" y="59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Freeform 513"/>
            <p:cNvSpPr>
              <a:spLocks/>
            </p:cNvSpPr>
            <p:nvPr/>
          </p:nvSpPr>
          <p:spPr bwMode="auto">
            <a:xfrm flipH="1">
              <a:off x="5041" y="1411"/>
              <a:ext cx="15" cy="1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0 h 1"/>
                <a:gd name="T4" fmla="*/ 16 w 16"/>
                <a:gd name="T5" fmla="*/ 1 h 1"/>
                <a:gd name="T6" fmla="*/ 16 w 16"/>
                <a:gd name="T7" fmla="*/ 0 h 1"/>
                <a:gd name="T8" fmla="*/ 0 w 1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0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" name="Freeform 514"/>
            <p:cNvSpPr>
              <a:spLocks/>
            </p:cNvSpPr>
            <p:nvPr/>
          </p:nvSpPr>
          <p:spPr bwMode="auto">
            <a:xfrm flipH="1">
              <a:off x="5018" y="1330"/>
              <a:ext cx="116" cy="39"/>
            </a:xfrm>
            <a:custGeom>
              <a:avLst/>
              <a:gdLst>
                <a:gd name="T0" fmla="*/ 121 w 121"/>
                <a:gd name="T1" fmla="*/ 40 h 41"/>
                <a:gd name="T2" fmla="*/ 112 w 121"/>
                <a:gd name="T3" fmla="*/ 40 h 41"/>
                <a:gd name="T4" fmla="*/ 103 w 121"/>
                <a:gd name="T5" fmla="*/ 40 h 41"/>
                <a:gd name="T6" fmla="*/ 85 w 121"/>
                <a:gd name="T7" fmla="*/ 40 h 41"/>
                <a:gd name="T8" fmla="*/ 66 w 121"/>
                <a:gd name="T9" fmla="*/ 41 h 41"/>
                <a:gd name="T10" fmla="*/ 48 w 121"/>
                <a:gd name="T11" fmla="*/ 40 h 41"/>
                <a:gd name="T12" fmla="*/ 39 w 121"/>
                <a:gd name="T13" fmla="*/ 39 h 41"/>
                <a:gd name="T14" fmla="*/ 29 w 121"/>
                <a:gd name="T15" fmla="*/ 37 h 41"/>
                <a:gd name="T16" fmla="*/ 22 w 121"/>
                <a:gd name="T17" fmla="*/ 34 h 41"/>
                <a:gd name="T18" fmla="*/ 15 w 121"/>
                <a:gd name="T19" fmla="*/ 30 h 41"/>
                <a:gd name="T20" fmla="*/ 11 w 121"/>
                <a:gd name="T21" fmla="*/ 28 h 41"/>
                <a:gd name="T22" fmla="*/ 8 w 121"/>
                <a:gd name="T23" fmla="*/ 25 h 41"/>
                <a:gd name="T24" fmla="*/ 4 w 121"/>
                <a:gd name="T25" fmla="*/ 18 h 41"/>
                <a:gd name="T26" fmla="*/ 2 w 121"/>
                <a:gd name="T27" fmla="*/ 14 h 41"/>
                <a:gd name="T28" fmla="*/ 1 w 121"/>
                <a:gd name="T29" fmla="*/ 10 h 41"/>
                <a:gd name="T30" fmla="*/ 0 w 121"/>
                <a:gd name="T31" fmla="*/ 5 h 41"/>
                <a:gd name="T32" fmla="*/ 0 w 121"/>
                <a:gd name="T33" fmla="*/ 1 h 41"/>
                <a:gd name="T34" fmla="*/ 16 w 121"/>
                <a:gd name="T35" fmla="*/ 0 h 41"/>
                <a:gd name="T36" fmla="*/ 16 w 121"/>
                <a:gd name="T37" fmla="*/ 3 h 41"/>
                <a:gd name="T38" fmla="*/ 17 w 121"/>
                <a:gd name="T39" fmla="*/ 6 h 41"/>
                <a:gd name="T40" fmla="*/ 17 w 121"/>
                <a:gd name="T41" fmla="*/ 9 h 41"/>
                <a:gd name="T42" fmla="*/ 18 w 121"/>
                <a:gd name="T43" fmla="*/ 10 h 41"/>
                <a:gd name="T44" fmla="*/ 21 w 121"/>
                <a:gd name="T45" fmla="*/ 15 h 41"/>
                <a:gd name="T46" fmla="*/ 22 w 121"/>
                <a:gd name="T47" fmla="*/ 16 h 41"/>
                <a:gd name="T48" fmla="*/ 24 w 121"/>
                <a:gd name="T49" fmla="*/ 17 h 41"/>
                <a:gd name="T50" fmla="*/ 28 w 121"/>
                <a:gd name="T51" fmla="*/ 20 h 41"/>
                <a:gd name="T52" fmla="*/ 35 w 121"/>
                <a:gd name="T53" fmla="*/ 22 h 41"/>
                <a:gd name="T54" fmla="*/ 42 w 121"/>
                <a:gd name="T55" fmla="*/ 23 h 41"/>
                <a:gd name="T56" fmla="*/ 49 w 121"/>
                <a:gd name="T57" fmla="*/ 24 h 41"/>
                <a:gd name="T58" fmla="*/ 66 w 121"/>
                <a:gd name="T59" fmla="*/ 25 h 41"/>
                <a:gd name="T60" fmla="*/ 84 w 121"/>
                <a:gd name="T61" fmla="*/ 24 h 41"/>
                <a:gd name="T62" fmla="*/ 103 w 121"/>
                <a:gd name="T63" fmla="*/ 24 h 41"/>
                <a:gd name="T64" fmla="*/ 113 w 121"/>
                <a:gd name="T65" fmla="*/ 24 h 41"/>
                <a:gd name="T66" fmla="*/ 121 w 121"/>
                <a:gd name="T67" fmla="*/ 24 h 41"/>
                <a:gd name="T68" fmla="*/ 121 w 121"/>
                <a:gd name="T69" fmla="*/ 4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1" h="41">
                  <a:moveTo>
                    <a:pt x="121" y="40"/>
                  </a:moveTo>
                  <a:lnTo>
                    <a:pt x="112" y="40"/>
                  </a:lnTo>
                  <a:lnTo>
                    <a:pt x="103" y="40"/>
                  </a:lnTo>
                  <a:lnTo>
                    <a:pt x="85" y="40"/>
                  </a:lnTo>
                  <a:lnTo>
                    <a:pt x="66" y="41"/>
                  </a:lnTo>
                  <a:lnTo>
                    <a:pt x="48" y="40"/>
                  </a:lnTo>
                  <a:lnTo>
                    <a:pt x="39" y="39"/>
                  </a:lnTo>
                  <a:lnTo>
                    <a:pt x="29" y="37"/>
                  </a:lnTo>
                  <a:lnTo>
                    <a:pt x="22" y="34"/>
                  </a:lnTo>
                  <a:lnTo>
                    <a:pt x="15" y="30"/>
                  </a:lnTo>
                  <a:lnTo>
                    <a:pt x="11" y="28"/>
                  </a:lnTo>
                  <a:lnTo>
                    <a:pt x="8" y="25"/>
                  </a:lnTo>
                  <a:lnTo>
                    <a:pt x="4" y="18"/>
                  </a:lnTo>
                  <a:lnTo>
                    <a:pt x="2" y="14"/>
                  </a:lnTo>
                  <a:lnTo>
                    <a:pt x="1" y="10"/>
                  </a:lnTo>
                  <a:lnTo>
                    <a:pt x="0" y="5"/>
                  </a:lnTo>
                  <a:lnTo>
                    <a:pt x="0" y="1"/>
                  </a:lnTo>
                  <a:lnTo>
                    <a:pt x="16" y="0"/>
                  </a:lnTo>
                  <a:lnTo>
                    <a:pt x="16" y="3"/>
                  </a:lnTo>
                  <a:lnTo>
                    <a:pt x="17" y="6"/>
                  </a:lnTo>
                  <a:lnTo>
                    <a:pt x="17" y="9"/>
                  </a:lnTo>
                  <a:lnTo>
                    <a:pt x="18" y="10"/>
                  </a:lnTo>
                  <a:lnTo>
                    <a:pt x="21" y="15"/>
                  </a:lnTo>
                  <a:lnTo>
                    <a:pt x="22" y="16"/>
                  </a:lnTo>
                  <a:lnTo>
                    <a:pt x="24" y="17"/>
                  </a:lnTo>
                  <a:lnTo>
                    <a:pt x="28" y="20"/>
                  </a:lnTo>
                  <a:lnTo>
                    <a:pt x="35" y="22"/>
                  </a:lnTo>
                  <a:lnTo>
                    <a:pt x="42" y="23"/>
                  </a:lnTo>
                  <a:lnTo>
                    <a:pt x="49" y="24"/>
                  </a:lnTo>
                  <a:lnTo>
                    <a:pt x="66" y="25"/>
                  </a:lnTo>
                  <a:lnTo>
                    <a:pt x="84" y="24"/>
                  </a:lnTo>
                  <a:lnTo>
                    <a:pt x="103" y="24"/>
                  </a:lnTo>
                  <a:lnTo>
                    <a:pt x="113" y="24"/>
                  </a:lnTo>
                  <a:lnTo>
                    <a:pt x="121" y="24"/>
                  </a:lnTo>
                  <a:lnTo>
                    <a:pt x="121" y="4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Freeform 515"/>
            <p:cNvSpPr>
              <a:spLocks/>
            </p:cNvSpPr>
            <p:nvPr/>
          </p:nvSpPr>
          <p:spPr bwMode="auto">
            <a:xfrm flipH="1">
              <a:off x="5004" y="1353"/>
              <a:ext cx="20" cy="15"/>
            </a:xfrm>
            <a:custGeom>
              <a:avLst/>
              <a:gdLst>
                <a:gd name="T0" fmla="*/ 12 w 21"/>
                <a:gd name="T1" fmla="*/ 13 h 16"/>
                <a:gd name="T2" fmla="*/ 21 w 21"/>
                <a:gd name="T3" fmla="*/ 1 h 16"/>
                <a:gd name="T4" fmla="*/ 6 w 21"/>
                <a:gd name="T5" fmla="*/ 0 h 16"/>
                <a:gd name="T6" fmla="*/ 6 w 21"/>
                <a:gd name="T7" fmla="*/ 16 h 16"/>
                <a:gd name="T8" fmla="*/ 0 w 21"/>
                <a:gd name="T9" fmla="*/ 3 h 16"/>
                <a:gd name="T10" fmla="*/ 12 w 21"/>
                <a:gd name="T11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12" y="13"/>
                  </a:moveTo>
                  <a:lnTo>
                    <a:pt x="21" y="1"/>
                  </a:lnTo>
                  <a:lnTo>
                    <a:pt x="6" y="0"/>
                  </a:lnTo>
                  <a:lnTo>
                    <a:pt x="6" y="16"/>
                  </a:lnTo>
                  <a:lnTo>
                    <a:pt x="0" y="3"/>
                  </a:lnTo>
                  <a:lnTo>
                    <a:pt x="12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Freeform 516"/>
            <p:cNvSpPr>
              <a:spLocks/>
            </p:cNvSpPr>
            <p:nvPr/>
          </p:nvSpPr>
          <p:spPr bwMode="auto">
            <a:xfrm flipH="1">
              <a:off x="5108" y="1288"/>
              <a:ext cx="26" cy="43"/>
            </a:xfrm>
            <a:custGeom>
              <a:avLst/>
              <a:gdLst>
                <a:gd name="T0" fmla="*/ 0 w 27"/>
                <a:gd name="T1" fmla="*/ 43 h 44"/>
                <a:gd name="T2" fmla="*/ 0 w 27"/>
                <a:gd name="T3" fmla="*/ 36 h 44"/>
                <a:gd name="T4" fmla="*/ 2 w 27"/>
                <a:gd name="T5" fmla="*/ 30 h 44"/>
                <a:gd name="T6" fmla="*/ 3 w 27"/>
                <a:gd name="T7" fmla="*/ 25 h 44"/>
                <a:gd name="T8" fmla="*/ 5 w 27"/>
                <a:gd name="T9" fmla="*/ 20 h 44"/>
                <a:gd name="T10" fmla="*/ 9 w 27"/>
                <a:gd name="T11" fmla="*/ 10 h 44"/>
                <a:gd name="T12" fmla="*/ 13 w 27"/>
                <a:gd name="T13" fmla="*/ 0 h 44"/>
                <a:gd name="T14" fmla="*/ 27 w 27"/>
                <a:gd name="T15" fmla="*/ 6 h 44"/>
                <a:gd name="T16" fmla="*/ 23 w 27"/>
                <a:gd name="T17" fmla="*/ 17 h 44"/>
                <a:gd name="T18" fmla="*/ 20 w 27"/>
                <a:gd name="T19" fmla="*/ 26 h 44"/>
                <a:gd name="T20" fmla="*/ 18 w 27"/>
                <a:gd name="T21" fmla="*/ 30 h 44"/>
                <a:gd name="T22" fmla="*/ 17 w 27"/>
                <a:gd name="T23" fmla="*/ 34 h 44"/>
                <a:gd name="T24" fmla="*/ 16 w 27"/>
                <a:gd name="T25" fmla="*/ 38 h 44"/>
                <a:gd name="T26" fmla="*/ 16 w 27"/>
                <a:gd name="T27" fmla="*/ 44 h 44"/>
                <a:gd name="T28" fmla="*/ 0 w 27"/>
                <a:gd name="T29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44">
                  <a:moveTo>
                    <a:pt x="0" y="43"/>
                  </a:moveTo>
                  <a:lnTo>
                    <a:pt x="0" y="36"/>
                  </a:lnTo>
                  <a:lnTo>
                    <a:pt x="2" y="30"/>
                  </a:lnTo>
                  <a:lnTo>
                    <a:pt x="3" y="25"/>
                  </a:lnTo>
                  <a:lnTo>
                    <a:pt x="5" y="20"/>
                  </a:lnTo>
                  <a:lnTo>
                    <a:pt x="9" y="10"/>
                  </a:lnTo>
                  <a:lnTo>
                    <a:pt x="13" y="0"/>
                  </a:lnTo>
                  <a:lnTo>
                    <a:pt x="27" y="6"/>
                  </a:lnTo>
                  <a:lnTo>
                    <a:pt x="23" y="17"/>
                  </a:lnTo>
                  <a:lnTo>
                    <a:pt x="20" y="26"/>
                  </a:lnTo>
                  <a:lnTo>
                    <a:pt x="18" y="30"/>
                  </a:lnTo>
                  <a:lnTo>
                    <a:pt x="17" y="34"/>
                  </a:lnTo>
                  <a:lnTo>
                    <a:pt x="16" y="38"/>
                  </a:lnTo>
                  <a:lnTo>
                    <a:pt x="16" y="44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Freeform 517"/>
            <p:cNvSpPr>
              <a:spLocks/>
            </p:cNvSpPr>
            <p:nvPr/>
          </p:nvSpPr>
          <p:spPr bwMode="auto">
            <a:xfrm flipH="1">
              <a:off x="5119" y="1330"/>
              <a:ext cx="15" cy="1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0 h 1"/>
                <a:gd name="T4" fmla="*/ 16 w 16"/>
                <a:gd name="T5" fmla="*/ 1 h 1"/>
                <a:gd name="T6" fmla="*/ 16 w 16"/>
                <a:gd name="T7" fmla="*/ 0 h 1"/>
                <a:gd name="T8" fmla="*/ 0 w 1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0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Freeform 518"/>
            <p:cNvSpPr>
              <a:spLocks/>
            </p:cNvSpPr>
            <p:nvPr/>
          </p:nvSpPr>
          <p:spPr bwMode="auto">
            <a:xfrm flipH="1">
              <a:off x="5076" y="1410"/>
              <a:ext cx="58" cy="16"/>
            </a:xfrm>
            <a:custGeom>
              <a:avLst/>
              <a:gdLst>
                <a:gd name="T0" fmla="*/ 0 w 61"/>
                <a:gd name="T1" fmla="*/ 1 h 17"/>
                <a:gd name="T2" fmla="*/ 0 w 61"/>
                <a:gd name="T3" fmla="*/ 17 h 17"/>
                <a:gd name="T4" fmla="*/ 61 w 61"/>
                <a:gd name="T5" fmla="*/ 16 h 17"/>
                <a:gd name="T6" fmla="*/ 61 w 61"/>
                <a:gd name="T7" fmla="*/ 0 h 17"/>
                <a:gd name="T8" fmla="*/ 0 w 61"/>
                <a:gd name="T9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17">
                  <a:moveTo>
                    <a:pt x="0" y="1"/>
                  </a:moveTo>
                  <a:lnTo>
                    <a:pt x="0" y="17"/>
                  </a:lnTo>
                  <a:lnTo>
                    <a:pt x="61" y="16"/>
                  </a:lnTo>
                  <a:lnTo>
                    <a:pt x="6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Freeform 519"/>
            <p:cNvSpPr>
              <a:spLocks/>
            </p:cNvSpPr>
            <p:nvPr/>
          </p:nvSpPr>
          <p:spPr bwMode="auto">
            <a:xfrm flipH="1">
              <a:off x="5001" y="1417"/>
              <a:ext cx="82" cy="82"/>
            </a:xfrm>
            <a:custGeom>
              <a:avLst/>
              <a:gdLst>
                <a:gd name="T0" fmla="*/ 16 w 86"/>
                <a:gd name="T1" fmla="*/ 0 h 86"/>
                <a:gd name="T2" fmla="*/ 17 w 86"/>
                <a:gd name="T3" fmla="*/ 7 h 86"/>
                <a:gd name="T4" fmla="*/ 19 w 86"/>
                <a:gd name="T5" fmla="*/ 14 h 86"/>
                <a:gd name="T6" fmla="*/ 21 w 86"/>
                <a:gd name="T7" fmla="*/ 20 h 86"/>
                <a:gd name="T8" fmla="*/ 23 w 86"/>
                <a:gd name="T9" fmla="*/ 27 h 86"/>
                <a:gd name="T10" fmla="*/ 26 w 86"/>
                <a:gd name="T11" fmla="*/ 32 h 86"/>
                <a:gd name="T12" fmla="*/ 30 w 86"/>
                <a:gd name="T13" fmla="*/ 38 h 86"/>
                <a:gd name="T14" fmla="*/ 34 w 86"/>
                <a:gd name="T15" fmla="*/ 43 h 86"/>
                <a:gd name="T16" fmla="*/ 38 w 86"/>
                <a:gd name="T17" fmla="*/ 47 h 86"/>
                <a:gd name="T18" fmla="*/ 42 w 86"/>
                <a:gd name="T19" fmla="*/ 51 h 86"/>
                <a:gd name="T20" fmla="*/ 47 w 86"/>
                <a:gd name="T21" fmla="*/ 55 h 86"/>
                <a:gd name="T22" fmla="*/ 53 w 86"/>
                <a:gd name="T23" fmla="*/ 59 h 86"/>
                <a:gd name="T24" fmla="*/ 59 w 86"/>
                <a:gd name="T25" fmla="*/ 62 h 86"/>
                <a:gd name="T26" fmla="*/ 65 w 86"/>
                <a:gd name="T27" fmla="*/ 65 h 86"/>
                <a:gd name="T28" fmla="*/ 71 w 86"/>
                <a:gd name="T29" fmla="*/ 67 h 86"/>
                <a:gd name="T30" fmla="*/ 78 w 86"/>
                <a:gd name="T31" fmla="*/ 69 h 86"/>
                <a:gd name="T32" fmla="*/ 86 w 86"/>
                <a:gd name="T33" fmla="*/ 70 h 86"/>
                <a:gd name="T34" fmla="*/ 83 w 86"/>
                <a:gd name="T35" fmla="*/ 86 h 86"/>
                <a:gd name="T36" fmla="*/ 74 w 86"/>
                <a:gd name="T37" fmla="*/ 84 h 86"/>
                <a:gd name="T38" fmla="*/ 67 w 86"/>
                <a:gd name="T39" fmla="*/ 82 h 86"/>
                <a:gd name="T40" fmla="*/ 59 w 86"/>
                <a:gd name="T41" fmla="*/ 80 h 86"/>
                <a:gd name="T42" fmla="*/ 51 w 86"/>
                <a:gd name="T43" fmla="*/ 76 h 86"/>
                <a:gd name="T44" fmla="*/ 45 w 86"/>
                <a:gd name="T45" fmla="*/ 73 h 86"/>
                <a:gd name="T46" fmla="*/ 38 w 86"/>
                <a:gd name="T47" fmla="*/ 68 h 86"/>
                <a:gd name="T48" fmla="*/ 32 w 86"/>
                <a:gd name="T49" fmla="*/ 64 h 86"/>
                <a:gd name="T50" fmla="*/ 27 w 86"/>
                <a:gd name="T51" fmla="*/ 59 h 86"/>
                <a:gd name="T52" fmla="*/ 21 w 86"/>
                <a:gd name="T53" fmla="*/ 53 h 86"/>
                <a:gd name="T54" fmla="*/ 17 w 86"/>
                <a:gd name="T55" fmla="*/ 47 h 86"/>
                <a:gd name="T56" fmla="*/ 13 w 86"/>
                <a:gd name="T57" fmla="*/ 40 h 86"/>
                <a:gd name="T58" fmla="*/ 9 w 86"/>
                <a:gd name="T59" fmla="*/ 33 h 86"/>
                <a:gd name="T60" fmla="*/ 6 w 86"/>
                <a:gd name="T61" fmla="*/ 26 h 86"/>
                <a:gd name="T62" fmla="*/ 3 w 86"/>
                <a:gd name="T63" fmla="*/ 18 h 86"/>
                <a:gd name="T64" fmla="*/ 1 w 86"/>
                <a:gd name="T65" fmla="*/ 10 h 86"/>
                <a:gd name="T66" fmla="*/ 0 w 86"/>
                <a:gd name="T67" fmla="*/ 2 h 86"/>
                <a:gd name="T68" fmla="*/ 16 w 86"/>
                <a:gd name="T69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6" h="86">
                  <a:moveTo>
                    <a:pt x="16" y="0"/>
                  </a:moveTo>
                  <a:lnTo>
                    <a:pt x="17" y="7"/>
                  </a:lnTo>
                  <a:lnTo>
                    <a:pt x="19" y="14"/>
                  </a:lnTo>
                  <a:lnTo>
                    <a:pt x="21" y="20"/>
                  </a:lnTo>
                  <a:lnTo>
                    <a:pt x="23" y="27"/>
                  </a:lnTo>
                  <a:lnTo>
                    <a:pt x="26" y="32"/>
                  </a:lnTo>
                  <a:lnTo>
                    <a:pt x="30" y="38"/>
                  </a:lnTo>
                  <a:lnTo>
                    <a:pt x="34" y="43"/>
                  </a:lnTo>
                  <a:lnTo>
                    <a:pt x="38" y="47"/>
                  </a:lnTo>
                  <a:lnTo>
                    <a:pt x="42" y="51"/>
                  </a:lnTo>
                  <a:lnTo>
                    <a:pt x="47" y="55"/>
                  </a:lnTo>
                  <a:lnTo>
                    <a:pt x="53" y="59"/>
                  </a:lnTo>
                  <a:lnTo>
                    <a:pt x="59" y="62"/>
                  </a:lnTo>
                  <a:lnTo>
                    <a:pt x="65" y="65"/>
                  </a:lnTo>
                  <a:lnTo>
                    <a:pt x="71" y="67"/>
                  </a:lnTo>
                  <a:lnTo>
                    <a:pt x="78" y="69"/>
                  </a:lnTo>
                  <a:lnTo>
                    <a:pt x="86" y="70"/>
                  </a:lnTo>
                  <a:lnTo>
                    <a:pt x="83" y="86"/>
                  </a:lnTo>
                  <a:lnTo>
                    <a:pt x="74" y="84"/>
                  </a:lnTo>
                  <a:lnTo>
                    <a:pt x="67" y="82"/>
                  </a:lnTo>
                  <a:lnTo>
                    <a:pt x="59" y="80"/>
                  </a:lnTo>
                  <a:lnTo>
                    <a:pt x="51" y="76"/>
                  </a:lnTo>
                  <a:lnTo>
                    <a:pt x="45" y="73"/>
                  </a:lnTo>
                  <a:lnTo>
                    <a:pt x="38" y="68"/>
                  </a:lnTo>
                  <a:lnTo>
                    <a:pt x="32" y="64"/>
                  </a:lnTo>
                  <a:lnTo>
                    <a:pt x="27" y="59"/>
                  </a:lnTo>
                  <a:lnTo>
                    <a:pt x="21" y="53"/>
                  </a:lnTo>
                  <a:lnTo>
                    <a:pt x="17" y="47"/>
                  </a:lnTo>
                  <a:lnTo>
                    <a:pt x="13" y="40"/>
                  </a:lnTo>
                  <a:lnTo>
                    <a:pt x="9" y="33"/>
                  </a:lnTo>
                  <a:lnTo>
                    <a:pt x="6" y="26"/>
                  </a:lnTo>
                  <a:lnTo>
                    <a:pt x="3" y="18"/>
                  </a:lnTo>
                  <a:lnTo>
                    <a:pt x="1" y="10"/>
                  </a:lnTo>
                  <a:lnTo>
                    <a:pt x="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Freeform 520"/>
            <p:cNvSpPr>
              <a:spLocks/>
            </p:cNvSpPr>
            <p:nvPr/>
          </p:nvSpPr>
          <p:spPr bwMode="auto">
            <a:xfrm flipH="1">
              <a:off x="5068" y="1410"/>
              <a:ext cx="15" cy="15"/>
            </a:xfrm>
            <a:custGeom>
              <a:avLst/>
              <a:gdLst>
                <a:gd name="T0" fmla="*/ 8 w 16"/>
                <a:gd name="T1" fmla="*/ 0 h 16"/>
                <a:gd name="T2" fmla="*/ 15 w 16"/>
                <a:gd name="T3" fmla="*/ 0 h 16"/>
                <a:gd name="T4" fmla="*/ 16 w 16"/>
                <a:gd name="T5" fmla="*/ 7 h 16"/>
                <a:gd name="T6" fmla="*/ 0 w 16"/>
                <a:gd name="T7" fmla="*/ 9 h 16"/>
                <a:gd name="T8" fmla="*/ 8 w 16"/>
                <a:gd name="T9" fmla="*/ 16 h 16"/>
                <a:gd name="T10" fmla="*/ 8 w 16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6">
                  <a:moveTo>
                    <a:pt x="8" y="0"/>
                  </a:moveTo>
                  <a:lnTo>
                    <a:pt x="15" y="0"/>
                  </a:lnTo>
                  <a:lnTo>
                    <a:pt x="16" y="7"/>
                  </a:lnTo>
                  <a:lnTo>
                    <a:pt x="0" y="9"/>
                  </a:lnTo>
                  <a:lnTo>
                    <a:pt x="8" y="1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Freeform 521"/>
            <p:cNvSpPr>
              <a:spLocks/>
            </p:cNvSpPr>
            <p:nvPr/>
          </p:nvSpPr>
          <p:spPr bwMode="auto">
            <a:xfrm flipH="1">
              <a:off x="4414" y="1493"/>
              <a:ext cx="87" cy="54"/>
            </a:xfrm>
            <a:custGeom>
              <a:avLst/>
              <a:gdLst>
                <a:gd name="T0" fmla="*/ 51 w 91"/>
                <a:gd name="T1" fmla="*/ 0 h 56"/>
                <a:gd name="T2" fmla="*/ 40 w 91"/>
                <a:gd name="T3" fmla="*/ 0 h 56"/>
                <a:gd name="T4" fmla="*/ 32 w 91"/>
                <a:gd name="T5" fmla="*/ 2 h 56"/>
                <a:gd name="T6" fmla="*/ 24 w 91"/>
                <a:gd name="T7" fmla="*/ 4 h 56"/>
                <a:gd name="T8" fmla="*/ 21 w 91"/>
                <a:gd name="T9" fmla="*/ 5 h 56"/>
                <a:gd name="T10" fmla="*/ 19 w 91"/>
                <a:gd name="T11" fmla="*/ 7 h 56"/>
                <a:gd name="T12" fmla="*/ 14 w 91"/>
                <a:gd name="T13" fmla="*/ 11 h 56"/>
                <a:gd name="T14" fmla="*/ 10 w 91"/>
                <a:gd name="T15" fmla="*/ 17 h 56"/>
                <a:gd name="T16" fmla="*/ 0 w 91"/>
                <a:gd name="T17" fmla="*/ 34 h 56"/>
                <a:gd name="T18" fmla="*/ 8 w 91"/>
                <a:gd name="T19" fmla="*/ 33 h 56"/>
                <a:gd name="T20" fmla="*/ 16 w 91"/>
                <a:gd name="T21" fmla="*/ 32 h 56"/>
                <a:gd name="T22" fmla="*/ 23 w 91"/>
                <a:gd name="T23" fmla="*/ 32 h 56"/>
                <a:gd name="T24" fmla="*/ 30 w 91"/>
                <a:gd name="T25" fmla="*/ 32 h 56"/>
                <a:gd name="T26" fmla="*/ 35 w 91"/>
                <a:gd name="T27" fmla="*/ 32 h 56"/>
                <a:gd name="T28" fmla="*/ 40 w 91"/>
                <a:gd name="T29" fmla="*/ 33 h 56"/>
                <a:gd name="T30" fmla="*/ 45 w 91"/>
                <a:gd name="T31" fmla="*/ 34 h 56"/>
                <a:gd name="T32" fmla="*/ 49 w 91"/>
                <a:gd name="T33" fmla="*/ 36 h 56"/>
                <a:gd name="T34" fmla="*/ 58 w 91"/>
                <a:gd name="T35" fmla="*/ 41 h 56"/>
                <a:gd name="T36" fmla="*/ 66 w 91"/>
                <a:gd name="T37" fmla="*/ 46 h 56"/>
                <a:gd name="T38" fmla="*/ 76 w 91"/>
                <a:gd name="T39" fmla="*/ 51 h 56"/>
                <a:gd name="T40" fmla="*/ 89 w 91"/>
                <a:gd name="T41" fmla="*/ 56 h 56"/>
                <a:gd name="T42" fmla="*/ 90 w 91"/>
                <a:gd name="T43" fmla="*/ 53 h 56"/>
                <a:gd name="T44" fmla="*/ 91 w 91"/>
                <a:gd name="T45" fmla="*/ 49 h 56"/>
                <a:gd name="T46" fmla="*/ 90 w 91"/>
                <a:gd name="T47" fmla="*/ 44 h 56"/>
                <a:gd name="T48" fmla="*/ 89 w 91"/>
                <a:gd name="T49" fmla="*/ 40 h 56"/>
                <a:gd name="T50" fmla="*/ 85 w 91"/>
                <a:gd name="T51" fmla="*/ 30 h 56"/>
                <a:gd name="T52" fmla="*/ 83 w 91"/>
                <a:gd name="T53" fmla="*/ 25 h 56"/>
                <a:gd name="T54" fmla="*/ 80 w 91"/>
                <a:gd name="T55" fmla="*/ 21 h 56"/>
                <a:gd name="T56" fmla="*/ 76 w 91"/>
                <a:gd name="T57" fmla="*/ 17 h 56"/>
                <a:gd name="T58" fmla="*/ 73 w 91"/>
                <a:gd name="T59" fmla="*/ 13 h 56"/>
                <a:gd name="T60" fmla="*/ 69 w 91"/>
                <a:gd name="T61" fmla="*/ 9 h 56"/>
                <a:gd name="T62" fmla="*/ 65 w 91"/>
                <a:gd name="T63" fmla="*/ 6 h 56"/>
                <a:gd name="T64" fmla="*/ 61 w 91"/>
                <a:gd name="T65" fmla="*/ 4 h 56"/>
                <a:gd name="T66" fmla="*/ 58 w 91"/>
                <a:gd name="T67" fmla="*/ 2 h 56"/>
                <a:gd name="T68" fmla="*/ 54 w 91"/>
                <a:gd name="T69" fmla="*/ 1 h 56"/>
                <a:gd name="T70" fmla="*/ 51 w 91"/>
                <a:gd name="T7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1" h="56">
                  <a:moveTo>
                    <a:pt x="51" y="0"/>
                  </a:moveTo>
                  <a:lnTo>
                    <a:pt x="40" y="0"/>
                  </a:lnTo>
                  <a:lnTo>
                    <a:pt x="32" y="2"/>
                  </a:lnTo>
                  <a:lnTo>
                    <a:pt x="24" y="4"/>
                  </a:lnTo>
                  <a:lnTo>
                    <a:pt x="21" y="5"/>
                  </a:lnTo>
                  <a:lnTo>
                    <a:pt x="19" y="7"/>
                  </a:lnTo>
                  <a:lnTo>
                    <a:pt x="14" y="11"/>
                  </a:lnTo>
                  <a:lnTo>
                    <a:pt x="10" y="17"/>
                  </a:lnTo>
                  <a:lnTo>
                    <a:pt x="0" y="34"/>
                  </a:lnTo>
                  <a:lnTo>
                    <a:pt x="8" y="33"/>
                  </a:lnTo>
                  <a:lnTo>
                    <a:pt x="16" y="32"/>
                  </a:lnTo>
                  <a:lnTo>
                    <a:pt x="23" y="32"/>
                  </a:lnTo>
                  <a:lnTo>
                    <a:pt x="30" y="32"/>
                  </a:lnTo>
                  <a:lnTo>
                    <a:pt x="35" y="32"/>
                  </a:lnTo>
                  <a:lnTo>
                    <a:pt x="40" y="33"/>
                  </a:lnTo>
                  <a:lnTo>
                    <a:pt x="45" y="34"/>
                  </a:lnTo>
                  <a:lnTo>
                    <a:pt x="49" y="36"/>
                  </a:lnTo>
                  <a:lnTo>
                    <a:pt x="58" y="41"/>
                  </a:lnTo>
                  <a:lnTo>
                    <a:pt x="66" y="46"/>
                  </a:lnTo>
                  <a:lnTo>
                    <a:pt x="76" y="51"/>
                  </a:lnTo>
                  <a:lnTo>
                    <a:pt x="89" y="56"/>
                  </a:lnTo>
                  <a:lnTo>
                    <a:pt x="90" y="53"/>
                  </a:lnTo>
                  <a:lnTo>
                    <a:pt x="91" y="49"/>
                  </a:lnTo>
                  <a:lnTo>
                    <a:pt x="90" y="44"/>
                  </a:lnTo>
                  <a:lnTo>
                    <a:pt x="89" y="40"/>
                  </a:lnTo>
                  <a:lnTo>
                    <a:pt x="85" y="30"/>
                  </a:lnTo>
                  <a:lnTo>
                    <a:pt x="83" y="25"/>
                  </a:lnTo>
                  <a:lnTo>
                    <a:pt x="80" y="21"/>
                  </a:lnTo>
                  <a:lnTo>
                    <a:pt x="76" y="17"/>
                  </a:lnTo>
                  <a:lnTo>
                    <a:pt x="73" y="13"/>
                  </a:lnTo>
                  <a:lnTo>
                    <a:pt x="69" y="9"/>
                  </a:lnTo>
                  <a:lnTo>
                    <a:pt x="65" y="6"/>
                  </a:lnTo>
                  <a:lnTo>
                    <a:pt x="61" y="4"/>
                  </a:lnTo>
                  <a:lnTo>
                    <a:pt x="58" y="2"/>
                  </a:lnTo>
                  <a:lnTo>
                    <a:pt x="54" y="1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Freeform 522"/>
            <p:cNvSpPr>
              <a:spLocks/>
            </p:cNvSpPr>
            <p:nvPr/>
          </p:nvSpPr>
          <p:spPr bwMode="auto">
            <a:xfrm flipH="1">
              <a:off x="4415" y="1493"/>
              <a:ext cx="86" cy="54"/>
            </a:xfrm>
            <a:custGeom>
              <a:avLst/>
              <a:gdLst>
                <a:gd name="T0" fmla="*/ 51 w 90"/>
                <a:gd name="T1" fmla="*/ 0 h 56"/>
                <a:gd name="T2" fmla="*/ 32 w 90"/>
                <a:gd name="T3" fmla="*/ 1 h 56"/>
                <a:gd name="T4" fmla="*/ 19 w 90"/>
                <a:gd name="T5" fmla="*/ 7 h 56"/>
                <a:gd name="T6" fmla="*/ 10 w 90"/>
                <a:gd name="T7" fmla="*/ 17 h 56"/>
                <a:gd name="T8" fmla="*/ 0 w 90"/>
                <a:gd name="T9" fmla="*/ 34 h 56"/>
                <a:gd name="T10" fmla="*/ 16 w 90"/>
                <a:gd name="T11" fmla="*/ 32 h 56"/>
                <a:gd name="T12" fmla="*/ 29 w 90"/>
                <a:gd name="T13" fmla="*/ 32 h 56"/>
                <a:gd name="T14" fmla="*/ 40 w 90"/>
                <a:gd name="T15" fmla="*/ 33 h 56"/>
                <a:gd name="T16" fmla="*/ 49 w 90"/>
                <a:gd name="T17" fmla="*/ 36 h 56"/>
                <a:gd name="T18" fmla="*/ 66 w 90"/>
                <a:gd name="T19" fmla="*/ 46 h 56"/>
                <a:gd name="T20" fmla="*/ 89 w 90"/>
                <a:gd name="T21" fmla="*/ 56 h 56"/>
                <a:gd name="T22" fmla="*/ 90 w 90"/>
                <a:gd name="T23" fmla="*/ 49 h 56"/>
                <a:gd name="T24" fmla="*/ 89 w 90"/>
                <a:gd name="T25" fmla="*/ 40 h 56"/>
                <a:gd name="T26" fmla="*/ 85 w 90"/>
                <a:gd name="T27" fmla="*/ 30 h 56"/>
                <a:gd name="T28" fmla="*/ 80 w 90"/>
                <a:gd name="T29" fmla="*/ 21 h 56"/>
                <a:gd name="T30" fmla="*/ 73 w 90"/>
                <a:gd name="T31" fmla="*/ 13 h 56"/>
                <a:gd name="T32" fmla="*/ 65 w 90"/>
                <a:gd name="T33" fmla="*/ 6 h 56"/>
                <a:gd name="T34" fmla="*/ 58 w 90"/>
                <a:gd name="T35" fmla="*/ 2 h 56"/>
                <a:gd name="T36" fmla="*/ 51 w 90"/>
                <a:gd name="T3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56">
                  <a:moveTo>
                    <a:pt x="51" y="0"/>
                  </a:moveTo>
                  <a:lnTo>
                    <a:pt x="32" y="1"/>
                  </a:lnTo>
                  <a:lnTo>
                    <a:pt x="19" y="7"/>
                  </a:lnTo>
                  <a:lnTo>
                    <a:pt x="10" y="17"/>
                  </a:lnTo>
                  <a:lnTo>
                    <a:pt x="0" y="34"/>
                  </a:lnTo>
                  <a:lnTo>
                    <a:pt x="16" y="32"/>
                  </a:lnTo>
                  <a:lnTo>
                    <a:pt x="29" y="32"/>
                  </a:lnTo>
                  <a:lnTo>
                    <a:pt x="40" y="33"/>
                  </a:lnTo>
                  <a:lnTo>
                    <a:pt x="49" y="36"/>
                  </a:lnTo>
                  <a:lnTo>
                    <a:pt x="66" y="46"/>
                  </a:lnTo>
                  <a:lnTo>
                    <a:pt x="89" y="56"/>
                  </a:lnTo>
                  <a:lnTo>
                    <a:pt x="90" y="49"/>
                  </a:lnTo>
                  <a:lnTo>
                    <a:pt x="89" y="40"/>
                  </a:lnTo>
                  <a:lnTo>
                    <a:pt x="85" y="30"/>
                  </a:lnTo>
                  <a:lnTo>
                    <a:pt x="80" y="21"/>
                  </a:lnTo>
                  <a:lnTo>
                    <a:pt x="73" y="13"/>
                  </a:lnTo>
                  <a:lnTo>
                    <a:pt x="65" y="6"/>
                  </a:lnTo>
                  <a:lnTo>
                    <a:pt x="58" y="2"/>
                  </a:lnTo>
                  <a:lnTo>
                    <a:pt x="51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Freeform 523"/>
            <p:cNvSpPr>
              <a:spLocks/>
            </p:cNvSpPr>
            <p:nvPr/>
          </p:nvSpPr>
          <p:spPr bwMode="auto">
            <a:xfrm flipH="1">
              <a:off x="4140" y="2155"/>
              <a:ext cx="460" cy="89"/>
            </a:xfrm>
            <a:custGeom>
              <a:avLst/>
              <a:gdLst>
                <a:gd name="T0" fmla="*/ 99 w 481"/>
                <a:gd name="T1" fmla="*/ 15 h 93"/>
                <a:gd name="T2" fmla="*/ 110 w 481"/>
                <a:gd name="T3" fmla="*/ 22 h 93"/>
                <a:gd name="T4" fmla="*/ 125 w 481"/>
                <a:gd name="T5" fmla="*/ 40 h 93"/>
                <a:gd name="T6" fmla="*/ 137 w 481"/>
                <a:gd name="T7" fmla="*/ 49 h 93"/>
                <a:gd name="T8" fmla="*/ 150 w 481"/>
                <a:gd name="T9" fmla="*/ 53 h 93"/>
                <a:gd name="T10" fmla="*/ 173 w 481"/>
                <a:gd name="T11" fmla="*/ 48 h 93"/>
                <a:gd name="T12" fmla="*/ 188 w 481"/>
                <a:gd name="T13" fmla="*/ 39 h 93"/>
                <a:gd name="T14" fmla="*/ 208 w 481"/>
                <a:gd name="T15" fmla="*/ 22 h 93"/>
                <a:gd name="T16" fmla="*/ 225 w 481"/>
                <a:gd name="T17" fmla="*/ 9 h 93"/>
                <a:gd name="T18" fmla="*/ 247 w 481"/>
                <a:gd name="T19" fmla="*/ 1 h 93"/>
                <a:gd name="T20" fmla="*/ 261 w 481"/>
                <a:gd name="T21" fmla="*/ 0 h 93"/>
                <a:gd name="T22" fmla="*/ 277 w 481"/>
                <a:gd name="T23" fmla="*/ 5 h 93"/>
                <a:gd name="T24" fmla="*/ 295 w 481"/>
                <a:gd name="T25" fmla="*/ 15 h 93"/>
                <a:gd name="T26" fmla="*/ 313 w 481"/>
                <a:gd name="T27" fmla="*/ 25 h 93"/>
                <a:gd name="T28" fmla="*/ 329 w 481"/>
                <a:gd name="T29" fmla="*/ 29 h 93"/>
                <a:gd name="T30" fmla="*/ 347 w 481"/>
                <a:gd name="T31" fmla="*/ 28 h 93"/>
                <a:gd name="T32" fmla="*/ 369 w 481"/>
                <a:gd name="T33" fmla="*/ 23 h 93"/>
                <a:gd name="T34" fmla="*/ 397 w 481"/>
                <a:gd name="T35" fmla="*/ 12 h 93"/>
                <a:gd name="T36" fmla="*/ 414 w 481"/>
                <a:gd name="T37" fmla="*/ 9 h 93"/>
                <a:gd name="T38" fmla="*/ 432 w 481"/>
                <a:gd name="T39" fmla="*/ 12 h 93"/>
                <a:gd name="T40" fmla="*/ 447 w 481"/>
                <a:gd name="T41" fmla="*/ 20 h 93"/>
                <a:gd name="T42" fmla="*/ 465 w 481"/>
                <a:gd name="T43" fmla="*/ 25 h 93"/>
                <a:gd name="T44" fmla="*/ 472 w 481"/>
                <a:gd name="T45" fmla="*/ 22 h 93"/>
                <a:gd name="T46" fmla="*/ 479 w 481"/>
                <a:gd name="T47" fmla="*/ 14 h 93"/>
                <a:gd name="T48" fmla="*/ 469 w 481"/>
                <a:gd name="T49" fmla="*/ 45 h 93"/>
                <a:gd name="T50" fmla="*/ 448 w 481"/>
                <a:gd name="T51" fmla="*/ 57 h 93"/>
                <a:gd name="T52" fmla="*/ 433 w 481"/>
                <a:gd name="T53" fmla="*/ 61 h 93"/>
                <a:gd name="T54" fmla="*/ 418 w 481"/>
                <a:gd name="T55" fmla="*/ 60 h 93"/>
                <a:gd name="T56" fmla="*/ 404 w 481"/>
                <a:gd name="T57" fmla="*/ 53 h 93"/>
                <a:gd name="T58" fmla="*/ 393 w 481"/>
                <a:gd name="T59" fmla="*/ 47 h 93"/>
                <a:gd name="T60" fmla="*/ 384 w 481"/>
                <a:gd name="T61" fmla="*/ 45 h 93"/>
                <a:gd name="T62" fmla="*/ 371 w 481"/>
                <a:gd name="T63" fmla="*/ 48 h 93"/>
                <a:gd name="T64" fmla="*/ 360 w 481"/>
                <a:gd name="T65" fmla="*/ 55 h 93"/>
                <a:gd name="T66" fmla="*/ 344 w 481"/>
                <a:gd name="T67" fmla="*/ 70 h 93"/>
                <a:gd name="T68" fmla="*/ 332 w 481"/>
                <a:gd name="T69" fmla="*/ 76 h 93"/>
                <a:gd name="T70" fmla="*/ 318 w 481"/>
                <a:gd name="T71" fmla="*/ 77 h 93"/>
                <a:gd name="T72" fmla="*/ 303 w 481"/>
                <a:gd name="T73" fmla="*/ 73 h 93"/>
                <a:gd name="T74" fmla="*/ 277 w 481"/>
                <a:gd name="T75" fmla="*/ 61 h 93"/>
                <a:gd name="T76" fmla="*/ 263 w 481"/>
                <a:gd name="T77" fmla="*/ 55 h 93"/>
                <a:gd name="T78" fmla="*/ 247 w 481"/>
                <a:gd name="T79" fmla="*/ 53 h 93"/>
                <a:gd name="T80" fmla="*/ 217 w 481"/>
                <a:gd name="T81" fmla="*/ 55 h 93"/>
                <a:gd name="T82" fmla="*/ 191 w 481"/>
                <a:gd name="T83" fmla="*/ 60 h 93"/>
                <a:gd name="T84" fmla="*/ 143 w 481"/>
                <a:gd name="T85" fmla="*/ 78 h 93"/>
                <a:gd name="T86" fmla="*/ 57 w 481"/>
                <a:gd name="T87" fmla="*/ 81 h 93"/>
                <a:gd name="T88" fmla="*/ 8 w 481"/>
                <a:gd name="T89" fmla="*/ 89 h 93"/>
                <a:gd name="T90" fmla="*/ 21 w 481"/>
                <a:gd name="T91" fmla="*/ 52 h 93"/>
                <a:gd name="T92" fmla="*/ 46 w 481"/>
                <a:gd name="T93" fmla="*/ 29 h 93"/>
                <a:gd name="T94" fmla="*/ 62 w 481"/>
                <a:gd name="T95" fmla="*/ 19 h 93"/>
                <a:gd name="T96" fmla="*/ 82 w 481"/>
                <a:gd name="T97" fmla="*/ 1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81" h="93">
                  <a:moveTo>
                    <a:pt x="89" y="13"/>
                  </a:moveTo>
                  <a:lnTo>
                    <a:pt x="94" y="14"/>
                  </a:lnTo>
                  <a:lnTo>
                    <a:pt x="99" y="15"/>
                  </a:lnTo>
                  <a:lnTo>
                    <a:pt x="103" y="17"/>
                  </a:lnTo>
                  <a:lnTo>
                    <a:pt x="106" y="19"/>
                  </a:lnTo>
                  <a:lnTo>
                    <a:pt x="110" y="22"/>
                  </a:lnTo>
                  <a:lnTo>
                    <a:pt x="113" y="26"/>
                  </a:lnTo>
                  <a:lnTo>
                    <a:pt x="119" y="33"/>
                  </a:lnTo>
                  <a:lnTo>
                    <a:pt x="125" y="40"/>
                  </a:lnTo>
                  <a:lnTo>
                    <a:pt x="128" y="44"/>
                  </a:lnTo>
                  <a:lnTo>
                    <a:pt x="133" y="47"/>
                  </a:lnTo>
                  <a:lnTo>
                    <a:pt x="137" y="49"/>
                  </a:lnTo>
                  <a:lnTo>
                    <a:pt x="141" y="51"/>
                  </a:lnTo>
                  <a:lnTo>
                    <a:pt x="145" y="53"/>
                  </a:lnTo>
                  <a:lnTo>
                    <a:pt x="150" y="53"/>
                  </a:lnTo>
                  <a:lnTo>
                    <a:pt x="158" y="53"/>
                  </a:lnTo>
                  <a:lnTo>
                    <a:pt x="166" y="51"/>
                  </a:lnTo>
                  <a:lnTo>
                    <a:pt x="173" y="48"/>
                  </a:lnTo>
                  <a:lnTo>
                    <a:pt x="179" y="45"/>
                  </a:lnTo>
                  <a:lnTo>
                    <a:pt x="185" y="41"/>
                  </a:lnTo>
                  <a:lnTo>
                    <a:pt x="188" y="39"/>
                  </a:lnTo>
                  <a:lnTo>
                    <a:pt x="191" y="37"/>
                  </a:lnTo>
                  <a:lnTo>
                    <a:pt x="202" y="27"/>
                  </a:lnTo>
                  <a:lnTo>
                    <a:pt x="208" y="22"/>
                  </a:lnTo>
                  <a:lnTo>
                    <a:pt x="213" y="18"/>
                  </a:lnTo>
                  <a:lnTo>
                    <a:pt x="219" y="13"/>
                  </a:lnTo>
                  <a:lnTo>
                    <a:pt x="225" y="9"/>
                  </a:lnTo>
                  <a:lnTo>
                    <a:pt x="232" y="5"/>
                  </a:lnTo>
                  <a:lnTo>
                    <a:pt x="239" y="2"/>
                  </a:lnTo>
                  <a:lnTo>
                    <a:pt x="247" y="1"/>
                  </a:lnTo>
                  <a:lnTo>
                    <a:pt x="251" y="0"/>
                  </a:lnTo>
                  <a:lnTo>
                    <a:pt x="255" y="0"/>
                  </a:lnTo>
                  <a:lnTo>
                    <a:pt x="261" y="0"/>
                  </a:lnTo>
                  <a:lnTo>
                    <a:pt x="267" y="1"/>
                  </a:lnTo>
                  <a:lnTo>
                    <a:pt x="272" y="3"/>
                  </a:lnTo>
                  <a:lnTo>
                    <a:pt x="277" y="5"/>
                  </a:lnTo>
                  <a:lnTo>
                    <a:pt x="282" y="7"/>
                  </a:lnTo>
                  <a:lnTo>
                    <a:pt x="286" y="10"/>
                  </a:lnTo>
                  <a:lnTo>
                    <a:pt x="295" y="15"/>
                  </a:lnTo>
                  <a:lnTo>
                    <a:pt x="304" y="20"/>
                  </a:lnTo>
                  <a:lnTo>
                    <a:pt x="309" y="23"/>
                  </a:lnTo>
                  <a:lnTo>
                    <a:pt x="313" y="25"/>
                  </a:lnTo>
                  <a:lnTo>
                    <a:pt x="318" y="27"/>
                  </a:lnTo>
                  <a:lnTo>
                    <a:pt x="324" y="28"/>
                  </a:lnTo>
                  <a:lnTo>
                    <a:pt x="329" y="29"/>
                  </a:lnTo>
                  <a:lnTo>
                    <a:pt x="335" y="29"/>
                  </a:lnTo>
                  <a:lnTo>
                    <a:pt x="341" y="29"/>
                  </a:lnTo>
                  <a:lnTo>
                    <a:pt x="347" y="28"/>
                  </a:lnTo>
                  <a:lnTo>
                    <a:pt x="354" y="27"/>
                  </a:lnTo>
                  <a:lnTo>
                    <a:pt x="359" y="26"/>
                  </a:lnTo>
                  <a:lnTo>
                    <a:pt x="369" y="23"/>
                  </a:lnTo>
                  <a:lnTo>
                    <a:pt x="378" y="19"/>
                  </a:lnTo>
                  <a:lnTo>
                    <a:pt x="388" y="15"/>
                  </a:lnTo>
                  <a:lnTo>
                    <a:pt x="397" y="12"/>
                  </a:lnTo>
                  <a:lnTo>
                    <a:pt x="403" y="11"/>
                  </a:lnTo>
                  <a:lnTo>
                    <a:pt x="408" y="10"/>
                  </a:lnTo>
                  <a:lnTo>
                    <a:pt x="414" y="9"/>
                  </a:lnTo>
                  <a:lnTo>
                    <a:pt x="420" y="9"/>
                  </a:lnTo>
                  <a:lnTo>
                    <a:pt x="426" y="10"/>
                  </a:lnTo>
                  <a:lnTo>
                    <a:pt x="432" y="12"/>
                  </a:lnTo>
                  <a:lnTo>
                    <a:pt x="437" y="14"/>
                  </a:lnTo>
                  <a:lnTo>
                    <a:pt x="442" y="17"/>
                  </a:lnTo>
                  <a:lnTo>
                    <a:pt x="447" y="20"/>
                  </a:lnTo>
                  <a:lnTo>
                    <a:pt x="452" y="23"/>
                  </a:lnTo>
                  <a:lnTo>
                    <a:pt x="459" y="24"/>
                  </a:lnTo>
                  <a:lnTo>
                    <a:pt x="465" y="25"/>
                  </a:lnTo>
                  <a:lnTo>
                    <a:pt x="468" y="25"/>
                  </a:lnTo>
                  <a:lnTo>
                    <a:pt x="470" y="24"/>
                  </a:lnTo>
                  <a:lnTo>
                    <a:pt x="472" y="22"/>
                  </a:lnTo>
                  <a:lnTo>
                    <a:pt x="474" y="20"/>
                  </a:lnTo>
                  <a:lnTo>
                    <a:pt x="477" y="16"/>
                  </a:lnTo>
                  <a:lnTo>
                    <a:pt x="479" y="14"/>
                  </a:lnTo>
                  <a:lnTo>
                    <a:pt x="481" y="13"/>
                  </a:lnTo>
                  <a:lnTo>
                    <a:pt x="481" y="33"/>
                  </a:lnTo>
                  <a:lnTo>
                    <a:pt x="469" y="45"/>
                  </a:lnTo>
                  <a:lnTo>
                    <a:pt x="462" y="49"/>
                  </a:lnTo>
                  <a:lnTo>
                    <a:pt x="455" y="54"/>
                  </a:lnTo>
                  <a:lnTo>
                    <a:pt x="448" y="57"/>
                  </a:lnTo>
                  <a:lnTo>
                    <a:pt x="441" y="59"/>
                  </a:lnTo>
                  <a:lnTo>
                    <a:pt x="437" y="60"/>
                  </a:lnTo>
                  <a:lnTo>
                    <a:pt x="433" y="61"/>
                  </a:lnTo>
                  <a:lnTo>
                    <a:pt x="424" y="61"/>
                  </a:lnTo>
                  <a:lnTo>
                    <a:pt x="421" y="61"/>
                  </a:lnTo>
                  <a:lnTo>
                    <a:pt x="418" y="60"/>
                  </a:lnTo>
                  <a:lnTo>
                    <a:pt x="413" y="59"/>
                  </a:lnTo>
                  <a:lnTo>
                    <a:pt x="408" y="56"/>
                  </a:lnTo>
                  <a:lnTo>
                    <a:pt x="404" y="53"/>
                  </a:lnTo>
                  <a:lnTo>
                    <a:pt x="400" y="50"/>
                  </a:lnTo>
                  <a:lnTo>
                    <a:pt x="395" y="48"/>
                  </a:lnTo>
                  <a:lnTo>
                    <a:pt x="393" y="47"/>
                  </a:lnTo>
                  <a:lnTo>
                    <a:pt x="390" y="46"/>
                  </a:lnTo>
                  <a:lnTo>
                    <a:pt x="387" y="45"/>
                  </a:lnTo>
                  <a:lnTo>
                    <a:pt x="384" y="45"/>
                  </a:lnTo>
                  <a:lnTo>
                    <a:pt x="379" y="45"/>
                  </a:lnTo>
                  <a:lnTo>
                    <a:pt x="375" y="47"/>
                  </a:lnTo>
                  <a:lnTo>
                    <a:pt x="371" y="48"/>
                  </a:lnTo>
                  <a:lnTo>
                    <a:pt x="367" y="50"/>
                  </a:lnTo>
                  <a:lnTo>
                    <a:pt x="364" y="53"/>
                  </a:lnTo>
                  <a:lnTo>
                    <a:pt x="360" y="55"/>
                  </a:lnTo>
                  <a:lnTo>
                    <a:pt x="354" y="61"/>
                  </a:lnTo>
                  <a:lnTo>
                    <a:pt x="347" y="67"/>
                  </a:lnTo>
                  <a:lnTo>
                    <a:pt x="344" y="70"/>
                  </a:lnTo>
                  <a:lnTo>
                    <a:pt x="340" y="72"/>
                  </a:lnTo>
                  <a:lnTo>
                    <a:pt x="336" y="74"/>
                  </a:lnTo>
                  <a:lnTo>
                    <a:pt x="332" y="76"/>
                  </a:lnTo>
                  <a:lnTo>
                    <a:pt x="328" y="77"/>
                  </a:lnTo>
                  <a:lnTo>
                    <a:pt x="323" y="77"/>
                  </a:lnTo>
                  <a:lnTo>
                    <a:pt x="318" y="77"/>
                  </a:lnTo>
                  <a:lnTo>
                    <a:pt x="312" y="76"/>
                  </a:lnTo>
                  <a:lnTo>
                    <a:pt x="307" y="75"/>
                  </a:lnTo>
                  <a:lnTo>
                    <a:pt x="303" y="73"/>
                  </a:lnTo>
                  <a:lnTo>
                    <a:pt x="294" y="70"/>
                  </a:lnTo>
                  <a:lnTo>
                    <a:pt x="285" y="65"/>
                  </a:lnTo>
                  <a:lnTo>
                    <a:pt x="277" y="61"/>
                  </a:lnTo>
                  <a:lnTo>
                    <a:pt x="272" y="59"/>
                  </a:lnTo>
                  <a:lnTo>
                    <a:pt x="268" y="57"/>
                  </a:lnTo>
                  <a:lnTo>
                    <a:pt x="263" y="55"/>
                  </a:lnTo>
                  <a:lnTo>
                    <a:pt x="258" y="54"/>
                  </a:lnTo>
                  <a:lnTo>
                    <a:pt x="253" y="53"/>
                  </a:lnTo>
                  <a:lnTo>
                    <a:pt x="247" y="53"/>
                  </a:lnTo>
                  <a:lnTo>
                    <a:pt x="236" y="53"/>
                  </a:lnTo>
                  <a:lnTo>
                    <a:pt x="226" y="54"/>
                  </a:lnTo>
                  <a:lnTo>
                    <a:pt x="217" y="55"/>
                  </a:lnTo>
                  <a:lnTo>
                    <a:pt x="208" y="56"/>
                  </a:lnTo>
                  <a:lnTo>
                    <a:pt x="199" y="58"/>
                  </a:lnTo>
                  <a:lnTo>
                    <a:pt x="191" y="60"/>
                  </a:lnTo>
                  <a:lnTo>
                    <a:pt x="175" y="65"/>
                  </a:lnTo>
                  <a:lnTo>
                    <a:pt x="159" y="71"/>
                  </a:lnTo>
                  <a:lnTo>
                    <a:pt x="143" y="78"/>
                  </a:lnTo>
                  <a:lnTo>
                    <a:pt x="105" y="93"/>
                  </a:lnTo>
                  <a:lnTo>
                    <a:pt x="73" y="77"/>
                  </a:lnTo>
                  <a:lnTo>
                    <a:pt x="57" y="81"/>
                  </a:lnTo>
                  <a:lnTo>
                    <a:pt x="42" y="85"/>
                  </a:lnTo>
                  <a:lnTo>
                    <a:pt x="26" y="87"/>
                  </a:lnTo>
                  <a:lnTo>
                    <a:pt x="8" y="89"/>
                  </a:lnTo>
                  <a:lnTo>
                    <a:pt x="0" y="73"/>
                  </a:lnTo>
                  <a:lnTo>
                    <a:pt x="11" y="63"/>
                  </a:lnTo>
                  <a:lnTo>
                    <a:pt x="21" y="52"/>
                  </a:lnTo>
                  <a:lnTo>
                    <a:pt x="32" y="42"/>
                  </a:lnTo>
                  <a:lnTo>
                    <a:pt x="41" y="33"/>
                  </a:lnTo>
                  <a:lnTo>
                    <a:pt x="46" y="29"/>
                  </a:lnTo>
                  <a:lnTo>
                    <a:pt x="51" y="25"/>
                  </a:lnTo>
                  <a:lnTo>
                    <a:pt x="57" y="22"/>
                  </a:lnTo>
                  <a:lnTo>
                    <a:pt x="62" y="19"/>
                  </a:lnTo>
                  <a:lnTo>
                    <a:pt x="68" y="16"/>
                  </a:lnTo>
                  <a:lnTo>
                    <a:pt x="75" y="15"/>
                  </a:lnTo>
                  <a:lnTo>
                    <a:pt x="82" y="14"/>
                  </a:lnTo>
                  <a:lnTo>
                    <a:pt x="89" y="13"/>
                  </a:lnTo>
                  <a:close/>
                </a:path>
              </a:pathLst>
            </a:custGeom>
            <a:solidFill>
              <a:srgbClr val="BD96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" name="Freeform 524"/>
            <p:cNvSpPr>
              <a:spLocks/>
            </p:cNvSpPr>
            <p:nvPr/>
          </p:nvSpPr>
          <p:spPr bwMode="auto">
            <a:xfrm flipH="1">
              <a:off x="4297" y="1962"/>
              <a:ext cx="140" cy="191"/>
            </a:xfrm>
            <a:custGeom>
              <a:avLst/>
              <a:gdLst>
                <a:gd name="T0" fmla="*/ 13 w 146"/>
                <a:gd name="T1" fmla="*/ 26 h 199"/>
                <a:gd name="T2" fmla="*/ 15 w 146"/>
                <a:gd name="T3" fmla="*/ 23 h 199"/>
                <a:gd name="T4" fmla="*/ 17 w 146"/>
                <a:gd name="T5" fmla="*/ 21 h 199"/>
                <a:gd name="T6" fmla="*/ 22 w 146"/>
                <a:gd name="T7" fmla="*/ 16 h 199"/>
                <a:gd name="T8" fmla="*/ 28 w 146"/>
                <a:gd name="T9" fmla="*/ 12 h 199"/>
                <a:gd name="T10" fmla="*/ 34 w 146"/>
                <a:gd name="T11" fmla="*/ 8 h 199"/>
                <a:gd name="T12" fmla="*/ 40 w 146"/>
                <a:gd name="T13" fmla="*/ 5 h 199"/>
                <a:gd name="T14" fmla="*/ 47 w 146"/>
                <a:gd name="T15" fmla="*/ 3 h 199"/>
                <a:gd name="T16" fmla="*/ 54 w 146"/>
                <a:gd name="T17" fmla="*/ 1 h 199"/>
                <a:gd name="T18" fmla="*/ 61 w 146"/>
                <a:gd name="T19" fmla="*/ 0 h 199"/>
                <a:gd name="T20" fmla="*/ 70 w 146"/>
                <a:gd name="T21" fmla="*/ 0 h 199"/>
                <a:gd name="T22" fmla="*/ 77 w 146"/>
                <a:gd name="T23" fmla="*/ 0 h 199"/>
                <a:gd name="T24" fmla="*/ 85 w 146"/>
                <a:gd name="T25" fmla="*/ 1 h 199"/>
                <a:gd name="T26" fmla="*/ 88 w 146"/>
                <a:gd name="T27" fmla="*/ 1 h 199"/>
                <a:gd name="T28" fmla="*/ 92 w 146"/>
                <a:gd name="T29" fmla="*/ 2 h 199"/>
                <a:gd name="T30" fmla="*/ 99 w 146"/>
                <a:gd name="T31" fmla="*/ 4 h 199"/>
                <a:gd name="T32" fmla="*/ 106 w 146"/>
                <a:gd name="T33" fmla="*/ 7 h 199"/>
                <a:gd name="T34" fmla="*/ 112 w 146"/>
                <a:gd name="T35" fmla="*/ 10 h 199"/>
                <a:gd name="T36" fmla="*/ 118 w 146"/>
                <a:gd name="T37" fmla="*/ 14 h 199"/>
                <a:gd name="T38" fmla="*/ 122 w 146"/>
                <a:gd name="T39" fmla="*/ 18 h 199"/>
                <a:gd name="T40" fmla="*/ 126 w 146"/>
                <a:gd name="T41" fmla="*/ 22 h 199"/>
                <a:gd name="T42" fmla="*/ 129 w 146"/>
                <a:gd name="T43" fmla="*/ 26 h 199"/>
                <a:gd name="T44" fmla="*/ 132 w 146"/>
                <a:gd name="T45" fmla="*/ 31 h 199"/>
                <a:gd name="T46" fmla="*/ 134 w 146"/>
                <a:gd name="T47" fmla="*/ 37 h 199"/>
                <a:gd name="T48" fmla="*/ 137 w 146"/>
                <a:gd name="T49" fmla="*/ 42 h 199"/>
                <a:gd name="T50" fmla="*/ 139 w 146"/>
                <a:gd name="T51" fmla="*/ 49 h 199"/>
                <a:gd name="T52" fmla="*/ 140 w 146"/>
                <a:gd name="T53" fmla="*/ 56 h 199"/>
                <a:gd name="T54" fmla="*/ 142 w 146"/>
                <a:gd name="T55" fmla="*/ 62 h 199"/>
                <a:gd name="T56" fmla="*/ 143 w 146"/>
                <a:gd name="T57" fmla="*/ 69 h 199"/>
                <a:gd name="T58" fmla="*/ 145 w 146"/>
                <a:gd name="T59" fmla="*/ 83 h 199"/>
                <a:gd name="T60" fmla="*/ 146 w 146"/>
                <a:gd name="T61" fmla="*/ 98 h 199"/>
                <a:gd name="T62" fmla="*/ 146 w 146"/>
                <a:gd name="T63" fmla="*/ 112 h 199"/>
                <a:gd name="T64" fmla="*/ 146 w 146"/>
                <a:gd name="T65" fmla="*/ 126 h 199"/>
                <a:gd name="T66" fmla="*/ 145 w 146"/>
                <a:gd name="T67" fmla="*/ 139 h 199"/>
                <a:gd name="T68" fmla="*/ 143 w 146"/>
                <a:gd name="T69" fmla="*/ 162 h 199"/>
                <a:gd name="T70" fmla="*/ 140 w 146"/>
                <a:gd name="T71" fmla="*/ 183 h 199"/>
                <a:gd name="T72" fmla="*/ 109 w 146"/>
                <a:gd name="T73" fmla="*/ 190 h 199"/>
                <a:gd name="T74" fmla="*/ 97 w 146"/>
                <a:gd name="T75" fmla="*/ 193 h 199"/>
                <a:gd name="T76" fmla="*/ 85 w 146"/>
                <a:gd name="T77" fmla="*/ 195 h 199"/>
                <a:gd name="T78" fmla="*/ 74 w 146"/>
                <a:gd name="T79" fmla="*/ 197 h 199"/>
                <a:gd name="T80" fmla="*/ 60 w 146"/>
                <a:gd name="T81" fmla="*/ 198 h 199"/>
                <a:gd name="T82" fmla="*/ 46 w 146"/>
                <a:gd name="T83" fmla="*/ 199 h 199"/>
                <a:gd name="T84" fmla="*/ 28 w 146"/>
                <a:gd name="T85" fmla="*/ 199 h 199"/>
                <a:gd name="T86" fmla="*/ 24 w 146"/>
                <a:gd name="T87" fmla="*/ 198 h 199"/>
                <a:gd name="T88" fmla="*/ 20 w 146"/>
                <a:gd name="T89" fmla="*/ 197 h 199"/>
                <a:gd name="T90" fmla="*/ 16 w 146"/>
                <a:gd name="T91" fmla="*/ 195 h 199"/>
                <a:gd name="T92" fmla="*/ 13 w 146"/>
                <a:gd name="T93" fmla="*/ 192 h 199"/>
                <a:gd name="T94" fmla="*/ 10 w 146"/>
                <a:gd name="T95" fmla="*/ 189 h 199"/>
                <a:gd name="T96" fmla="*/ 7 w 146"/>
                <a:gd name="T97" fmla="*/ 185 h 199"/>
                <a:gd name="T98" fmla="*/ 5 w 146"/>
                <a:gd name="T99" fmla="*/ 180 h 199"/>
                <a:gd name="T100" fmla="*/ 4 w 146"/>
                <a:gd name="T101" fmla="*/ 175 h 199"/>
                <a:gd name="T102" fmla="*/ 1 w 146"/>
                <a:gd name="T103" fmla="*/ 163 h 199"/>
                <a:gd name="T104" fmla="*/ 0 w 146"/>
                <a:gd name="T105" fmla="*/ 150 h 199"/>
                <a:gd name="T106" fmla="*/ 0 w 146"/>
                <a:gd name="T107" fmla="*/ 136 h 199"/>
                <a:gd name="T108" fmla="*/ 0 w 146"/>
                <a:gd name="T109" fmla="*/ 121 h 199"/>
                <a:gd name="T110" fmla="*/ 2 w 146"/>
                <a:gd name="T111" fmla="*/ 106 h 199"/>
                <a:gd name="T112" fmla="*/ 3 w 146"/>
                <a:gd name="T113" fmla="*/ 91 h 199"/>
                <a:gd name="T114" fmla="*/ 7 w 146"/>
                <a:gd name="T115" fmla="*/ 63 h 199"/>
                <a:gd name="T116" fmla="*/ 11 w 146"/>
                <a:gd name="T117" fmla="*/ 40 h 199"/>
                <a:gd name="T118" fmla="*/ 13 w 146"/>
                <a:gd name="T119" fmla="*/ 26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6" h="199">
                  <a:moveTo>
                    <a:pt x="13" y="26"/>
                  </a:moveTo>
                  <a:lnTo>
                    <a:pt x="15" y="23"/>
                  </a:lnTo>
                  <a:lnTo>
                    <a:pt x="17" y="21"/>
                  </a:lnTo>
                  <a:lnTo>
                    <a:pt x="22" y="16"/>
                  </a:lnTo>
                  <a:lnTo>
                    <a:pt x="28" y="12"/>
                  </a:lnTo>
                  <a:lnTo>
                    <a:pt x="34" y="8"/>
                  </a:lnTo>
                  <a:lnTo>
                    <a:pt x="40" y="5"/>
                  </a:lnTo>
                  <a:lnTo>
                    <a:pt x="47" y="3"/>
                  </a:lnTo>
                  <a:lnTo>
                    <a:pt x="54" y="1"/>
                  </a:lnTo>
                  <a:lnTo>
                    <a:pt x="61" y="0"/>
                  </a:lnTo>
                  <a:lnTo>
                    <a:pt x="70" y="0"/>
                  </a:lnTo>
                  <a:lnTo>
                    <a:pt x="77" y="0"/>
                  </a:lnTo>
                  <a:lnTo>
                    <a:pt x="85" y="1"/>
                  </a:lnTo>
                  <a:lnTo>
                    <a:pt x="88" y="1"/>
                  </a:lnTo>
                  <a:lnTo>
                    <a:pt x="92" y="2"/>
                  </a:lnTo>
                  <a:lnTo>
                    <a:pt x="99" y="4"/>
                  </a:lnTo>
                  <a:lnTo>
                    <a:pt x="106" y="7"/>
                  </a:lnTo>
                  <a:lnTo>
                    <a:pt x="112" y="10"/>
                  </a:lnTo>
                  <a:lnTo>
                    <a:pt x="118" y="14"/>
                  </a:lnTo>
                  <a:lnTo>
                    <a:pt x="122" y="18"/>
                  </a:lnTo>
                  <a:lnTo>
                    <a:pt x="126" y="22"/>
                  </a:lnTo>
                  <a:lnTo>
                    <a:pt x="129" y="26"/>
                  </a:lnTo>
                  <a:lnTo>
                    <a:pt x="132" y="31"/>
                  </a:lnTo>
                  <a:lnTo>
                    <a:pt x="134" y="37"/>
                  </a:lnTo>
                  <a:lnTo>
                    <a:pt x="137" y="42"/>
                  </a:lnTo>
                  <a:lnTo>
                    <a:pt x="139" y="49"/>
                  </a:lnTo>
                  <a:lnTo>
                    <a:pt x="140" y="56"/>
                  </a:lnTo>
                  <a:lnTo>
                    <a:pt x="142" y="62"/>
                  </a:lnTo>
                  <a:lnTo>
                    <a:pt x="143" y="69"/>
                  </a:lnTo>
                  <a:lnTo>
                    <a:pt x="145" y="83"/>
                  </a:lnTo>
                  <a:lnTo>
                    <a:pt x="146" y="98"/>
                  </a:lnTo>
                  <a:lnTo>
                    <a:pt x="146" y="112"/>
                  </a:lnTo>
                  <a:lnTo>
                    <a:pt x="146" y="126"/>
                  </a:lnTo>
                  <a:lnTo>
                    <a:pt x="145" y="139"/>
                  </a:lnTo>
                  <a:lnTo>
                    <a:pt x="143" y="162"/>
                  </a:lnTo>
                  <a:lnTo>
                    <a:pt x="140" y="183"/>
                  </a:lnTo>
                  <a:lnTo>
                    <a:pt x="109" y="190"/>
                  </a:lnTo>
                  <a:lnTo>
                    <a:pt x="97" y="193"/>
                  </a:lnTo>
                  <a:lnTo>
                    <a:pt x="85" y="195"/>
                  </a:lnTo>
                  <a:lnTo>
                    <a:pt x="74" y="197"/>
                  </a:lnTo>
                  <a:lnTo>
                    <a:pt x="60" y="198"/>
                  </a:lnTo>
                  <a:lnTo>
                    <a:pt x="46" y="199"/>
                  </a:lnTo>
                  <a:lnTo>
                    <a:pt x="28" y="199"/>
                  </a:lnTo>
                  <a:lnTo>
                    <a:pt x="24" y="198"/>
                  </a:lnTo>
                  <a:lnTo>
                    <a:pt x="20" y="197"/>
                  </a:lnTo>
                  <a:lnTo>
                    <a:pt x="16" y="195"/>
                  </a:lnTo>
                  <a:lnTo>
                    <a:pt x="13" y="192"/>
                  </a:lnTo>
                  <a:lnTo>
                    <a:pt x="10" y="189"/>
                  </a:lnTo>
                  <a:lnTo>
                    <a:pt x="7" y="185"/>
                  </a:lnTo>
                  <a:lnTo>
                    <a:pt x="5" y="180"/>
                  </a:lnTo>
                  <a:lnTo>
                    <a:pt x="4" y="175"/>
                  </a:lnTo>
                  <a:lnTo>
                    <a:pt x="1" y="163"/>
                  </a:lnTo>
                  <a:lnTo>
                    <a:pt x="0" y="150"/>
                  </a:lnTo>
                  <a:lnTo>
                    <a:pt x="0" y="136"/>
                  </a:lnTo>
                  <a:lnTo>
                    <a:pt x="0" y="121"/>
                  </a:lnTo>
                  <a:lnTo>
                    <a:pt x="2" y="106"/>
                  </a:lnTo>
                  <a:lnTo>
                    <a:pt x="3" y="91"/>
                  </a:lnTo>
                  <a:lnTo>
                    <a:pt x="7" y="63"/>
                  </a:lnTo>
                  <a:lnTo>
                    <a:pt x="11" y="40"/>
                  </a:lnTo>
                  <a:lnTo>
                    <a:pt x="13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Freeform 525"/>
            <p:cNvSpPr>
              <a:spLocks/>
            </p:cNvSpPr>
            <p:nvPr/>
          </p:nvSpPr>
          <p:spPr bwMode="auto">
            <a:xfrm flipH="1">
              <a:off x="4320" y="1954"/>
              <a:ext cx="110" cy="39"/>
            </a:xfrm>
            <a:custGeom>
              <a:avLst/>
              <a:gdLst>
                <a:gd name="T0" fmla="*/ 0 w 115"/>
                <a:gd name="T1" fmla="*/ 29 h 40"/>
                <a:gd name="T2" fmla="*/ 4 w 115"/>
                <a:gd name="T3" fmla="*/ 23 h 40"/>
                <a:gd name="T4" fmla="*/ 10 w 115"/>
                <a:gd name="T5" fmla="*/ 18 h 40"/>
                <a:gd name="T6" fmla="*/ 22 w 115"/>
                <a:gd name="T7" fmla="*/ 9 h 40"/>
                <a:gd name="T8" fmla="*/ 37 w 115"/>
                <a:gd name="T9" fmla="*/ 4 h 40"/>
                <a:gd name="T10" fmla="*/ 54 w 115"/>
                <a:gd name="T11" fmla="*/ 0 h 40"/>
                <a:gd name="T12" fmla="*/ 70 w 115"/>
                <a:gd name="T13" fmla="*/ 0 h 40"/>
                <a:gd name="T14" fmla="*/ 86 w 115"/>
                <a:gd name="T15" fmla="*/ 2 h 40"/>
                <a:gd name="T16" fmla="*/ 102 w 115"/>
                <a:gd name="T17" fmla="*/ 8 h 40"/>
                <a:gd name="T18" fmla="*/ 115 w 115"/>
                <a:gd name="T19" fmla="*/ 15 h 40"/>
                <a:gd name="T20" fmla="*/ 107 w 115"/>
                <a:gd name="T21" fmla="*/ 29 h 40"/>
                <a:gd name="T22" fmla="*/ 96 w 115"/>
                <a:gd name="T23" fmla="*/ 23 h 40"/>
                <a:gd name="T24" fmla="*/ 83 w 115"/>
                <a:gd name="T25" fmla="*/ 18 h 40"/>
                <a:gd name="T26" fmla="*/ 69 w 115"/>
                <a:gd name="T27" fmla="*/ 16 h 40"/>
                <a:gd name="T28" fmla="*/ 55 w 115"/>
                <a:gd name="T29" fmla="*/ 16 h 40"/>
                <a:gd name="T30" fmla="*/ 42 w 115"/>
                <a:gd name="T31" fmla="*/ 19 h 40"/>
                <a:gd name="T32" fmla="*/ 30 w 115"/>
                <a:gd name="T33" fmla="*/ 23 h 40"/>
                <a:gd name="T34" fmla="*/ 19 w 115"/>
                <a:gd name="T35" fmla="*/ 31 h 40"/>
                <a:gd name="T36" fmla="*/ 15 w 115"/>
                <a:gd name="T37" fmla="*/ 35 h 40"/>
                <a:gd name="T38" fmla="*/ 12 w 115"/>
                <a:gd name="T39" fmla="*/ 40 h 40"/>
                <a:gd name="T40" fmla="*/ 0 w 115"/>
                <a:gd name="T41" fmla="*/ 2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5" h="40">
                  <a:moveTo>
                    <a:pt x="0" y="29"/>
                  </a:moveTo>
                  <a:lnTo>
                    <a:pt x="4" y="23"/>
                  </a:lnTo>
                  <a:lnTo>
                    <a:pt x="10" y="18"/>
                  </a:lnTo>
                  <a:lnTo>
                    <a:pt x="22" y="9"/>
                  </a:lnTo>
                  <a:lnTo>
                    <a:pt x="37" y="4"/>
                  </a:lnTo>
                  <a:lnTo>
                    <a:pt x="54" y="0"/>
                  </a:lnTo>
                  <a:lnTo>
                    <a:pt x="70" y="0"/>
                  </a:lnTo>
                  <a:lnTo>
                    <a:pt x="86" y="2"/>
                  </a:lnTo>
                  <a:lnTo>
                    <a:pt x="102" y="8"/>
                  </a:lnTo>
                  <a:lnTo>
                    <a:pt x="115" y="15"/>
                  </a:lnTo>
                  <a:lnTo>
                    <a:pt x="107" y="29"/>
                  </a:lnTo>
                  <a:lnTo>
                    <a:pt x="96" y="23"/>
                  </a:lnTo>
                  <a:lnTo>
                    <a:pt x="83" y="18"/>
                  </a:lnTo>
                  <a:lnTo>
                    <a:pt x="69" y="16"/>
                  </a:lnTo>
                  <a:lnTo>
                    <a:pt x="55" y="16"/>
                  </a:lnTo>
                  <a:lnTo>
                    <a:pt x="42" y="19"/>
                  </a:lnTo>
                  <a:lnTo>
                    <a:pt x="30" y="23"/>
                  </a:lnTo>
                  <a:lnTo>
                    <a:pt x="19" y="31"/>
                  </a:lnTo>
                  <a:lnTo>
                    <a:pt x="15" y="35"/>
                  </a:lnTo>
                  <a:lnTo>
                    <a:pt x="12" y="4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" name="Freeform 526"/>
            <p:cNvSpPr>
              <a:spLocks/>
            </p:cNvSpPr>
            <p:nvPr/>
          </p:nvSpPr>
          <p:spPr bwMode="auto">
            <a:xfrm flipH="1">
              <a:off x="4289" y="1970"/>
              <a:ext cx="40" cy="168"/>
            </a:xfrm>
            <a:custGeom>
              <a:avLst/>
              <a:gdLst>
                <a:gd name="T0" fmla="*/ 11 w 42"/>
                <a:gd name="T1" fmla="*/ 0 h 176"/>
                <a:gd name="T2" fmla="*/ 20 w 42"/>
                <a:gd name="T3" fmla="*/ 9 h 176"/>
                <a:gd name="T4" fmla="*/ 27 w 42"/>
                <a:gd name="T5" fmla="*/ 19 h 176"/>
                <a:gd name="T6" fmla="*/ 32 w 42"/>
                <a:gd name="T7" fmla="*/ 32 h 176"/>
                <a:gd name="T8" fmla="*/ 36 w 42"/>
                <a:gd name="T9" fmla="*/ 47 h 176"/>
                <a:gd name="T10" fmla="*/ 41 w 42"/>
                <a:gd name="T11" fmla="*/ 74 h 176"/>
                <a:gd name="T12" fmla="*/ 42 w 42"/>
                <a:gd name="T13" fmla="*/ 104 h 176"/>
                <a:gd name="T14" fmla="*/ 41 w 42"/>
                <a:gd name="T15" fmla="*/ 131 h 176"/>
                <a:gd name="T16" fmla="*/ 39 w 42"/>
                <a:gd name="T17" fmla="*/ 154 h 176"/>
                <a:gd name="T18" fmla="*/ 36 w 42"/>
                <a:gd name="T19" fmla="*/ 176 h 176"/>
                <a:gd name="T20" fmla="*/ 20 w 42"/>
                <a:gd name="T21" fmla="*/ 174 h 176"/>
                <a:gd name="T22" fmla="*/ 23 w 42"/>
                <a:gd name="T23" fmla="*/ 153 h 176"/>
                <a:gd name="T24" fmla="*/ 25 w 42"/>
                <a:gd name="T25" fmla="*/ 131 h 176"/>
                <a:gd name="T26" fmla="*/ 26 w 42"/>
                <a:gd name="T27" fmla="*/ 104 h 176"/>
                <a:gd name="T28" fmla="*/ 25 w 42"/>
                <a:gd name="T29" fmla="*/ 76 h 176"/>
                <a:gd name="T30" fmla="*/ 20 w 42"/>
                <a:gd name="T31" fmla="*/ 49 h 176"/>
                <a:gd name="T32" fmla="*/ 17 w 42"/>
                <a:gd name="T33" fmla="*/ 38 h 176"/>
                <a:gd name="T34" fmla="*/ 13 w 42"/>
                <a:gd name="T35" fmla="*/ 27 h 176"/>
                <a:gd name="T36" fmla="*/ 8 w 42"/>
                <a:gd name="T37" fmla="*/ 20 h 176"/>
                <a:gd name="T38" fmla="*/ 0 w 42"/>
                <a:gd name="T39" fmla="*/ 12 h 176"/>
                <a:gd name="T40" fmla="*/ 11 w 42"/>
                <a:gd name="T4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" h="176">
                  <a:moveTo>
                    <a:pt x="11" y="0"/>
                  </a:moveTo>
                  <a:lnTo>
                    <a:pt x="20" y="9"/>
                  </a:lnTo>
                  <a:lnTo>
                    <a:pt x="27" y="19"/>
                  </a:lnTo>
                  <a:lnTo>
                    <a:pt x="32" y="32"/>
                  </a:lnTo>
                  <a:lnTo>
                    <a:pt x="36" y="47"/>
                  </a:lnTo>
                  <a:lnTo>
                    <a:pt x="41" y="74"/>
                  </a:lnTo>
                  <a:lnTo>
                    <a:pt x="42" y="104"/>
                  </a:lnTo>
                  <a:lnTo>
                    <a:pt x="41" y="131"/>
                  </a:lnTo>
                  <a:lnTo>
                    <a:pt x="39" y="154"/>
                  </a:lnTo>
                  <a:lnTo>
                    <a:pt x="36" y="176"/>
                  </a:lnTo>
                  <a:lnTo>
                    <a:pt x="20" y="174"/>
                  </a:lnTo>
                  <a:lnTo>
                    <a:pt x="23" y="153"/>
                  </a:lnTo>
                  <a:lnTo>
                    <a:pt x="25" y="131"/>
                  </a:lnTo>
                  <a:lnTo>
                    <a:pt x="26" y="104"/>
                  </a:lnTo>
                  <a:lnTo>
                    <a:pt x="25" y="76"/>
                  </a:lnTo>
                  <a:lnTo>
                    <a:pt x="20" y="49"/>
                  </a:lnTo>
                  <a:lnTo>
                    <a:pt x="17" y="38"/>
                  </a:lnTo>
                  <a:lnTo>
                    <a:pt x="13" y="27"/>
                  </a:lnTo>
                  <a:lnTo>
                    <a:pt x="8" y="20"/>
                  </a:lnTo>
                  <a:lnTo>
                    <a:pt x="0" y="1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" name="Freeform 527"/>
            <p:cNvSpPr>
              <a:spLocks/>
            </p:cNvSpPr>
            <p:nvPr/>
          </p:nvSpPr>
          <p:spPr bwMode="auto">
            <a:xfrm flipH="1">
              <a:off x="4319" y="1969"/>
              <a:ext cx="10" cy="13"/>
            </a:xfrm>
            <a:custGeom>
              <a:avLst/>
              <a:gdLst>
                <a:gd name="T0" fmla="*/ 10 w 11"/>
                <a:gd name="T1" fmla="*/ 0 h 14"/>
                <a:gd name="T2" fmla="*/ 11 w 11"/>
                <a:gd name="T3" fmla="*/ 1 h 14"/>
                <a:gd name="T4" fmla="*/ 0 w 11"/>
                <a:gd name="T5" fmla="*/ 13 h 14"/>
                <a:gd name="T6" fmla="*/ 2 w 11"/>
                <a:gd name="T7" fmla="*/ 14 h 14"/>
                <a:gd name="T8" fmla="*/ 10 w 11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4">
                  <a:moveTo>
                    <a:pt x="10" y="0"/>
                  </a:moveTo>
                  <a:lnTo>
                    <a:pt x="11" y="1"/>
                  </a:lnTo>
                  <a:lnTo>
                    <a:pt x="0" y="13"/>
                  </a:lnTo>
                  <a:lnTo>
                    <a:pt x="2" y="14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" name="Freeform 528"/>
            <p:cNvSpPr>
              <a:spLocks/>
            </p:cNvSpPr>
            <p:nvPr/>
          </p:nvSpPr>
          <p:spPr bwMode="auto">
            <a:xfrm flipH="1">
              <a:off x="4301" y="2131"/>
              <a:ext cx="109" cy="29"/>
            </a:xfrm>
            <a:custGeom>
              <a:avLst/>
              <a:gdLst>
                <a:gd name="T0" fmla="*/ 114 w 114"/>
                <a:gd name="T1" fmla="*/ 15 h 31"/>
                <a:gd name="T2" fmla="*/ 59 w 114"/>
                <a:gd name="T3" fmla="*/ 27 h 31"/>
                <a:gd name="T4" fmla="*/ 33 w 114"/>
                <a:gd name="T5" fmla="*/ 30 h 31"/>
                <a:gd name="T6" fmla="*/ 0 w 114"/>
                <a:gd name="T7" fmla="*/ 31 h 31"/>
                <a:gd name="T8" fmla="*/ 0 w 114"/>
                <a:gd name="T9" fmla="*/ 16 h 31"/>
                <a:gd name="T10" fmla="*/ 31 w 114"/>
                <a:gd name="T11" fmla="*/ 15 h 31"/>
                <a:gd name="T12" fmla="*/ 55 w 114"/>
                <a:gd name="T13" fmla="*/ 12 h 31"/>
                <a:gd name="T14" fmla="*/ 110 w 114"/>
                <a:gd name="T15" fmla="*/ 0 h 31"/>
                <a:gd name="T16" fmla="*/ 114 w 114"/>
                <a:gd name="T17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" h="31">
                  <a:moveTo>
                    <a:pt x="114" y="15"/>
                  </a:moveTo>
                  <a:lnTo>
                    <a:pt x="59" y="27"/>
                  </a:lnTo>
                  <a:lnTo>
                    <a:pt x="33" y="30"/>
                  </a:lnTo>
                  <a:lnTo>
                    <a:pt x="0" y="31"/>
                  </a:lnTo>
                  <a:lnTo>
                    <a:pt x="0" y="16"/>
                  </a:lnTo>
                  <a:lnTo>
                    <a:pt x="31" y="15"/>
                  </a:lnTo>
                  <a:lnTo>
                    <a:pt x="55" y="12"/>
                  </a:lnTo>
                  <a:lnTo>
                    <a:pt x="110" y="0"/>
                  </a:lnTo>
                  <a:lnTo>
                    <a:pt x="114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" name="Freeform 529"/>
            <p:cNvSpPr>
              <a:spLocks/>
            </p:cNvSpPr>
            <p:nvPr/>
          </p:nvSpPr>
          <p:spPr bwMode="auto">
            <a:xfrm flipH="1">
              <a:off x="4295" y="2131"/>
              <a:ext cx="15" cy="14"/>
            </a:xfrm>
            <a:custGeom>
              <a:avLst/>
              <a:gdLst>
                <a:gd name="T0" fmla="*/ 16 w 16"/>
                <a:gd name="T1" fmla="*/ 8 h 15"/>
                <a:gd name="T2" fmla="*/ 15 w 16"/>
                <a:gd name="T3" fmla="*/ 14 h 15"/>
                <a:gd name="T4" fmla="*/ 10 w 16"/>
                <a:gd name="T5" fmla="*/ 15 h 15"/>
                <a:gd name="T6" fmla="*/ 6 w 16"/>
                <a:gd name="T7" fmla="*/ 0 h 15"/>
                <a:gd name="T8" fmla="*/ 0 w 16"/>
                <a:gd name="T9" fmla="*/ 6 h 15"/>
                <a:gd name="T10" fmla="*/ 16 w 16"/>
                <a:gd name="T11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5">
                  <a:moveTo>
                    <a:pt x="16" y="8"/>
                  </a:moveTo>
                  <a:lnTo>
                    <a:pt x="15" y="14"/>
                  </a:lnTo>
                  <a:lnTo>
                    <a:pt x="10" y="15"/>
                  </a:lnTo>
                  <a:lnTo>
                    <a:pt x="6" y="0"/>
                  </a:lnTo>
                  <a:lnTo>
                    <a:pt x="0" y="6"/>
                  </a:lnTo>
                  <a:lnTo>
                    <a:pt x="16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" name="Freeform 530"/>
            <p:cNvSpPr>
              <a:spLocks/>
            </p:cNvSpPr>
            <p:nvPr/>
          </p:nvSpPr>
          <p:spPr bwMode="auto">
            <a:xfrm flipH="1">
              <a:off x="4408" y="1985"/>
              <a:ext cx="36" cy="175"/>
            </a:xfrm>
            <a:custGeom>
              <a:avLst/>
              <a:gdLst>
                <a:gd name="T0" fmla="*/ 34 w 38"/>
                <a:gd name="T1" fmla="*/ 183 h 183"/>
                <a:gd name="T2" fmla="*/ 23 w 38"/>
                <a:gd name="T3" fmla="*/ 180 h 183"/>
                <a:gd name="T4" fmla="*/ 14 w 38"/>
                <a:gd name="T5" fmla="*/ 174 h 183"/>
                <a:gd name="T6" fmla="*/ 8 w 38"/>
                <a:gd name="T7" fmla="*/ 165 h 183"/>
                <a:gd name="T8" fmla="*/ 3 w 38"/>
                <a:gd name="T9" fmla="*/ 153 h 183"/>
                <a:gd name="T10" fmla="*/ 0 w 38"/>
                <a:gd name="T11" fmla="*/ 126 h 183"/>
                <a:gd name="T12" fmla="*/ 0 w 38"/>
                <a:gd name="T13" fmla="*/ 96 h 183"/>
                <a:gd name="T14" fmla="*/ 3 w 38"/>
                <a:gd name="T15" fmla="*/ 66 h 183"/>
                <a:gd name="T16" fmla="*/ 7 w 38"/>
                <a:gd name="T17" fmla="*/ 38 h 183"/>
                <a:gd name="T18" fmla="*/ 13 w 38"/>
                <a:gd name="T19" fmla="*/ 0 h 183"/>
                <a:gd name="T20" fmla="*/ 28 w 38"/>
                <a:gd name="T21" fmla="*/ 4 h 183"/>
                <a:gd name="T22" fmla="*/ 22 w 38"/>
                <a:gd name="T23" fmla="*/ 41 h 183"/>
                <a:gd name="T24" fmla="*/ 18 w 38"/>
                <a:gd name="T25" fmla="*/ 69 h 183"/>
                <a:gd name="T26" fmla="*/ 15 w 38"/>
                <a:gd name="T27" fmla="*/ 98 h 183"/>
                <a:gd name="T28" fmla="*/ 15 w 38"/>
                <a:gd name="T29" fmla="*/ 126 h 183"/>
                <a:gd name="T30" fmla="*/ 18 w 38"/>
                <a:gd name="T31" fmla="*/ 149 h 183"/>
                <a:gd name="T32" fmla="*/ 22 w 38"/>
                <a:gd name="T33" fmla="*/ 157 h 183"/>
                <a:gd name="T34" fmla="*/ 25 w 38"/>
                <a:gd name="T35" fmla="*/ 163 h 183"/>
                <a:gd name="T36" fmla="*/ 30 w 38"/>
                <a:gd name="T37" fmla="*/ 166 h 183"/>
                <a:gd name="T38" fmla="*/ 38 w 38"/>
                <a:gd name="T39" fmla="*/ 168 h 183"/>
                <a:gd name="T40" fmla="*/ 34 w 38"/>
                <a:gd name="T41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" h="183">
                  <a:moveTo>
                    <a:pt x="34" y="183"/>
                  </a:moveTo>
                  <a:lnTo>
                    <a:pt x="23" y="180"/>
                  </a:lnTo>
                  <a:lnTo>
                    <a:pt x="14" y="174"/>
                  </a:lnTo>
                  <a:lnTo>
                    <a:pt x="8" y="165"/>
                  </a:lnTo>
                  <a:lnTo>
                    <a:pt x="3" y="153"/>
                  </a:lnTo>
                  <a:lnTo>
                    <a:pt x="0" y="126"/>
                  </a:lnTo>
                  <a:lnTo>
                    <a:pt x="0" y="96"/>
                  </a:lnTo>
                  <a:lnTo>
                    <a:pt x="3" y="66"/>
                  </a:lnTo>
                  <a:lnTo>
                    <a:pt x="7" y="38"/>
                  </a:lnTo>
                  <a:lnTo>
                    <a:pt x="13" y="0"/>
                  </a:lnTo>
                  <a:lnTo>
                    <a:pt x="28" y="4"/>
                  </a:lnTo>
                  <a:lnTo>
                    <a:pt x="22" y="41"/>
                  </a:lnTo>
                  <a:lnTo>
                    <a:pt x="18" y="69"/>
                  </a:lnTo>
                  <a:lnTo>
                    <a:pt x="15" y="98"/>
                  </a:lnTo>
                  <a:lnTo>
                    <a:pt x="15" y="126"/>
                  </a:lnTo>
                  <a:lnTo>
                    <a:pt x="18" y="149"/>
                  </a:lnTo>
                  <a:lnTo>
                    <a:pt x="22" y="157"/>
                  </a:lnTo>
                  <a:lnTo>
                    <a:pt x="25" y="163"/>
                  </a:lnTo>
                  <a:lnTo>
                    <a:pt x="30" y="166"/>
                  </a:lnTo>
                  <a:lnTo>
                    <a:pt x="38" y="168"/>
                  </a:lnTo>
                  <a:lnTo>
                    <a:pt x="34" y="1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0" name="Freeform 531"/>
            <p:cNvSpPr>
              <a:spLocks/>
            </p:cNvSpPr>
            <p:nvPr/>
          </p:nvSpPr>
          <p:spPr bwMode="auto">
            <a:xfrm flipH="1">
              <a:off x="4408" y="2146"/>
              <a:ext cx="4" cy="14"/>
            </a:xfrm>
            <a:custGeom>
              <a:avLst/>
              <a:gdLst>
                <a:gd name="T0" fmla="*/ 2 w 4"/>
                <a:gd name="T1" fmla="*/ 15 h 15"/>
                <a:gd name="T2" fmla="*/ 0 w 4"/>
                <a:gd name="T3" fmla="*/ 15 h 15"/>
                <a:gd name="T4" fmla="*/ 4 w 4"/>
                <a:gd name="T5" fmla="*/ 0 h 15"/>
                <a:gd name="T6" fmla="*/ 2 w 4"/>
                <a:gd name="T7" fmla="*/ 0 h 15"/>
                <a:gd name="T8" fmla="*/ 2 w 4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5">
                  <a:moveTo>
                    <a:pt x="2" y="15"/>
                  </a:moveTo>
                  <a:lnTo>
                    <a:pt x="0" y="15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Freeform 532"/>
            <p:cNvSpPr>
              <a:spLocks/>
            </p:cNvSpPr>
            <p:nvPr/>
          </p:nvSpPr>
          <p:spPr bwMode="auto">
            <a:xfrm flipH="1">
              <a:off x="4417" y="1982"/>
              <a:ext cx="15" cy="11"/>
            </a:xfrm>
            <a:custGeom>
              <a:avLst/>
              <a:gdLst>
                <a:gd name="T0" fmla="*/ 0 w 15"/>
                <a:gd name="T1" fmla="*/ 3 h 11"/>
                <a:gd name="T2" fmla="*/ 0 w 15"/>
                <a:gd name="T3" fmla="*/ 2 h 11"/>
                <a:gd name="T4" fmla="*/ 2 w 15"/>
                <a:gd name="T5" fmla="*/ 0 h 11"/>
                <a:gd name="T6" fmla="*/ 14 w 15"/>
                <a:gd name="T7" fmla="*/ 11 h 11"/>
                <a:gd name="T8" fmla="*/ 15 w 15"/>
                <a:gd name="T9" fmla="*/ 7 h 11"/>
                <a:gd name="T10" fmla="*/ 0 w 15"/>
                <a:gd name="T11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0" y="3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14" y="11"/>
                  </a:lnTo>
                  <a:lnTo>
                    <a:pt x="15" y="7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2" name="Freeform 533"/>
            <p:cNvSpPr>
              <a:spLocks/>
            </p:cNvSpPr>
            <p:nvPr/>
          </p:nvSpPr>
          <p:spPr bwMode="auto">
            <a:xfrm flipH="1">
              <a:off x="4180" y="1968"/>
              <a:ext cx="132" cy="170"/>
            </a:xfrm>
            <a:custGeom>
              <a:avLst/>
              <a:gdLst>
                <a:gd name="T0" fmla="*/ 7 w 138"/>
                <a:gd name="T1" fmla="*/ 178 h 178"/>
                <a:gd name="T2" fmla="*/ 3 w 138"/>
                <a:gd name="T3" fmla="*/ 156 h 178"/>
                <a:gd name="T4" fmla="*/ 1 w 138"/>
                <a:gd name="T5" fmla="*/ 135 h 178"/>
                <a:gd name="T6" fmla="*/ 0 w 138"/>
                <a:gd name="T7" fmla="*/ 115 h 178"/>
                <a:gd name="T8" fmla="*/ 1 w 138"/>
                <a:gd name="T9" fmla="*/ 97 h 178"/>
                <a:gd name="T10" fmla="*/ 2 w 138"/>
                <a:gd name="T11" fmla="*/ 81 h 178"/>
                <a:gd name="T12" fmla="*/ 4 w 138"/>
                <a:gd name="T13" fmla="*/ 74 h 178"/>
                <a:gd name="T14" fmla="*/ 5 w 138"/>
                <a:gd name="T15" fmla="*/ 67 h 178"/>
                <a:gd name="T16" fmla="*/ 9 w 138"/>
                <a:gd name="T17" fmla="*/ 54 h 178"/>
                <a:gd name="T18" fmla="*/ 14 w 138"/>
                <a:gd name="T19" fmla="*/ 42 h 178"/>
                <a:gd name="T20" fmla="*/ 20 w 138"/>
                <a:gd name="T21" fmla="*/ 31 h 178"/>
                <a:gd name="T22" fmla="*/ 27 w 138"/>
                <a:gd name="T23" fmla="*/ 23 h 178"/>
                <a:gd name="T24" fmla="*/ 34 w 138"/>
                <a:gd name="T25" fmla="*/ 16 h 178"/>
                <a:gd name="T26" fmla="*/ 38 w 138"/>
                <a:gd name="T27" fmla="*/ 13 h 178"/>
                <a:gd name="T28" fmla="*/ 42 w 138"/>
                <a:gd name="T29" fmla="*/ 10 h 178"/>
                <a:gd name="T30" fmla="*/ 46 w 138"/>
                <a:gd name="T31" fmla="*/ 8 h 178"/>
                <a:gd name="T32" fmla="*/ 51 w 138"/>
                <a:gd name="T33" fmla="*/ 6 h 178"/>
                <a:gd name="T34" fmla="*/ 55 w 138"/>
                <a:gd name="T35" fmla="*/ 4 h 178"/>
                <a:gd name="T36" fmla="*/ 59 w 138"/>
                <a:gd name="T37" fmla="*/ 2 h 178"/>
                <a:gd name="T38" fmla="*/ 64 w 138"/>
                <a:gd name="T39" fmla="*/ 1 h 178"/>
                <a:gd name="T40" fmla="*/ 68 w 138"/>
                <a:gd name="T41" fmla="*/ 1 h 178"/>
                <a:gd name="T42" fmla="*/ 72 w 138"/>
                <a:gd name="T43" fmla="*/ 0 h 178"/>
                <a:gd name="T44" fmla="*/ 77 w 138"/>
                <a:gd name="T45" fmla="*/ 0 h 178"/>
                <a:gd name="T46" fmla="*/ 81 w 138"/>
                <a:gd name="T47" fmla="*/ 0 h 178"/>
                <a:gd name="T48" fmla="*/ 86 w 138"/>
                <a:gd name="T49" fmla="*/ 1 h 178"/>
                <a:gd name="T50" fmla="*/ 94 w 138"/>
                <a:gd name="T51" fmla="*/ 3 h 178"/>
                <a:gd name="T52" fmla="*/ 98 w 138"/>
                <a:gd name="T53" fmla="*/ 4 h 178"/>
                <a:gd name="T54" fmla="*/ 101 w 138"/>
                <a:gd name="T55" fmla="*/ 6 h 178"/>
                <a:gd name="T56" fmla="*/ 105 w 138"/>
                <a:gd name="T57" fmla="*/ 8 h 178"/>
                <a:gd name="T58" fmla="*/ 108 w 138"/>
                <a:gd name="T59" fmla="*/ 11 h 178"/>
                <a:gd name="T60" fmla="*/ 114 w 138"/>
                <a:gd name="T61" fmla="*/ 17 h 178"/>
                <a:gd name="T62" fmla="*/ 116 w 138"/>
                <a:gd name="T63" fmla="*/ 20 h 178"/>
                <a:gd name="T64" fmla="*/ 119 w 138"/>
                <a:gd name="T65" fmla="*/ 23 h 178"/>
                <a:gd name="T66" fmla="*/ 123 w 138"/>
                <a:gd name="T67" fmla="*/ 31 h 178"/>
                <a:gd name="T68" fmla="*/ 127 w 138"/>
                <a:gd name="T69" fmla="*/ 40 h 178"/>
                <a:gd name="T70" fmla="*/ 128 w 138"/>
                <a:gd name="T71" fmla="*/ 44 h 178"/>
                <a:gd name="T72" fmla="*/ 130 w 138"/>
                <a:gd name="T73" fmla="*/ 49 h 178"/>
                <a:gd name="T74" fmla="*/ 132 w 138"/>
                <a:gd name="T75" fmla="*/ 58 h 178"/>
                <a:gd name="T76" fmla="*/ 134 w 138"/>
                <a:gd name="T77" fmla="*/ 68 h 178"/>
                <a:gd name="T78" fmla="*/ 136 w 138"/>
                <a:gd name="T79" fmla="*/ 77 h 178"/>
                <a:gd name="T80" fmla="*/ 137 w 138"/>
                <a:gd name="T81" fmla="*/ 87 h 178"/>
                <a:gd name="T82" fmla="*/ 138 w 138"/>
                <a:gd name="T83" fmla="*/ 97 h 178"/>
                <a:gd name="T84" fmla="*/ 138 w 138"/>
                <a:gd name="T85" fmla="*/ 107 h 178"/>
                <a:gd name="T86" fmla="*/ 138 w 138"/>
                <a:gd name="T87" fmla="*/ 117 h 178"/>
                <a:gd name="T88" fmla="*/ 138 w 138"/>
                <a:gd name="T89" fmla="*/ 125 h 178"/>
                <a:gd name="T90" fmla="*/ 137 w 138"/>
                <a:gd name="T91" fmla="*/ 133 h 178"/>
                <a:gd name="T92" fmla="*/ 135 w 138"/>
                <a:gd name="T93" fmla="*/ 148 h 178"/>
                <a:gd name="T94" fmla="*/ 133 w 138"/>
                <a:gd name="T95" fmla="*/ 162 h 178"/>
                <a:gd name="T96" fmla="*/ 131 w 138"/>
                <a:gd name="T97" fmla="*/ 178 h 178"/>
                <a:gd name="T98" fmla="*/ 7 w 138"/>
                <a:gd name="T99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8" h="178">
                  <a:moveTo>
                    <a:pt x="7" y="178"/>
                  </a:moveTo>
                  <a:lnTo>
                    <a:pt x="3" y="156"/>
                  </a:lnTo>
                  <a:lnTo>
                    <a:pt x="1" y="135"/>
                  </a:lnTo>
                  <a:lnTo>
                    <a:pt x="0" y="115"/>
                  </a:lnTo>
                  <a:lnTo>
                    <a:pt x="1" y="97"/>
                  </a:lnTo>
                  <a:lnTo>
                    <a:pt x="2" y="81"/>
                  </a:lnTo>
                  <a:lnTo>
                    <a:pt x="4" y="74"/>
                  </a:lnTo>
                  <a:lnTo>
                    <a:pt x="5" y="67"/>
                  </a:lnTo>
                  <a:lnTo>
                    <a:pt x="9" y="54"/>
                  </a:lnTo>
                  <a:lnTo>
                    <a:pt x="14" y="42"/>
                  </a:lnTo>
                  <a:lnTo>
                    <a:pt x="20" y="31"/>
                  </a:lnTo>
                  <a:lnTo>
                    <a:pt x="27" y="23"/>
                  </a:lnTo>
                  <a:lnTo>
                    <a:pt x="34" y="16"/>
                  </a:lnTo>
                  <a:lnTo>
                    <a:pt x="38" y="13"/>
                  </a:lnTo>
                  <a:lnTo>
                    <a:pt x="42" y="10"/>
                  </a:lnTo>
                  <a:lnTo>
                    <a:pt x="46" y="8"/>
                  </a:lnTo>
                  <a:lnTo>
                    <a:pt x="51" y="6"/>
                  </a:lnTo>
                  <a:lnTo>
                    <a:pt x="55" y="4"/>
                  </a:lnTo>
                  <a:lnTo>
                    <a:pt x="59" y="2"/>
                  </a:lnTo>
                  <a:lnTo>
                    <a:pt x="64" y="1"/>
                  </a:lnTo>
                  <a:lnTo>
                    <a:pt x="68" y="1"/>
                  </a:lnTo>
                  <a:lnTo>
                    <a:pt x="72" y="0"/>
                  </a:lnTo>
                  <a:lnTo>
                    <a:pt x="77" y="0"/>
                  </a:lnTo>
                  <a:lnTo>
                    <a:pt x="81" y="0"/>
                  </a:lnTo>
                  <a:lnTo>
                    <a:pt x="86" y="1"/>
                  </a:lnTo>
                  <a:lnTo>
                    <a:pt x="94" y="3"/>
                  </a:lnTo>
                  <a:lnTo>
                    <a:pt x="98" y="4"/>
                  </a:lnTo>
                  <a:lnTo>
                    <a:pt x="101" y="6"/>
                  </a:lnTo>
                  <a:lnTo>
                    <a:pt x="105" y="8"/>
                  </a:lnTo>
                  <a:lnTo>
                    <a:pt x="108" y="11"/>
                  </a:lnTo>
                  <a:lnTo>
                    <a:pt x="114" y="17"/>
                  </a:lnTo>
                  <a:lnTo>
                    <a:pt x="116" y="20"/>
                  </a:lnTo>
                  <a:lnTo>
                    <a:pt x="119" y="23"/>
                  </a:lnTo>
                  <a:lnTo>
                    <a:pt x="123" y="31"/>
                  </a:lnTo>
                  <a:lnTo>
                    <a:pt x="127" y="40"/>
                  </a:lnTo>
                  <a:lnTo>
                    <a:pt x="128" y="44"/>
                  </a:lnTo>
                  <a:lnTo>
                    <a:pt x="130" y="49"/>
                  </a:lnTo>
                  <a:lnTo>
                    <a:pt x="132" y="58"/>
                  </a:lnTo>
                  <a:lnTo>
                    <a:pt x="134" y="68"/>
                  </a:lnTo>
                  <a:lnTo>
                    <a:pt x="136" y="77"/>
                  </a:lnTo>
                  <a:lnTo>
                    <a:pt x="137" y="87"/>
                  </a:lnTo>
                  <a:lnTo>
                    <a:pt x="138" y="97"/>
                  </a:lnTo>
                  <a:lnTo>
                    <a:pt x="138" y="107"/>
                  </a:lnTo>
                  <a:lnTo>
                    <a:pt x="138" y="117"/>
                  </a:lnTo>
                  <a:lnTo>
                    <a:pt x="138" y="125"/>
                  </a:lnTo>
                  <a:lnTo>
                    <a:pt x="137" y="133"/>
                  </a:lnTo>
                  <a:lnTo>
                    <a:pt x="135" y="148"/>
                  </a:lnTo>
                  <a:lnTo>
                    <a:pt x="133" y="162"/>
                  </a:lnTo>
                  <a:lnTo>
                    <a:pt x="131" y="178"/>
                  </a:lnTo>
                  <a:lnTo>
                    <a:pt x="7" y="1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3" name="Freeform 534"/>
            <p:cNvSpPr>
              <a:spLocks/>
            </p:cNvSpPr>
            <p:nvPr/>
          </p:nvSpPr>
          <p:spPr bwMode="auto">
            <a:xfrm flipH="1">
              <a:off x="4237" y="1960"/>
              <a:ext cx="83" cy="180"/>
            </a:xfrm>
            <a:custGeom>
              <a:avLst/>
              <a:gdLst>
                <a:gd name="T0" fmla="*/ 7 w 86"/>
                <a:gd name="T1" fmla="*/ 188 h 188"/>
                <a:gd name="T2" fmla="*/ 1 w 86"/>
                <a:gd name="T3" fmla="*/ 143 h 188"/>
                <a:gd name="T4" fmla="*/ 0 w 86"/>
                <a:gd name="T5" fmla="*/ 105 h 188"/>
                <a:gd name="T6" fmla="*/ 2 w 86"/>
                <a:gd name="T7" fmla="*/ 87 h 188"/>
                <a:gd name="T8" fmla="*/ 5 w 86"/>
                <a:gd name="T9" fmla="*/ 73 h 188"/>
                <a:gd name="T10" fmla="*/ 9 w 86"/>
                <a:gd name="T11" fmla="*/ 59 h 188"/>
                <a:gd name="T12" fmla="*/ 15 w 86"/>
                <a:gd name="T13" fmla="*/ 45 h 188"/>
                <a:gd name="T14" fmla="*/ 29 w 86"/>
                <a:gd name="T15" fmla="*/ 26 h 188"/>
                <a:gd name="T16" fmla="*/ 46 w 86"/>
                <a:gd name="T17" fmla="*/ 11 h 188"/>
                <a:gd name="T18" fmla="*/ 64 w 86"/>
                <a:gd name="T19" fmla="*/ 3 h 188"/>
                <a:gd name="T20" fmla="*/ 76 w 86"/>
                <a:gd name="T21" fmla="*/ 0 h 188"/>
                <a:gd name="T22" fmla="*/ 85 w 86"/>
                <a:gd name="T23" fmla="*/ 0 h 188"/>
                <a:gd name="T24" fmla="*/ 86 w 86"/>
                <a:gd name="T25" fmla="*/ 16 h 188"/>
                <a:gd name="T26" fmla="*/ 77 w 86"/>
                <a:gd name="T27" fmla="*/ 16 h 188"/>
                <a:gd name="T28" fmla="*/ 69 w 86"/>
                <a:gd name="T29" fmla="*/ 18 h 188"/>
                <a:gd name="T30" fmla="*/ 54 w 86"/>
                <a:gd name="T31" fmla="*/ 25 h 188"/>
                <a:gd name="T32" fmla="*/ 41 w 86"/>
                <a:gd name="T33" fmla="*/ 37 h 188"/>
                <a:gd name="T34" fmla="*/ 28 w 86"/>
                <a:gd name="T35" fmla="*/ 55 h 188"/>
                <a:gd name="T36" fmla="*/ 24 w 86"/>
                <a:gd name="T37" fmla="*/ 65 h 188"/>
                <a:gd name="T38" fmla="*/ 20 w 86"/>
                <a:gd name="T39" fmla="*/ 78 h 188"/>
                <a:gd name="T40" fmla="*/ 17 w 86"/>
                <a:gd name="T41" fmla="*/ 91 h 188"/>
                <a:gd name="T42" fmla="*/ 15 w 86"/>
                <a:gd name="T43" fmla="*/ 105 h 188"/>
                <a:gd name="T44" fmla="*/ 16 w 86"/>
                <a:gd name="T45" fmla="*/ 141 h 188"/>
                <a:gd name="T46" fmla="*/ 22 w 86"/>
                <a:gd name="T47" fmla="*/ 185 h 188"/>
                <a:gd name="T48" fmla="*/ 7 w 86"/>
                <a:gd name="T49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188">
                  <a:moveTo>
                    <a:pt x="7" y="188"/>
                  </a:moveTo>
                  <a:lnTo>
                    <a:pt x="1" y="143"/>
                  </a:lnTo>
                  <a:lnTo>
                    <a:pt x="0" y="105"/>
                  </a:lnTo>
                  <a:lnTo>
                    <a:pt x="2" y="87"/>
                  </a:lnTo>
                  <a:lnTo>
                    <a:pt x="5" y="73"/>
                  </a:lnTo>
                  <a:lnTo>
                    <a:pt x="9" y="59"/>
                  </a:lnTo>
                  <a:lnTo>
                    <a:pt x="15" y="45"/>
                  </a:lnTo>
                  <a:lnTo>
                    <a:pt x="29" y="26"/>
                  </a:lnTo>
                  <a:lnTo>
                    <a:pt x="46" y="11"/>
                  </a:lnTo>
                  <a:lnTo>
                    <a:pt x="64" y="3"/>
                  </a:lnTo>
                  <a:lnTo>
                    <a:pt x="76" y="0"/>
                  </a:lnTo>
                  <a:lnTo>
                    <a:pt x="85" y="0"/>
                  </a:lnTo>
                  <a:lnTo>
                    <a:pt x="86" y="16"/>
                  </a:lnTo>
                  <a:lnTo>
                    <a:pt x="77" y="16"/>
                  </a:lnTo>
                  <a:lnTo>
                    <a:pt x="69" y="18"/>
                  </a:lnTo>
                  <a:lnTo>
                    <a:pt x="54" y="25"/>
                  </a:lnTo>
                  <a:lnTo>
                    <a:pt x="41" y="37"/>
                  </a:lnTo>
                  <a:lnTo>
                    <a:pt x="28" y="55"/>
                  </a:lnTo>
                  <a:lnTo>
                    <a:pt x="24" y="65"/>
                  </a:lnTo>
                  <a:lnTo>
                    <a:pt x="20" y="78"/>
                  </a:lnTo>
                  <a:lnTo>
                    <a:pt x="17" y="91"/>
                  </a:lnTo>
                  <a:lnTo>
                    <a:pt x="15" y="105"/>
                  </a:lnTo>
                  <a:lnTo>
                    <a:pt x="16" y="141"/>
                  </a:lnTo>
                  <a:lnTo>
                    <a:pt x="22" y="185"/>
                  </a:lnTo>
                  <a:lnTo>
                    <a:pt x="7" y="1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4" name="Freeform 535"/>
            <p:cNvSpPr>
              <a:spLocks/>
            </p:cNvSpPr>
            <p:nvPr/>
          </p:nvSpPr>
          <p:spPr bwMode="auto">
            <a:xfrm flipH="1">
              <a:off x="4172" y="1960"/>
              <a:ext cx="67" cy="120"/>
            </a:xfrm>
            <a:custGeom>
              <a:avLst/>
              <a:gdLst>
                <a:gd name="T0" fmla="*/ 2 w 70"/>
                <a:gd name="T1" fmla="*/ 0 h 125"/>
                <a:gd name="T2" fmla="*/ 20 w 70"/>
                <a:gd name="T3" fmla="*/ 4 h 125"/>
                <a:gd name="T4" fmla="*/ 37 w 70"/>
                <a:gd name="T5" fmla="*/ 13 h 125"/>
                <a:gd name="T6" fmla="*/ 48 w 70"/>
                <a:gd name="T7" fmla="*/ 27 h 125"/>
                <a:gd name="T8" fmla="*/ 57 w 70"/>
                <a:gd name="T9" fmla="*/ 44 h 125"/>
                <a:gd name="T10" fmla="*/ 64 w 70"/>
                <a:gd name="T11" fmla="*/ 65 h 125"/>
                <a:gd name="T12" fmla="*/ 68 w 70"/>
                <a:gd name="T13" fmla="*/ 84 h 125"/>
                <a:gd name="T14" fmla="*/ 70 w 70"/>
                <a:gd name="T15" fmla="*/ 105 h 125"/>
                <a:gd name="T16" fmla="*/ 70 w 70"/>
                <a:gd name="T17" fmla="*/ 125 h 125"/>
                <a:gd name="T18" fmla="*/ 54 w 70"/>
                <a:gd name="T19" fmla="*/ 125 h 125"/>
                <a:gd name="T20" fmla="*/ 54 w 70"/>
                <a:gd name="T21" fmla="*/ 106 h 125"/>
                <a:gd name="T22" fmla="*/ 52 w 70"/>
                <a:gd name="T23" fmla="*/ 86 h 125"/>
                <a:gd name="T24" fmla="*/ 48 w 70"/>
                <a:gd name="T25" fmla="*/ 68 h 125"/>
                <a:gd name="T26" fmla="*/ 42 w 70"/>
                <a:gd name="T27" fmla="*/ 51 h 125"/>
                <a:gd name="T28" fmla="*/ 35 w 70"/>
                <a:gd name="T29" fmla="*/ 36 h 125"/>
                <a:gd name="T30" fmla="*/ 27 w 70"/>
                <a:gd name="T31" fmla="*/ 25 h 125"/>
                <a:gd name="T32" fmla="*/ 15 w 70"/>
                <a:gd name="T33" fmla="*/ 19 h 125"/>
                <a:gd name="T34" fmla="*/ 0 w 70"/>
                <a:gd name="T35" fmla="*/ 16 h 125"/>
                <a:gd name="T36" fmla="*/ 2 w 70"/>
                <a:gd name="T37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0" h="125">
                  <a:moveTo>
                    <a:pt x="2" y="0"/>
                  </a:moveTo>
                  <a:lnTo>
                    <a:pt x="20" y="4"/>
                  </a:lnTo>
                  <a:lnTo>
                    <a:pt x="37" y="13"/>
                  </a:lnTo>
                  <a:lnTo>
                    <a:pt x="48" y="27"/>
                  </a:lnTo>
                  <a:lnTo>
                    <a:pt x="57" y="44"/>
                  </a:lnTo>
                  <a:lnTo>
                    <a:pt x="64" y="65"/>
                  </a:lnTo>
                  <a:lnTo>
                    <a:pt x="68" y="84"/>
                  </a:lnTo>
                  <a:lnTo>
                    <a:pt x="70" y="105"/>
                  </a:lnTo>
                  <a:lnTo>
                    <a:pt x="70" y="125"/>
                  </a:lnTo>
                  <a:lnTo>
                    <a:pt x="54" y="125"/>
                  </a:lnTo>
                  <a:lnTo>
                    <a:pt x="54" y="106"/>
                  </a:lnTo>
                  <a:lnTo>
                    <a:pt x="52" y="86"/>
                  </a:lnTo>
                  <a:lnTo>
                    <a:pt x="48" y="68"/>
                  </a:lnTo>
                  <a:lnTo>
                    <a:pt x="42" y="51"/>
                  </a:lnTo>
                  <a:lnTo>
                    <a:pt x="35" y="36"/>
                  </a:lnTo>
                  <a:lnTo>
                    <a:pt x="27" y="25"/>
                  </a:lnTo>
                  <a:lnTo>
                    <a:pt x="15" y="19"/>
                  </a:lnTo>
                  <a:lnTo>
                    <a:pt x="0" y="1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5" name="Freeform 536"/>
            <p:cNvSpPr>
              <a:spLocks/>
            </p:cNvSpPr>
            <p:nvPr/>
          </p:nvSpPr>
          <p:spPr bwMode="auto">
            <a:xfrm flipH="1">
              <a:off x="4237" y="1960"/>
              <a:ext cx="2" cy="15"/>
            </a:xfrm>
            <a:custGeom>
              <a:avLst/>
              <a:gdLst>
                <a:gd name="T0" fmla="*/ 1 w 2"/>
                <a:gd name="T1" fmla="*/ 0 h 16"/>
                <a:gd name="T2" fmla="*/ 2 w 2"/>
                <a:gd name="T3" fmla="*/ 0 h 16"/>
                <a:gd name="T4" fmla="*/ 0 w 2"/>
                <a:gd name="T5" fmla="*/ 16 h 16"/>
                <a:gd name="T6" fmla="*/ 2 w 2"/>
                <a:gd name="T7" fmla="*/ 16 h 16"/>
                <a:gd name="T8" fmla="*/ 1 w 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6">
                  <a:moveTo>
                    <a:pt x="1" y="0"/>
                  </a:moveTo>
                  <a:lnTo>
                    <a:pt x="2" y="0"/>
                  </a:lnTo>
                  <a:lnTo>
                    <a:pt x="0" y="16"/>
                  </a:lnTo>
                  <a:lnTo>
                    <a:pt x="2" y="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" name="Freeform 537"/>
            <p:cNvSpPr>
              <a:spLocks/>
            </p:cNvSpPr>
            <p:nvPr/>
          </p:nvSpPr>
          <p:spPr bwMode="auto">
            <a:xfrm flipH="1">
              <a:off x="4172" y="2080"/>
              <a:ext cx="22" cy="59"/>
            </a:xfrm>
            <a:custGeom>
              <a:avLst/>
              <a:gdLst>
                <a:gd name="T0" fmla="*/ 23 w 23"/>
                <a:gd name="T1" fmla="*/ 0 h 62"/>
                <a:gd name="T2" fmla="*/ 22 w 23"/>
                <a:gd name="T3" fmla="*/ 16 h 62"/>
                <a:gd name="T4" fmla="*/ 20 w 23"/>
                <a:gd name="T5" fmla="*/ 32 h 62"/>
                <a:gd name="T6" fmla="*/ 16 w 23"/>
                <a:gd name="T7" fmla="*/ 62 h 62"/>
                <a:gd name="T8" fmla="*/ 0 w 23"/>
                <a:gd name="T9" fmla="*/ 60 h 62"/>
                <a:gd name="T10" fmla="*/ 4 w 23"/>
                <a:gd name="T11" fmla="*/ 30 h 62"/>
                <a:gd name="T12" fmla="*/ 6 w 23"/>
                <a:gd name="T13" fmla="*/ 15 h 62"/>
                <a:gd name="T14" fmla="*/ 7 w 23"/>
                <a:gd name="T15" fmla="*/ 0 h 62"/>
                <a:gd name="T16" fmla="*/ 23 w 23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62">
                  <a:moveTo>
                    <a:pt x="23" y="0"/>
                  </a:moveTo>
                  <a:lnTo>
                    <a:pt x="22" y="16"/>
                  </a:lnTo>
                  <a:lnTo>
                    <a:pt x="20" y="32"/>
                  </a:lnTo>
                  <a:lnTo>
                    <a:pt x="16" y="62"/>
                  </a:lnTo>
                  <a:lnTo>
                    <a:pt x="0" y="60"/>
                  </a:lnTo>
                  <a:lnTo>
                    <a:pt x="4" y="30"/>
                  </a:lnTo>
                  <a:lnTo>
                    <a:pt x="6" y="15"/>
                  </a:lnTo>
                  <a:lnTo>
                    <a:pt x="7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" name="Rectangle 539"/>
            <p:cNvSpPr>
              <a:spLocks noChangeArrowheads="1"/>
            </p:cNvSpPr>
            <p:nvPr/>
          </p:nvSpPr>
          <p:spPr bwMode="auto">
            <a:xfrm flipH="1">
              <a:off x="4186" y="2131"/>
              <a:ext cx="119" cy="1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" name="Freeform 540"/>
            <p:cNvSpPr>
              <a:spLocks/>
            </p:cNvSpPr>
            <p:nvPr/>
          </p:nvSpPr>
          <p:spPr bwMode="auto">
            <a:xfrm flipH="1">
              <a:off x="4179" y="2131"/>
              <a:ext cx="15" cy="15"/>
            </a:xfrm>
            <a:custGeom>
              <a:avLst/>
              <a:gdLst>
                <a:gd name="T0" fmla="*/ 16 w 16"/>
                <a:gd name="T1" fmla="*/ 9 h 16"/>
                <a:gd name="T2" fmla="*/ 16 w 16"/>
                <a:gd name="T3" fmla="*/ 16 h 16"/>
                <a:gd name="T4" fmla="*/ 8 w 16"/>
                <a:gd name="T5" fmla="*/ 16 h 16"/>
                <a:gd name="T6" fmla="*/ 8 w 16"/>
                <a:gd name="T7" fmla="*/ 0 h 16"/>
                <a:gd name="T8" fmla="*/ 0 w 16"/>
                <a:gd name="T9" fmla="*/ 7 h 16"/>
                <a:gd name="T10" fmla="*/ 16 w 16"/>
                <a:gd name="T11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6">
                  <a:moveTo>
                    <a:pt x="16" y="9"/>
                  </a:moveTo>
                  <a:lnTo>
                    <a:pt x="16" y="16"/>
                  </a:lnTo>
                  <a:lnTo>
                    <a:pt x="8" y="16"/>
                  </a:lnTo>
                  <a:lnTo>
                    <a:pt x="8" y="0"/>
                  </a:lnTo>
                  <a:lnTo>
                    <a:pt x="0" y="7"/>
                  </a:lnTo>
                  <a:lnTo>
                    <a:pt x="16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" name="Freeform 541"/>
            <p:cNvSpPr>
              <a:spLocks/>
            </p:cNvSpPr>
            <p:nvPr/>
          </p:nvSpPr>
          <p:spPr bwMode="auto">
            <a:xfrm flipH="1">
              <a:off x="4299" y="2131"/>
              <a:ext cx="14" cy="15"/>
            </a:xfrm>
            <a:custGeom>
              <a:avLst/>
              <a:gdLst>
                <a:gd name="T0" fmla="*/ 8 w 15"/>
                <a:gd name="T1" fmla="*/ 16 h 16"/>
                <a:gd name="T2" fmla="*/ 1 w 15"/>
                <a:gd name="T3" fmla="*/ 16 h 16"/>
                <a:gd name="T4" fmla="*/ 0 w 15"/>
                <a:gd name="T5" fmla="*/ 10 h 16"/>
                <a:gd name="T6" fmla="*/ 15 w 15"/>
                <a:gd name="T7" fmla="*/ 7 h 16"/>
                <a:gd name="T8" fmla="*/ 8 w 15"/>
                <a:gd name="T9" fmla="*/ 0 h 16"/>
                <a:gd name="T10" fmla="*/ 8 w 15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6">
                  <a:moveTo>
                    <a:pt x="8" y="16"/>
                  </a:moveTo>
                  <a:lnTo>
                    <a:pt x="1" y="16"/>
                  </a:lnTo>
                  <a:lnTo>
                    <a:pt x="0" y="10"/>
                  </a:lnTo>
                  <a:lnTo>
                    <a:pt x="15" y="7"/>
                  </a:lnTo>
                  <a:lnTo>
                    <a:pt x="8" y="0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Freeform 542"/>
            <p:cNvSpPr>
              <a:spLocks/>
            </p:cNvSpPr>
            <p:nvPr/>
          </p:nvSpPr>
          <p:spPr bwMode="auto">
            <a:xfrm flipH="1">
              <a:off x="4747" y="2379"/>
              <a:ext cx="379" cy="478"/>
            </a:xfrm>
            <a:custGeom>
              <a:avLst/>
              <a:gdLst>
                <a:gd name="T0" fmla="*/ 33 w 396"/>
                <a:gd name="T1" fmla="*/ 14 h 499"/>
                <a:gd name="T2" fmla="*/ 96 w 396"/>
                <a:gd name="T3" fmla="*/ 39 h 499"/>
                <a:gd name="T4" fmla="*/ 138 w 396"/>
                <a:gd name="T5" fmla="*/ 62 h 499"/>
                <a:gd name="T6" fmla="*/ 155 w 396"/>
                <a:gd name="T7" fmla="*/ 76 h 499"/>
                <a:gd name="T8" fmla="*/ 169 w 396"/>
                <a:gd name="T9" fmla="*/ 92 h 499"/>
                <a:gd name="T10" fmla="*/ 179 w 396"/>
                <a:gd name="T11" fmla="*/ 111 h 499"/>
                <a:gd name="T12" fmla="*/ 185 w 396"/>
                <a:gd name="T13" fmla="*/ 133 h 499"/>
                <a:gd name="T14" fmla="*/ 186 w 396"/>
                <a:gd name="T15" fmla="*/ 149 h 499"/>
                <a:gd name="T16" fmla="*/ 181 w 396"/>
                <a:gd name="T17" fmla="*/ 184 h 499"/>
                <a:gd name="T18" fmla="*/ 169 w 396"/>
                <a:gd name="T19" fmla="*/ 215 h 499"/>
                <a:gd name="T20" fmla="*/ 201 w 396"/>
                <a:gd name="T21" fmla="*/ 245 h 499"/>
                <a:gd name="T22" fmla="*/ 235 w 396"/>
                <a:gd name="T23" fmla="*/ 255 h 499"/>
                <a:gd name="T24" fmla="*/ 267 w 396"/>
                <a:gd name="T25" fmla="*/ 268 h 499"/>
                <a:gd name="T26" fmla="*/ 293 w 396"/>
                <a:gd name="T27" fmla="*/ 286 h 499"/>
                <a:gd name="T28" fmla="*/ 305 w 396"/>
                <a:gd name="T29" fmla="*/ 299 h 499"/>
                <a:gd name="T30" fmla="*/ 313 w 396"/>
                <a:gd name="T31" fmla="*/ 315 h 499"/>
                <a:gd name="T32" fmla="*/ 318 w 396"/>
                <a:gd name="T33" fmla="*/ 333 h 499"/>
                <a:gd name="T34" fmla="*/ 319 w 396"/>
                <a:gd name="T35" fmla="*/ 350 h 499"/>
                <a:gd name="T36" fmla="*/ 323 w 396"/>
                <a:gd name="T37" fmla="*/ 359 h 499"/>
                <a:gd name="T38" fmla="*/ 331 w 396"/>
                <a:gd name="T39" fmla="*/ 366 h 499"/>
                <a:gd name="T40" fmla="*/ 357 w 396"/>
                <a:gd name="T41" fmla="*/ 378 h 499"/>
                <a:gd name="T42" fmla="*/ 373 w 396"/>
                <a:gd name="T43" fmla="*/ 389 h 499"/>
                <a:gd name="T44" fmla="*/ 384 w 396"/>
                <a:gd name="T45" fmla="*/ 403 h 499"/>
                <a:gd name="T46" fmla="*/ 396 w 396"/>
                <a:gd name="T47" fmla="*/ 499 h 499"/>
                <a:gd name="T48" fmla="*/ 383 w 396"/>
                <a:gd name="T49" fmla="*/ 477 h 499"/>
                <a:gd name="T50" fmla="*/ 367 w 396"/>
                <a:gd name="T51" fmla="*/ 461 h 499"/>
                <a:gd name="T52" fmla="*/ 327 w 396"/>
                <a:gd name="T53" fmla="*/ 436 h 499"/>
                <a:gd name="T54" fmla="*/ 306 w 396"/>
                <a:gd name="T55" fmla="*/ 420 h 499"/>
                <a:gd name="T56" fmla="*/ 293 w 396"/>
                <a:gd name="T57" fmla="*/ 407 h 499"/>
                <a:gd name="T58" fmla="*/ 288 w 396"/>
                <a:gd name="T59" fmla="*/ 394 h 499"/>
                <a:gd name="T60" fmla="*/ 285 w 396"/>
                <a:gd name="T61" fmla="*/ 370 h 499"/>
                <a:gd name="T62" fmla="*/ 282 w 396"/>
                <a:gd name="T63" fmla="*/ 356 h 499"/>
                <a:gd name="T64" fmla="*/ 275 w 396"/>
                <a:gd name="T65" fmla="*/ 342 h 499"/>
                <a:gd name="T66" fmla="*/ 248 w 396"/>
                <a:gd name="T67" fmla="*/ 313 h 499"/>
                <a:gd name="T68" fmla="*/ 215 w 396"/>
                <a:gd name="T69" fmla="*/ 293 h 499"/>
                <a:gd name="T70" fmla="*/ 168 w 396"/>
                <a:gd name="T71" fmla="*/ 274 h 499"/>
                <a:gd name="T72" fmla="*/ 143 w 396"/>
                <a:gd name="T73" fmla="*/ 261 h 499"/>
                <a:gd name="T74" fmla="*/ 131 w 396"/>
                <a:gd name="T75" fmla="*/ 251 h 499"/>
                <a:gd name="T76" fmla="*/ 126 w 396"/>
                <a:gd name="T77" fmla="*/ 237 h 499"/>
                <a:gd name="T78" fmla="*/ 127 w 396"/>
                <a:gd name="T79" fmla="*/ 219 h 499"/>
                <a:gd name="T80" fmla="*/ 136 w 396"/>
                <a:gd name="T81" fmla="*/ 198 h 499"/>
                <a:gd name="T82" fmla="*/ 153 w 396"/>
                <a:gd name="T83" fmla="*/ 168 h 499"/>
                <a:gd name="T84" fmla="*/ 158 w 396"/>
                <a:gd name="T85" fmla="*/ 151 h 499"/>
                <a:gd name="T86" fmla="*/ 157 w 396"/>
                <a:gd name="T87" fmla="*/ 132 h 499"/>
                <a:gd name="T88" fmla="*/ 152 w 396"/>
                <a:gd name="T89" fmla="*/ 116 h 499"/>
                <a:gd name="T90" fmla="*/ 142 w 396"/>
                <a:gd name="T91" fmla="*/ 101 h 499"/>
                <a:gd name="T92" fmla="*/ 105 w 396"/>
                <a:gd name="T93" fmla="*/ 68 h 499"/>
                <a:gd name="T94" fmla="*/ 67 w 396"/>
                <a:gd name="T95" fmla="*/ 40 h 499"/>
                <a:gd name="T96" fmla="*/ 0 w 396"/>
                <a:gd name="T97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96" h="499">
                  <a:moveTo>
                    <a:pt x="0" y="0"/>
                  </a:moveTo>
                  <a:lnTo>
                    <a:pt x="16" y="7"/>
                  </a:lnTo>
                  <a:lnTo>
                    <a:pt x="33" y="14"/>
                  </a:lnTo>
                  <a:lnTo>
                    <a:pt x="65" y="26"/>
                  </a:lnTo>
                  <a:lnTo>
                    <a:pt x="81" y="33"/>
                  </a:lnTo>
                  <a:lnTo>
                    <a:pt x="96" y="39"/>
                  </a:lnTo>
                  <a:lnTo>
                    <a:pt x="110" y="46"/>
                  </a:lnTo>
                  <a:lnTo>
                    <a:pt x="124" y="54"/>
                  </a:lnTo>
                  <a:lnTo>
                    <a:pt x="138" y="62"/>
                  </a:lnTo>
                  <a:lnTo>
                    <a:pt x="144" y="66"/>
                  </a:lnTo>
                  <a:lnTo>
                    <a:pt x="150" y="71"/>
                  </a:lnTo>
                  <a:lnTo>
                    <a:pt x="155" y="76"/>
                  </a:lnTo>
                  <a:lnTo>
                    <a:pt x="160" y="81"/>
                  </a:lnTo>
                  <a:lnTo>
                    <a:pt x="165" y="86"/>
                  </a:lnTo>
                  <a:lnTo>
                    <a:pt x="169" y="92"/>
                  </a:lnTo>
                  <a:lnTo>
                    <a:pt x="173" y="97"/>
                  </a:lnTo>
                  <a:lnTo>
                    <a:pt x="176" y="105"/>
                  </a:lnTo>
                  <a:lnTo>
                    <a:pt x="179" y="111"/>
                  </a:lnTo>
                  <a:lnTo>
                    <a:pt x="182" y="118"/>
                  </a:lnTo>
                  <a:lnTo>
                    <a:pt x="184" y="125"/>
                  </a:lnTo>
                  <a:lnTo>
                    <a:pt x="185" y="133"/>
                  </a:lnTo>
                  <a:lnTo>
                    <a:pt x="185" y="137"/>
                  </a:lnTo>
                  <a:lnTo>
                    <a:pt x="186" y="141"/>
                  </a:lnTo>
                  <a:lnTo>
                    <a:pt x="186" y="149"/>
                  </a:lnTo>
                  <a:lnTo>
                    <a:pt x="186" y="162"/>
                  </a:lnTo>
                  <a:lnTo>
                    <a:pt x="184" y="174"/>
                  </a:lnTo>
                  <a:lnTo>
                    <a:pt x="181" y="184"/>
                  </a:lnTo>
                  <a:lnTo>
                    <a:pt x="178" y="195"/>
                  </a:lnTo>
                  <a:lnTo>
                    <a:pt x="174" y="205"/>
                  </a:lnTo>
                  <a:lnTo>
                    <a:pt x="169" y="215"/>
                  </a:lnTo>
                  <a:lnTo>
                    <a:pt x="158" y="237"/>
                  </a:lnTo>
                  <a:lnTo>
                    <a:pt x="187" y="242"/>
                  </a:lnTo>
                  <a:lnTo>
                    <a:pt x="201" y="245"/>
                  </a:lnTo>
                  <a:lnTo>
                    <a:pt x="215" y="249"/>
                  </a:lnTo>
                  <a:lnTo>
                    <a:pt x="228" y="252"/>
                  </a:lnTo>
                  <a:lnTo>
                    <a:pt x="235" y="255"/>
                  </a:lnTo>
                  <a:lnTo>
                    <a:pt x="242" y="257"/>
                  </a:lnTo>
                  <a:lnTo>
                    <a:pt x="255" y="262"/>
                  </a:lnTo>
                  <a:lnTo>
                    <a:pt x="267" y="268"/>
                  </a:lnTo>
                  <a:lnTo>
                    <a:pt x="278" y="275"/>
                  </a:lnTo>
                  <a:lnTo>
                    <a:pt x="288" y="282"/>
                  </a:lnTo>
                  <a:lnTo>
                    <a:pt x="293" y="286"/>
                  </a:lnTo>
                  <a:lnTo>
                    <a:pt x="297" y="290"/>
                  </a:lnTo>
                  <a:lnTo>
                    <a:pt x="301" y="295"/>
                  </a:lnTo>
                  <a:lnTo>
                    <a:pt x="305" y="299"/>
                  </a:lnTo>
                  <a:lnTo>
                    <a:pt x="308" y="304"/>
                  </a:lnTo>
                  <a:lnTo>
                    <a:pt x="311" y="309"/>
                  </a:lnTo>
                  <a:lnTo>
                    <a:pt x="313" y="315"/>
                  </a:lnTo>
                  <a:lnTo>
                    <a:pt x="315" y="320"/>
                  </a:lnTo>
                  <a:lnTo>
                    <a:pt x="317" y="326"/>
                  </a:lnTo>
                  <a:lnTo>
                    <a:pt x="318" y="333"/>
                  </a:lnTo>
                  <a:lnTo>
                    <a:pt x="319" y="339"/>
                  </a:lnTo>
                  <a:lnTo>
                    <a:pt x="319" y="346"/>
                  </a:lnTo>
                  <a:lnTo>
                    <a:pt x="319" y="350"/>
                  </a:lnTo>
                  <a:lnTo>
                    <a:pt x="320" y="353"/>
                  </a:lnTo>
                  <a:lnTo>
                    <a:pt x="322" y="357"/>
                  </a:lnTo>
                  <a:lnTo>
                    <a:pt x="323" y="359"/>
                  </a:lnTo>
                  <a:lnTo>
                    <a:pt x="326" y="362"/>
                  </a:lnTo>
                  <a:lnTo>
                    <a:pt x="328" y="364"/>
                  </a:lnTo>
                  <a:lnTo>
                    <a:pt x="331" y="366"/>
                  </a:lnTo>
                  <a:lnTo>
                    <a:pt x="334" y="368"/>
                  </a:lnTo>
                  <a:lnTo>
                    <a:pt x="349" y="375"/>
                  </a:lnTo>
                  <a:lnTo>
                    <a:pt x="357" y="378"/>
                  </a:lnTo>
                  <a:lnTo>
                    <a:pt x="364" y="382"/>
                  </a:lnTo>
                  <a:lnTo>
                    <a:pt x="370" y="387"/>
                  </a:lnTo>
                  <a:lnTo>
                    <a:pt x="373" y="389"/>
                  </a:lnTo>
                  <a:lnTo>
                    <a:pt x="375" y="392"/>
                  </a:lnTo>
                  <a:lnTo>
                    <a:pt x="380" y="397"/>
                  </a:lnTo>
                  <a:lnTo>
                    <a:pt x="384" y="403"/>
                  </a:lnTo>
                  <a:lnTo>
                    <a:pt x="390" y="416"/>
                  </a:lnTo>
                  <a:lnTo>
                    <a:pt x="396" y="430"/>
                  </a:lnTo>
                  <a:lnTo>
                    <a:pt x="396" y="499"/>
                  </a:lnTo>
                  <a:lnTo>
                    <a:pt x="392" y="491"/>
                  </a:lnTo>
                  <a:lnTo>
                    <a:pt x="388" y="484"/>
                  </a:lnTo>
                  <a:lnTo>
                    <a:pt x="383" y="477"/>
                  </a:lnTo>
                  <a:lnTo>
                    <a:pt x="378" y="471"/>
                  </a:lnTo>
                  <a:lnTo>
                    <a:pt x="373" y="466"/>
                  </a:lnTo>
                  <a:lnTo>
                    <a:pt x="367" y="461"/>
                  </a:lnTo>
                  <a:lnTo>
                    <a:pt x="361" y="457"/>
                  </a:lnTo>
                  <a:lnTo>
                    <a:pt x="355" y="453"/>
                  </a:lnTo>
                  <a:lnTo>
                    <a:pt x="327" y="436"/>
                  </a:lnTo>
                  <a:lnTo>
                    <a:pt x="320" y="431"/>
                  </a:lnTo>
                  <a:lnTo>
                    <a:pt x="313" y="426"/>
                  </a:lnTo>
                  <a:lnTo>
                    <a:pt x="306" y="420"/>
                  </a:lnTo>
                  <a:lnTo>
                    <a:pt x="299" y="414"/>
                  </a:lnTo>
                  <a:lnTo>
                    <a:pt x="296" y="410"/>
                  </a:lnTo>
                  <a:lnTo>
                    <a:pt x="293" y="407"/>
                  </a:lnTo>
                  <a:lnTo>
                    <a:pt x="291" y="402"/>
                  </a:lnTo>
                  <a:lnTo>
                    <a:pt x="289" y="398"/>
                  </a:lnTo>
                  <a:lnTo>
                    <a:pt x="288" y="394"/>
                  </a:lnTo>
                  <a:lnTo>
                    <a:pt x="287" y="389"/>
                  </a:lnTo>
                  <a:lnTo>
                    <a:pt x="286" y="380"/>
                  </a:lnTo>
                  <a:lnTo>
                    <a:pt x="285" y="370"/>
                  </a:lnTo>
                  <a:lnTo>
                    <a:pt x="284" y="365"/>
                  </a:lnTo>
                  <a:lnTo>
                    <a:pt x="283" y="360"/>
                  </a:lnTo>
                  <a:lnTo>
                    <a:pt x="282" y="356"/>
                  </a:lnTo>
                  <a:lnTo>
                    <a:pt x="280" y="351"/>
                  </a:lnTo>
                  <a:lnTo>
                    <a:pt x="278" y="347"/>
                  </a:lnTo>
                  <a:lnTo>
                    <a:pt x="275" y="342"/>
                  </a:lnTo>
                  <a:lnTo>
                    <a:pt x="266" y="331"/>
                  </a:lnTo>
                  <a:lnTo>
                    <a:pt x="257" y="321"/>
                  </a:lnTo>
                  <a:lnTo>
                    <a:pt x="248" y="313"/>
                  </a:lnTo>
                  <a:lnTo>
                    <a:pt x="237" y="305"/>
                  </a:lnTo>
                  <a:lnTo>
                    <a:pt x="227" y="299"/>
                  </a:lnTo>
                  <a:lnTo>
                    <a:pt x="215" y="293"/>
                  </a:lnTo>
                  <a:lnTo>
                    <a:pt x="203" y="287"/>
                  </a:lnTo>
                  <a:lnTo>
                    <a:pt x="190" y="282"/>
                  </a:lnTo>
                  <a:lnTo>
                    <a:pt x="168" y="274"/>
                  </a:lnTo>
                  <a:lnTo>
                    <a:pt x="157" y="270"/>
                  </a:lnTo>
                  <a:lnTo>
                    <a:pt x="147" y="264"/>
                  </a:lnTo>
                  <a:lnTo>
                    <a:pt x="143" y="261"/>
                  </a:lnTo>
                  <a:lnTo>
                    <a:pt x="139" y="258"/>
                  </a:lnTo>
                  <a:lnTo>
                    <a:pt x="134" y="255"/>
                  </a:lnTo>
                  <a:lnTo>
                    <a:pt x="131" y="251"/>
                  </a:lnTo>
                  <a:lnTo>
                    <a:pt x="129" y="247"/>
                  </a:lnTo>
                  <a:lnTo>
                    <a:pt x="127" y="242"/>
                  </a:lnTo>
                  <a:lnTo>
                    <a:pt x="126" y="237"/>
                  </a:lnTo>
                  <a:lnTo>
                    <a:pt x="125" y="231"/>
                  </a:lnTo>
                  <a:lnTo>
                    <a:pt x="125" y="225"/>
                  </a:lnTo>
                  <a:lnTo>
                    <a:pt x="127" y="219"/>
                  </a:lnTo>
                  <a:lnTo>
                    <a:pt x="128" y="213"/>
                  </a:lnTo>
                  <a:lnTo>
                    <a:pt x="130" y="208"/>
                  </a:lnTo>
                  <a:lnTo>
                    <a:pt x="136" y="198"/>
                  </a:lnTo>
                  <a:lnTo>
                    <a:pt x="142" y="188"/>
                  </a:lnTo>
                  <a:lnTo>
                    <a:pt x="148" y="178"/>
                  </a:lnTo>
                  <a:lnTo>
                    <a:pt x="153" y="168"/>
                  </a:lnTo>
                  <a:lnTo>
                    <a:pt x="155" y="163"/>
                  </a:lnTo>
                  <a:lnTo>
                    <a:pt x="157" y="157"/>
                  </a:lnTo>
                  <a:lnTo>
                    <a:pt x="158" y="151"/>
                  </a:lnTo>
                  <a:lnTo>
                    <a:pt x="158" y="145"/>
                  </a:lnTo>
                  <a:lnTo>
                    <a:pt x="158" y="139"/>
                  </a:lnTo>
                  <a:lnTo>
                    <a:pt x="157" y="132"/>
                  </a:lnTo>
                  <a:lnTo>
                    <a:pt x="156" y="127"/>
                  </a:lnTo>
                  <a:lnTo>
                    <a:pt x="154" y="121"/>
                  </a:lnTo>
                  <a:lnTo>
                    <a:pt x="152" y="116"/>
                  </a:lnTo>
                  <a:lnTo>
                    <a:pt x="149" y="111"/>
                  </a:lnTo>
                  <a:lnTo>
                    <a:pt x="146" y="107"/>
                  </a:lnTo>
                  <a:lnTo>
                    <a:pt x="142" y="101"/>
                  </a:lnTo>
                  <a:lnTo>
                    <a:pt x="133" y="93"/>
                  </a:lnTo>
                  <a:lnTo>
                    <a:pt x="125" y="85"/>
                  </a:lnTo>
                  <a:lnTo>
                    <a:pt x="105" y="68"/>
                  </a:lnTo>
                  <a:lnTo>
                    <a:pt x="92" y="57"/>
                  </a:lnTo>
                  <a:lnTo>
                    <a:pt x="79" y="48"/>
                  </a:lnTo>
                  <a:lnTo>
                    <a:pt x="67" y="40"/>
                  </a:lnTo>
                  <a:lnTo>
                    <a:pt x="55" y="32"/>
                  </a:lnTo>
                  <a:lnTo>
                    <a:pt x="3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14400"/>
            <a:ext cx="1590675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4264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Digestive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– Changes Due to Aging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6.02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457200" y="2596769"/>
            <a:ext cx="7939257" cy="3042031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Slower absorption of nutrients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Slowing of peristalsis causing constipation</a:t>
            </a:r>
          </a:p>
          <a:p>
            <a:pPr lvl="0">
              <a:lnSpc>
                <a:spcPct val="90000"/>
              </a:lnSpc>
              <a:spcAft>
                <a:spcPts val="600"/>
              </a:spcAft>
            </a:pPr>
            <a:r>
              <a:rPr lang="en-US" sz="4400" b="1" dirty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Loss of bowel muscle tone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626" y="923163"/>
            <a:ext cx="1590675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981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Digestive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– </a:t>
            </a:r>
            <a:r>
              <a:rPr lang="en-US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bservations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6.02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1500"/>
              </a:spcAft>
              <a:buClr>
                <a:srgbClr val="FFFF00"/>
              </a:buClr>
              <a:buFont typeface="Calibri" pitchFamily="34" charset="0"/>
              <a:buChar char="O"/>
            </a:pP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Stool 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color and </a:t>
            </a: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consistency</a:t>
            </a:r>
            <a:endParaRPr lang="en-US" sz="4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500"/>
              </a:spcAft>
              <a:buClr>
                <a:srgbClr val="FFFF00"/>
              </a:buClr>
              <a:buFont typeface="Calibri" pitchFamily="34" charset="0"/>
              <a:buChar char="O"/>
            </a:pP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Abdomen 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flat or 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distended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500"/>
              </a:spcAft>
              <a:buClr>
                <a:srgbClr val="FFFF00"/>
              </a:buClr>
              <a:buFont typeface="Calibri" pitchFamily="34" charset="0"/>
              <a:buChar char="O"/>
            </a:pPr>
            <a:r>
              <a:rPr lang="en-US" sz="4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Date/time </a:t>
            </a:r>
            <a:r>
              <a:rPr lang="en-US" sz="4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last </a:t>
            </a:r>
            <a:r>
              <a:rPr lang="en-US" sz="4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bowel  </a:t>
            </a:r>
            <a:r>
              <a:rPr lang="en-US" sz="4400" b="1" dirty="0" err="1" smtClean="0">
                <a:solidFill>
                  <a:schemeClr val="bg1">
                    <a:lumMod val="50000"/>
                  </a:schemeClr>
                </a:solidFill>
              </a:rPr>
              <a:t>M</a:t>
            </a:r>
            <a:r>
              <a:rPr lang="en-US" sz="4400" b="1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movement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500"/>
              </a:spcAft>
              <a:buClr>
                <a:srgbClr val="FFFF00"/>
              </a:buClr>
              <a:buFont typeface="Calibri" pitchFamily="34" charset="0"/>
              <a:buChar char="O"/>
            </a:pP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Nausea and/or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vomiting</a:t>
            </a:r>
          </a:p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733800"/>
            <a:ext cx="1066800" cy="1031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922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169520"/>
            <a:ext cx="8158163" cy="3808413"/>
          </a:xfrm>
        </p:spPr>
        <p:txBody>
          <a:bodyPr>
            <a:noAutofit/>
          </a:bodyPr>
          <a:lstStyle/>
          <a:p>
            <a:pPr lvl="0">
              <a:lnSpc>
                <a:spcPct val="9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Font typeface="Britannic Bold" pitchFamily="34" charset="0"/>
              <a:buChar char="R"/>
            </a:pP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Blood 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emesis or stool</a:t>
            </a:r>
          </a:p>
          <a:p>
            <a:pPr lvl="0">
              <a:lnSpc>
                <a:spcPct val="9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Font typeface="Britannic Bold" pitchFamily="34" charset="0"/>
              <a:buChar char="R"/>
            </a:pPr>
            <a:r>
              <a:rPr lang="en-US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Complaint </a:t>
            </a:r>
            <a:r>
              <a:rPr lang="en-US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pain in stomach</a:t>
            </a:r>
          </a:p>
          <a:p>
            <a:pPr lvl="0">
              <a:lnSpc>
                <a:spcPct val="9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Font typeface="Britannic Bold" pitchFamily="34" charset="0"/>
              <a:buChar char="R"/>
            </a:pP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Difficulty 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swallowing</a:t>
            </a:r>
          </a:p>
          <a:p>
            <a:pPr lvl="0">
              <a:lnSpc>
                <a:spcPct val="9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Font typeface="Britannic Bold" pitchFamily="34" charset="0"/>
              <a:buChar char="R"/>
            </a:pPr>
            <a:r>
              <a:rPr lang="en-US" sz="4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Poor </a:t>
            </a:r>
            <a:r>
              <a:rPr lang="en-US" sz="4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appetite</a:t>
            </a:r>
          </a:p>
          <a:p>
            <a:pPr lvl="0">
              <a:lnSpc>
                <a:spcPct val="90000"/>
              </a:lnSpc>
              <a:spcBef>
                <a:spcPts val="0"/>
              </a:spcBef>
              <a:spcAft>
                <a:spcPts val="1500"/>
              </a:spcAft>
              <a:buClr>
                <a:schemeClr val="tx1"/>
              </a:buClr>
              <a:buFont typeface="Britannic Bold" pitchFamily="34" charset="0"/>
              <a:buChar char="R"/>
            </a:pPr>
            <a:r>
              <a:rPr lang="en-US" sz="4400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Constipation and/or </a:t>
            </a:r>
            <a:r>
              <a:rPr lang="en-US" sz="44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diarrhea</a:t>
            </a:r>
          </a:p>
        </p:txBody>
      </p:sp>
      <p:sp>
        <p:nvSpPr>
          <p:cNvPr id="8196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FFFFF"/>
                </a:solidFill>
              </a:rPr>
              <a:t>6.02</a:t>
            </a:r>
          </a:p>
        </p:txBody>
      </p:sp>
      <p:pic>
        <p:nvPicPr>
          <p:cNvPr id="8198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575" y="382588"/>
            <a:ext cx="8047038" cy="1303337"/>
          </a:xfrm>
          <a:solidFill>
            <a:srgbClr val="002060"/>
          </a:solidFill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23</a:t>
            </a:fld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7" name="Group 57"/>
          <p:cNvGrpSpPr>
            <a:grpSpLocks/>
          </p:cNvGrpSpPr>
          <p:nvPr/>
        </p:nvGrpSpPr>
        <p:grpSpPr bwMode="auto">
          <a:xfrm>
            <a:off x="6673519" y="4031439"/>
            <a:ext cx="1246793" cy="1126358"/>
            <a:chOff x="1485" y="1127"/>
            <a:chExt cx="2667" cy="2557"/>
          </a:xfrm>
        </p:grpSpPr>
        <p:sp>
          <p:nvSpPr>
            <p:cNvPr id="8" name="Freeform 58"/>
            <p:cNvSpPr>
              <a:spLocks/>
            </p:cNvSpPr>
            <p:nvPr/>
          </p:nvSpPr>
          <p:spPr bwMode="auto">
            <a:xfrm>
              <a:off x="1485" y="1127"/>
              <a:ext cx="2667" cy="2557"/>
            </a:xfrm>
            <a:custGeom>
              <a:avLst/>
              <a:gdLst>
                <a:gd name="T0" fmla="*/ 131 w 2667"/>
                <a:gd name="T1" fmla="*/ 2321 h 2557"/>
                <a:gd name="T2" fmla="*/ 86 w 2667"/>
                <a:gd name="T3" fmla="*/ 2121 h 2557"/>
                <a:gd name="T4" fmla="*/ 52 w 2667"/>
                <a:gd name="T5" fmla="*/ 1923 h 2557"/>
                <a:gd name="T6" fmla="*/ 27 w 2667"/>
                <a:gd name="T7" fmla="*/ 1727 h 2557"/>
                <a:gd name="T8" fmla="*/ 10 w 2667"/>
                <a:gd name="T9" fmla="*/ 1530 h 2557"/>
                <a:gd name="T10" fmla="*/ 1 w 2667"/>
                <a:gd name="T11" fmla="*/ 1335 h 2557"/>
                <a:gd name="T12" fmla="*/ 0 w 2667"/>
                <a:gd name="T13" fmla="*/ 1140 h 2557"/>
                <a:gd name="T14" fmla="*/ 7 w 2667"/>
                <a:gd name="T15" fmla="*/ 944 h 2557"/>
                <a:gd name="T16" fmla="*/ 20 w 2667"/>
                <a:gd name="T17" fmla="*/ 748 h 2557"/>
                <a:gd name="T18" fmla="*/ 39 w 2667"/>
                <a:gd name="T19" fmla="*/ 551 h 2557"/>
                <a:gd name="T20" fmla="*/ 64 w 2667"/>
                <a:gd name="T21" fmla="*/ 353 h 2557"/>
                <a:gd name="T22" fmla="*/ 163 w 2667"/>
                <a:gd name="T23" fmla="*/ 95 h 2557"/>
                <a:gd name="T24" fmla="*/ 335 w 2667"/>
                <a:gd name="T25" fmla="*/ 67 h 2557"/>
                <a:gd name="T26" fmla="*/ 507 w 2667"/>
                <a:gd name="T27" fmla="*/ 45 h 2557"/>
                <a:gd name="T28" fmla="*/ 677 w 2667"/>
                <a:gd name="T29" fmla="*/ 28 h 2557"/>
                <a:gd name="T30" fmla="*/ 848 w 2667"/>
                <a:gd name="T31" fmla="*/ 16 h 2557"/>
                <a:gd name="T32" fmla="*/ 1019 w 2667"/>
                <a:gd name="T33" fmla="*/ 8 h 2557"/>
                <a:gd name="T34" fmla="*/ 1190 w 2667"/>
                <a:gd name="T35" fmla="*/ 3 h 2557"/>
                <a:gd name="T36" fmla="*/ 1360 w 2667"/>
                <a:gd name="T37" fmla="*/ 1 h 2557"/>
                <a:gd name="T38" fmla="*/ 1531 w 2667"/>
                <a:gd name="T39" fmla="*/ 0 h 2557"/>
                <a:gd name="T40" fmla="*/ 1703 w 2667"/>
                <a:gd name="T41" fmla="*/ 0 h 2557"/>
                <a:gd name="T42" fmla="*/ 1875 w 2667"/>
                <a:gd name="T43" fmla="*/ 1 h 2557"/>
                <a:gd name="T44" fmla="*/ 2008 w 2667"/>
                <a:gd name="T45" fmla="*/ 1 h 2557"/>
                <a:gd name="T46" fmla="*/ 2060 w 2667"/>
                <a:gd name="T47" fmla="*/ 2 h 2557"/>
                <a:gd name="T48" fmla="*/ 2111 w 2667"/>
                <a:gd name="T49" fmla="*/ 4 h 2557"/>
                <a:gd name="T50" fmla="*/ 2161 w 2667"/>
                <a:gd name="T51" fmla="*/ 9 h 2557"/>
                <a:gd name="T52" fmla="*/ 2210 w 2667"/>
                <a:gd name="T53" fmla="*/ 17 h 2557"/>
                <a:gd name="T54" fmla="*/ 2258 w 2667"/>
                <a:gd name="T55" fmla="*/ 28 h 2557"/>
                <a:gd name="T56" fmla="*/ 2305 w 2667"/>
                <a:gd name="T57" fmla="*/ 43 h 2557"/>
                <a:gd name="T58" fmla="*/ 2353 w 2667"/>
                <a:gd name="T59" fmla="*/ 63 h 2557"/>
                <a:gd name="T60" fmla="*/ 2400 w 2667"/>
                <a:gd name="T61" fmla="*/ 89 h 2557"/>
                <a:gd name="T62" fmla="*/ 2447 w 2667"/>
                <a:gd name="T63" fmla="*/ 120 h 2557"/>
                <a:gd name="T64" fmla="*/ 2495 w 2667"/>
                <a:gd name="T65" fmla="*/ 159 h 2557"/>
                <a:gd name="T66" fmla="*/ 2569 w 2667"/>
                <a:gd name="T67" fmla="*/ 315 h 2557"/>
                <a:gd name="T68" fmla="*/ 2597 w 2667"/>
                <a:gd name="T69" fmla="*/ 506 h 2557"/>
                <a:gd name="T70" fmla="*/ 2620 w 2667"/>
                <a:gd name="T71" fmla="*/ 695 h 2557"/>
                <a:gd name="T72" fmla="*/ 2639 w 2667"/>
                <a:gd name="T73" fmla="*/ 884 h 2557"/>
                <a:gd name="T74" fmla="*/ 2653 w 2667"/>
                <a:gd name="T75" fmla="*/ 1073 h 2557"/>
                <a:gd name="T76" fmla="*/ 2662 w 2667"/>
                <a:gd name="T77" fmla="*/ 1262 h 2557"/>
                <a:gd name="T78" fmla="*/ 2667 w 2667"/>
                <a:gd name="T79" fmla="*/ 1451 h 2557"/>
                <a:gd name="T80" fmla="*/ 2666 w 2667"/>
                <a:gd name="T81" fmla="*/ 1639 h 2557"/>
                <a:gd name="T82" fmla="*/ 2660 w 2667"/>
                <a:gd name="T83" fmla="*/ 1828 h 2557"/>
                <a:gd name="T84" fmla="*/ 2648 w 2667"/>
                <a:gd name="T85" fmla="*/ 2018 h 2557"/>
                <a:gd name="T86" fmla="*/ 2631 w 2667"/>
                <a:gd name="T87" fmla="*/ 2209 h 2557"/>
                <a:gd name="T88" fmla="*/ 2468 w 2667"/>
                <a:gd name="T89" fmla="*/ 2467 h 2557"/>
                <a:gd name="T90" fmla="*/ 2428 w 2667"/>
                <a:gd name="T91" fmla="*/ 2481 h 2557"/>
                <a:gd name="T92" fmla="*/ 2388 w 2667"/>
                <a:gd name="T93" fmla="*/ 2493 h 2557"/>
                <a:gd name="T94" fmla="*/ 2348 w 2667"/>
                <a:gd name="T95" fmla="*/ 2501 h 2557"/>
                <a:gd name="T96" fmla="*/ 2308 w 2667"/>
                <a:gd name="T97" fmla="*/ 2508 h 2557"/>
                <a:gd name="T98" fmla="*/ 2268 w 2667"/>
                <a:gd name="T99" fmla="*/ 2513 h 2557"/>
                <a:gd name="T100" fmla="*/ 2228 w 2667"/>
                <a:gd name="T101" fmla="*/ 2517 h 2557"/>
                <a:gd name="T102" fmla="*/ 2188 w 2667"/>
                <a:gd name="T103" fmla="*/ 2522 h 2557"/>
                <a:gd name="T104" fmla="*/ 2148 w 2667"/>
                <a:gd name="T105" fmla="*/ 2526 h 2557"/>
                <a:gd name="T106" fmla="*/ 2108 w 2667"/>
                <a:gd name="T107" fmla="*/ 2532 h 2557"/>
                <a:gd name="T108" fmla="*/ 2068 w 2667"/>
                <a:gd name="T109" fmla="*/ 2540 h 2557"/>
                <a:gd name="T110" fmla="*/ 966 w 2667"/>
                <a:gd name="T111" fmla="*/ 2543 h 2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667" h="2557">
                  <a:moveTo>
                    <a:pt x="966" y="2543"/>
                  </a:moveTo>
                  <a:lnTo>
                    <a:pt x="303" y="2479"/>
                  </a:lnTo>
                  <a:lnTo>
                    <a:pt x="131" y="2321"/>
                  </a:lnTo>
                  <a:lnTo>
                    <a:pt x="115" y="2254"/>
                  </a:lnTo>
                  <a:lnTo>
                    <a:pt x="100" y="2187"/>
                  </a:lnTo>
                  <a:lnTo>
                    <a:pt x="86" y="2121"/>
                  </a:lnTo>
                  <a:lnTo>
                    <a:pt x="74" y="2055"/>
                  </a:lnTo>
                  <a:lnTo>
                    <a:pt x="62" y="1989"/>
                  </a:lnTo>
                  <a:lnTo>
                    <a:pt x="52" y="1923"/>
                  </a:lnTo>
                  <a:lnTo>
                    <a:pt x="42" y="1858"/>
                  </a:lnTo>
                  <a:lnTo>
                    <a:pt x="34" y="1792"/>
                  </a:lnTo>
                  <a:lnTo>
                    <a:pt x="27" y="1727"/>
                  </a:lnTo>
                  <a:lnTo>
                    <a:pt x="20" y="1661"/>
                  </a:lnTo>
                  <a:lnTo>
                    <a:pt x="15" y="1596"/>
                  </a:lnTo>
                  <a:lnTo>
                    <a:pt x="10" y="1530"/>
                  </a:lnTo>
                  <a:lnTo>
                    <a:pt x="6" y="1465"/>
                  </a:lnTo>
                  <a:lnTo>
                    <a:pt x="3" y="1400"/>
                  </a:lnTo>
                  <a:lnTo>
                    <a:pt x="1" y="1335"/>
                  </a:lnTo>
                  <a:lnTo>
                    <a:pt x="0" y="1270"/>
                  </a:lnTo>
                  <a:lnTo>
                    <a:pt x="0" y="1205"/>
                  </a:lnTo>
                  <a:lnTo>
                    <a:pt x="0" y="1140"/>
                  </a:lnTo>
                  <a:lnTo>
                    <a:pt x="2" y="1075"/>
                  </a:lnTo>
                  <a:lnTo>
                    <a:pt x="4" y="1009"/>
                  </a:lnTo>
                  <a:lnTo>
                    <a:pt x="7" y="944"/>
                  </a:lnTo>
                  <a:lnTo>
                    <a:pt x="10" y="879"/>
                  </a:lnTo>
                  <a:lnTo>
                    <a:pt x="15" y="813"/>
                  </a:lnTo>
                  <a:lnTo>
                    <a:pt x="20" y="748"/>
                  </a:lnTo>
                  <a:lnTo>
                    <a:pt x="26" y="682"/>
                  </a:lnTo>
                  <a:lnTo>
                    <a:pt x="32" y="617"/>
                  </a:lnTo>
                  <a:lnTo>
                    <a:pt x="39" y="551"/>
                  </a:lnTo>
                  <a:lnTo>
                    <a:pt x="47" y="485"/>
                  </a:lnTo>
                  <a:lnTo>
                    <a:pt x="56" y="419"/>
                  </a:lnTo>
                  <a:lnTo>
                    <a:pt x="64" y="353"/>
                  </a:lnTo>
                  <a:lnTo>
                    <a:pt x="74" y="286"/>
                  </a:lnTo>
                  <a:lnTo>
                    <a:pt x="84" y="219"/>
                  </a:lnTo>
                  <a:lnTo>
                    <a:pt x="163" y="95"/>
                  </a:lnTo>
                  <a:lnTo>
                    <a:pt x="220" y="85"/>
                  </a:lnTo>
                  <a:lnTo>
                    <a:pt x="278" y="75"/>
                  </a:lnTo>
                  <a:lnTo>
                    <a:pt x="335" y="67"/>
                  </a:lnTo>
                  <a:lnTo>
                    <a:pt x="392" y="59"/>
                  </a:lnTo>
                  <a:lnTo>
                    <a:pt x="449" y="52"/>
                  </a:lnTo>
                  <a:lnTo>
                    <a:pt x="507" y="45"/>
                  </a:lnTo>
                  <a:lnTo>
                    <a:pt x="564" y="38"/>
                  </a:lnTo>
                  <a:lnTo>
                    <a:pt x="620" y="33"/>
                  </a:lnTo>
                  <a:lnTo>
                    <a:pt x="677" y="28"/>
                  </a:lnTo>
                  <a:lnTo>
                    <a:pt x="734" y="23"/>
                  </a:lnTo>
                  <a:lnTo>
                    <a:pt x="791" y="20"/>
                  </a:lnTo>
                  <a:lnTo>
                    <a:pt x="848" y="16"/>
                  </a:lnTo>
                  <a:lnTo>
                    <a:pt x="905" y="13"/>
                  </a:lnTo>
                  <a:lnTo>
                    <a:pt x="962" y="10"/>
                  </a:lnTo>
                  <a:lnTo>
                    <a:pt x="1019" y="8"/>
                  </a:lnTo>
                  <a:lnTo>
                    <a:pt x="1076" y="6"/>
                  </a:lnTo>
                  <a:lnTo>
                    <a:pt x="1133" y="4"/>
                  </a:lnTo>
                  <a:lnTo>
                    <a:pt x="1190" y="3"/>
                  </a:lnTo>
                  <a:lnTo>
                    <a:pt x="1247" y="2"/>
                  </a:lnTo>
                  <a:lnTo>
                    <a:pt x="1304" y="1"/>
                  </a:lnTo>
                  <a:lnTo>
                    <a:pt x="1360" y="1"/>
                  </a:lnTo>
                  <a:lnTo>
                    <a:pt x="1418" y="0"/>
                  </a:lnTo>
                  <a:lnTo>
                    <a:pt x="1474" y="0"/>
                  </a:lnTo>
                  <a:lnTo>
                    <a:pt x="1531" y="0"/>
                  </a:lnTo>
                  <a:lnTo>
                    <a:pt x="1589" y="0"/>
                  </a:lnTo>
                  <a:lnTo>
                    <a:pt x="1646" y="0"/>
                  </a:lnTo>
                  <a:lnTo>
                    <a:pt x="1703" y="0"/>
                  </a:lnTo>
                  <a:lnTo>
                    <a:pt x="1760" y="0"/>
                  </a:lnTo>
                  <a:lnTo>
                    <a:pt x="1818" y="1"/>
                  </a:lnTo>
                  <a:lnTo>
                    <a:pt x="1875" y="1"/>
                  </a:lnTo>
                  <a:lnTo>
                    <a:pt x="1933" y="1"/>
                  </a:lnTo>
                  <a:lnTo>
                    <a:pt x="1990" y="1"/>
                  </a:lnTo>
                  <a:lnTo>
                    <a:pt x="2008" y="1"/>
                  </a:lnTo>
                  <a:lnTo>
                    <a:pt x="2026" y="1"/>
                  </a:lnTo>
                  <a:lnTo>
                    <a:pt x="2043" y="1"/>
                  </a:lnTo>
                  <a:lnTo>
                    <a:pt x="2060" y="2"/>
                  </a:lnTo>
                  <a:lnTo>
                    <a:pt x="2078" y="2"/>
                  </a:lnTo>
                  <a:lnTo>
                    <a:pt x="2094" y="4"/>
                  </a:lnTo>
                  <a:lnTo>
                    <a:pt x="2111" y="4"/>
                  </a:lnTo>
                  <a:lnTo>
                    <a:pt x="2128" y="6"/>
                  </a:lnTo>
                  <a:lnTo>
                    <a:pt x="2144" y="7"/>
                  </a:lnTo>
                  <a:lnTo>
                    <a:pt x="2161" y="9"/>
                  </a:lnTo>
                  <a:lnTo>
                    <a:pt x="2177" y="11"/>
                  </a:lnTo>
                  <a:lnTo>
                    <a:pt x="2194" y="14"/>
                  </a:lnTo>
                  <a:lnTo>
                    <a:pt x="2210" y="17"/>
                  </a:lnTo>
                  <a:lnTo>
                    <a:pt x="2226" y="20"/>
                  </a:lnTo>
                  <a:lnTo>
                    <a:pt x="2242" y="24"/>
                  </a:lnTo>
                  <a:lnTo>
                    <a:pt x="2258" y="28"/>
                  </a:lnTo>
                  <a:lnTo>
                    <a:pt x="2274" y="32"/>
                  </a:lnTo>
                  <a:lnTo>
                    <a:pt x="2289" y="37"/>
                  </a:lnTo>
                  <a:lnTo>
                    <a:pt x="2305" y="43"/>
                  </a:lnTo>
                  <a:lnTo>
                    <a:pt x="2321" y="49"/>
                  </a:lnTo>
                  <a:lnTo>
                    <a:pt x="2337" y="56"/>
                  </a:lnTo>
                  <a:lnTo>
                    <a:pt x="2353" y="63"/>
                  </a:lnTo>
                  <a:lnTo>
                    <a:pt x="2368" y="71"/>
                  </a:lnTo>
                  <a:lnTo>
                    <a:pt x="2384" y="80"/>
                  </a:lnTo>
                  <a:lnTo>
                    <a:pt x="2400" y="89"/>
                  </a:lnTo>
                  <a:lnTo>
                    <a:pt x="2416" y="99"/>
                  </a:lnTo>
                  <a:lnTo>
                    <a:pt x="2431" y="109"/>
                  </a:lnTo>
                  <a:lnTo>
                    <a:pt x="2447" y="120"/>
                  </a:lnTo>
                  <a:lnTo>
                    <a:pt x="2463" y="132"/>
                  </a:lnTo>
                  <a:lnTo>
                    <a:pt x="2479" y="145"/>
                  </a:lnTo>
                  <a:lnTo>
                    <a:pt x="2495" y="159"/>
                  </a:lnTo>
                  <a:lnTo>
                    <a:pt x="2511" y="173"/>
                  </a:lnTo>
                  <a:lnTo>
                    <a:pt x="2560" y="252"/>
                  </a:lnTo>
                  <a:lnTo>
                    <a:pt x="2569" y="315"/>
                  </a:lnTo>
                  <a:lnTo>
                    <a:pt x="2579" y="379"/>
                  </a:lnTo>
                  <a:lnTo>
                    <a:pt x="2588" y="442"/>
                  </a:lnTo>
                  <a:lnTo>
                    <a:pt x="2597" y="506"/>
                  </a:lnTo>
                  <a:lnTo>
                    <a:pt x="2605" y="569"/>
                  </a:lnTo>
                  <a:lnTo>
                    <a:pt x="2613" y="632"/>
                  </a:lnTo>
                  <a:lnTo>
                    <a:pt x="2620" y="695"/>
                  </a:lnTo>
                  <a:lnTo>
                    <a:pt x="2627" y="758"/>
                  </a:lnTo>
                  <a:lnTo>
                    <a:pt x="2633" y="821"/>
                  </a:lnTo>
                  <a:lnTo>
                    <a:pt x="2639" y="884"/>
                  </a:lnTo>
                  <a:lnTo>
                    <a:pt x="2644" y="948"/>
                  </a:lnTo>
                  <a:lnTo>
                    <a:pt x="2649" y="1011"/>
                  </a:lnTo>
                  <a:lnTo>
                    <a:pt x="2653" y="1073"/>
                  </a:lnTo>
                  <a:lnTo>
                    <a:pt x="2657" y="1136"/>
                  </a:lnTo>
                  <a:lnTo>
                    <a:pt x="2660" y="1199"/>
                  </a:lnTo>
                  <a:lnTo>
                    <a:pt x="2662" y="1262"/>
                  </a:lnTo>
                  <a:lnTo>
                    <a:pt x="2664" y="1325"/>
                  </a:lnTo>
                  <a:lnTo>
                    <a:pt x="2666" y="1388"/>
                  </a:lnTo>
                  <a:lnTo>
                    <a:pt x="2667" y="1451"/>
                  </a:lnTo>
                  <a:lnTo>
                    <a:pt x="2667" y="1514"/>
                  </a:lnTo>
                  <a:lnTo>
                    <a:pt x="2667" y="1576"/>
                  </a:lnTo>
                  <a:lnTo>
                    <a:pt x="2666" y="1639"/>
                  </a:lnTo>
                  <a:lnTo>
                    <a:pt x="2664" y="1702"/>
                  </a:lnTo>
                  <a:lnTo>
                    <a:pt x="2662" y="1765"/>
                  </a:lnTo>
                  <a:lnTo>
                    <a:pt x="2660" y="1828"/>
                  </a:lnTo>
                  <a:lnTo>
                    <a:pt x="2656" y="1892"/>
                  </a:lnTo>
                  <a:lnTo>
                    <a:pt x="2652" y="1955"/>
                  </a:lnTo>
                  <a:lnTo>
                    <a:pt x="2648" y="2018"/>
                  </a:lnTo>
                  <a:lnTo>
                    <a:pt x="2643" y="2082"/>
                  </a:lnTo>
                  <a:lnTo>
                    <a:pt x="2637" y="2145"/>
                  </a:lnTo>
                  <a:lnTo>
                    <a:pt x="2631" y="2209"/>
                  </a:lnTo>
                  <a:lnTo>
                    <a:pt x="2624" y="2272"/>
                  </a:lnTo>
                  <a:lnTo>
                    <a:pt x="2482" y="2461"/>
                  </a:lnTo>
                  <a:lnTo>
                    <a:pt x="2468" y="2467"/>
                  </a:lnTo>
                  <a:lnTo>
                    <a:pt x="2455" y="2472"/>
                  </a:lnTo>
                  <a:lnTo>
                    <a:pt x="2442" y="2477"/>
                  </a:lnTo>
                  <a:lnTo>
                    <a:pt x="2428" y="2481"/>
                  </a:lnTo>
                  <a:lnTo>
                    <a:pt x="2415" y="2485"/>
                  </a:lnTo>
                  <a:lnTo>
                    <a:pt x="2401" y="2489"/>
                  </a:lnTo>
                  <a:lnTo>
                    <a:pt x="2388" y="2493"/>
                  </a:lnTo>
                  <a:lnTo>
                    <a:pt x="2375" y="2496"/>
                  </a:lnTo>
                  <a:lnTo>
                    <a:pt x="2362" y="2499"/>
                  </a:lnTo>
                  <a:lnTo>
                    <a:pt x="2348" y="2501"/>
                  </a:lnTo>
                  <a:lnTo>
                    <a:pt x="2335" y="2504"/>
                  </a:lnTo>
                  <a:lnTo>
                    <a:pt x="2321" y="2506"/>
                  </a:lnTo>
                  <a:lnTo>
                    <a:pt x="2308" y="2508"/>
                  </a:lnTo>
                  <a:lnTo>
                    <a:pt x="2295" y="2510"/>
                  </a:lnTo>
                  <a:lnTo>
                    <a:pt x="2281" y="2512"/>
                  </a:lnTo>
                  <a:lnTo>
                    <a:pt x="2268" y="2513"/>
                  </a:lnTo>
                  <a:lnTo>
                    <a:pt x="2255" y="2515"/>
                  </a:lnTo>
                  <a:lnTo>
                    <a:pt x="2241" y="2516"/>
                  </a:lnTo>
                  <a:lnTo>
                    <a:pt x="2228" y="2517"/>
                  </a:lnTo>
                  <a:lnTo>
                    <a:pt x="2215" y="2519"/>
                  </a:lnTo>
                  <a:lnTo>
                    <a:pt x="2201" y="2520"/>
                  </a:lnTo>
                  <a:lnTo>
                    <a:pt x="2188" y="2522"/>
                  </a:lnTo>
                  <a:lnTo>
                    <a:pt x="2175" y="2523"/>
                  </a:lnTo>
                  <a:lnTo>
                    <a:pt x="2161" y="2525"/>
                  </a:lnTo>
                  <a:lnTo>
                    <a:pt x="2148" y="2526"/>
                  </a:lnTo>
                  <a:lnTo>
                    <a:pt x="2135" y="2528"/>
                  </a:lnTo>
                  <a:lnTo>
                    <a:pt x="2121" y="2530"/>
                  </a:lnTo>
                  <a:lnTo>
                    <a:pt x="2108" y="2532"/>
                  </a:lnTo>
                  <a:lnTo>
                    <a:pt x="2095" y="2535"/>
                  </a:lnTo>
                  <a:lnTo>
                    <a:pt x="2081" y="2537"/>
                  </a:lnTo>
                  <a:lnTo>
                    <a:pt x="2068" y="2540"/>
                  </a:lnTo>
                  <a:lnTo>
                    <a:pt x="2055" y="2543"/>
                  </a:lnTo>
                  <a:lnTo>
                    <a:pt x="1000" y="2557"/>
                  </a:lnTo>
                  <a:lnTo>
                    <a:pt x="966" y="25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59"/>
            <p:cNvSpPr>
              <a:spLocks/>
            </p:cNvSpPr>
            <p:nvPr/>
          </p:nvSpPr>
          <p:spPr bwMode="auto">
            <a:xfrm>
              <a:off x="1650" y="2769"/>
              <a:ext cx="2388" cy="806"/>
            </a:xfrm>
            <a:custGeom>
              <a:avLst/>
              <a:gdLst>
                <a:gd name="T0" fmla="*/ 62 w 2388"/>
                <a:gd name="T1" fmla="*/ 679 h 806"/>
                <a:gd name="T2" fmla="*/ 36 w 2388"/>
                <a:gd name="T3" fmla="*/ 622 h 806"/>
                <a:gd name="T4" fmla="*/ 18 w 2388"/>
                <a:gd name="T5" fmla="*/ 565 h 806"/>
                <a:gd name="T6" fmla="*/ 7 w 2388"/>
                <a:gd name="T7" fmla="*/ 508 h 806"/>
                <a:gd name="T8" fmla="*/ 2 w 2388"/>
                <a:gd name="T9" fmla="*/ 452 h 806"/>
                <a:gd name="T10" fmla="*/ 1 w 2388"/>
                <a:gd name="T11" fmla="*/ 397 h 806"/>
                <a:gd name="T12" fmla="*/ 2 w 2388"/>
                <a:gd name="T13" fmla="*/ 341 h 806"/>
                <a:gd name="T14" fmla="*/ 4 w 2388"/>
                <a:gd name="T15" fmla="*/ 285 h 806"/>
                <a:gd name="T16" fmla="*/ 7 w 2388"/>
                <a:gd name="T17" fmla="*/ 230 h 806"/>
                <a:gd name="T18" fmla="*/ 7 w 2388"/>
                <a:gd name="T19" fmla="*/ 174 h 806"/>
                <a:gd name="T20" fmla="*/ 4 w 2388"/>
                <a:gd name="T21" fmla="*/ 118 h 806"/>
                <a:gd name="T22" fmla="*/ 393 w 2388"/>
                <a:gd name="T23" fmla="*/ 46 h 806"/>
                <a:gd name="T24" fmla="*/ 329 w 2388"/>
                <a:gd name="T25" fmla="*/ 268 h 806"/>
                <a:gd name="T26" fmla="*/ 266 w 2388"/>
                <a:gd name="T27" fmla="*/ 340 h 806"/>
                <a:gd name="T28" fmla="*/ 266 w 2388"/>
                <a:gd name="T29" fmla="*/ 346 h 806"/>
                <a:gd name="T30" fmla="*/ 266 w 2388"/>
                <a:gd name="T31" fmla="*/ 346 h 806"/>
                <a:gd name="T32" fmla="*/ 551 w 2388"/>
                <a:gd name="T33" fmla="*/ 489 h 806"/>
                <a:gd name="T34" fmla="*/ 866 w 2388"/>
                <a:gd name="T35" fmla="*/ 553 h 806"/>
                <a:gd name="T36" fmla="*/ 1367 w 2388"/>
                <a:gd name="T37" fmla="*/ 537 h 806"/>
                <a:gd name="T38" fmla="*/ 1385 w 2388"/>
                <a:gd name="T39" fmla="*/ 236 h 806"/>
                <a:gd name="T40" fmla="*/ 1461 w 2388"/>
                <a:gd name="T41" fmla="*/ 507 h 806"/>
                <a:gd name="T42" fmla="*/ 2000 w 2388"/>
                <a:gd name="T43" fmla="*/ 425 h 806"/>
                <a:gd name="T44" fmla="*/ 2363 w 2388"/>
                <a:gd name="T45" fmla="*/ 0 h 806"/>
                <a:gd name="T46" fmla="*/ 2368 w 2388"/>
                <a:gd name="T47" fmla="*/ 70 h 806"/>
                <a:gd name="T48" fmla="*/ 2374 w 2388"/>
                <a:gd name="T49" fmla="*/ 139 h 806"/>
                <a:gd name="T50" fmla="*/ 2381 w 2388"/>
                <a:gd name="T51" fmla="*/ 206 h 806"/>
                <a:gd name="T52" fmla="*/ 2386 w 2388"/>
                <a:gd name="T53" fmla="*/ 273 h 806"/>
                <a:gd name="T54" fmla="*/ 2388 w 2388"/>
                <a:gd name="T55" fmla="*/ 338 h 806"/>
                <a:gd name="T56" fmla="*/ 2386 w 2388"/>
                <a:gd name="T57" fmla="*/ 404 h 806"/>
                <a:gd name="T58" fmla="*/ 2378 w 2388"/>
                <a:gd name="T59" fmla="*/ 469 h 806"/>
                <a:gd name="T60" fmla="*/ 2364 w 2388"/>
                <a:gd name="T61" fmla="*/ 534 h 806"/>
                <a:gd name="T62" fmla="*/ 2342 w 2388"/>
                <a:gd name="T63" fmla="*/ 599 h 806"/>
                <a:gd name="T64" fmla="*/ 2310 w 2388"/>
                <a:gd name="T65" fmla="*/ 665 h 806"/>
                <a:gd name="T66" fmla="*/ 2247 w 2388"/>
                <a:gd name="T67" fmla="*/ 719 h 806"/>
                <a:gd name="T68" fmla="*/ 2141 w 2388"/>
                <a:gd name="T69" fmla="*/ 743 h 806"/>
                <a:gd name="T70" fmla="*/ 2036 w 2388"/>
                <a:gd name="T71" fmla="*/ 760 h 806"/>
                <a:gd name="T72" fmla="*/ 1932 w 2388"/>
                <a:gd name="T73" fmla="*/ 772 h 806"/>
                <a:gd name="T74" fmla="*/ 1829 w 2388"/>
                <a:gd name="T75" fmla="*/ 779 h 806"/>
                <a:gd name="T76" fmla="*/ 1725 w 2388"/>
                <a:gd name="T77" fmla="*/ 782 h 806"/>
                <a:gd name="T78" fmla="*/ 1622 w 2388"/>
                <a:gd name="T79" fmla="*/ 782 h 806"/>
                <a:gd name="T80" fmla="*/ 1520 w 2388"/>
                <a:gd name="T81" fmla="*/ 780 h 806"/>
                <a:gd name="T82" fmla="*/ 1417 w 2388"/>
                <a:gd name="T83" fmla="*/ 778 h 806"/>
                <a:gd name="T84" fmla="*/ 1315 w 2388"/>
                <a:gd name="T85" fmla="*/ 775 h 806"/>
                <a:gd name="T86" fmla="*/ 1213 w 2388"/>
                <a:gd name="T87" fmla="*/ 774 h 806"/>
                <a:gd name="T88" fmla="*/ 266 w 2388"/>
                <a:gd name="T89" fmla="*/ 790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388" h="806">
                  <a:moveTo>
                    <a:pt x="266" y="790"/>
                  </a:moveTo>
                  <a:lnTo>
                    <a:pt x="218" y="790"/>
                  </a:lnTo>
                  <a:lnTo>
                    <a:pt x="62" y="679"/>
                  </a:lnTo>
                  <a:lnTo>
                    <a:pt x="52" y="660"/>
                  </a:lnTo>
                  <a:lnTo>
                    <a:pt x="44" y="641"/>
                  </a:lnTo>
                  <a:lnTo>
                    <a:pt x="36" y="622"/>
                  </a:lnTo>
                  <a:lnTo>
                    <a:pt x="29" y="602"/>
                  </a:lnTo>
                  <a:lnTo>
                    <a:pt x="23" y="583"/>
                  </a:lnTo>
                  <a:lnTo>
                    <a:pt x="18" y="565"/>
                  </a:lnTo>
                  <a:lnTo>
                    <a:pt x="14" y="546"/>
                  </a:lnTo>
                  <a:lnTo>
                    <a:pt x="10" y="527"/>
                  </a:lnTo>
                  <a:lnTo>
                    <a:pt x="7" y="508"/>
                  </a:lnTo>
                  <a:lnTo>
                    <a:pt x="5" y="489"/>
                  </a:lnTo>
                  <a:lnTo>
                    <a:pt x="3" y="471"/>
                  </a:lnTo>
                  <a:lnTo>
                    <a:pt x="2" y="452"/>
                  </a:lnTo>
                  <a:lnTo>
                    <a:pt x="1" y="434"/>
                  </a:lnTo>
                  <a:lnTo>
                    <a:pt x="1" y="415"/>
                  </a:lnTo>
                  <a:lnTo>
                    <a:pt x="1" y="397"/>
                  </a:lnTo>
                  <a:lnTo>
                    <a:pt x="1" y="378"/>
                  </a:lnTo>
                  <a:lnTo>
                    <a:pt x="1" y="359"/>
                  </a:lnTo>
                  <a:lnTo>
                    <a:pt x="2" y="341"/>
                  </a:lnTo>
                  <a:lnTo>
                    <a:pt x="3" y="322"/>
                  </a:lnTo>
                  <a:lnTo>
                    <a:pt x="4" y="304"/>
                  </a:lnTo>
                  <a:lnTo>
                    <a:pt x="4" y="285"/>
                  </a:lnTo>
                  <a:lnTo>
                    <a:pt x="6" y="267"/>
                  </a:lnTo>
                  <a:lnTo>
                    <a:pt x="6" y="248"/>
                  </a:lnTo>
                  <a:lnTo>
                    <a:pt x="7" y="230"/>
                  </a:lnTo>
                  <a:lnTo>
                    <a:pt x="7" y="211"/>
                  </a:lnTo>
                  <a:lnTo>
                    <a:pt x="7" y="193"/>
                  </a:lnTo>
                  <a:lnTo>
                    <a:pt x="7" y="174"/>
                  </a:lnTo>
                  <a:lnTo>
                    <a:pt x="7" y="155"/>
                  </a:lnTo>
                  <a:lnTo>
                    <a:pt x="6" y="137"/>
                  </a:lnTo>
                  <a:lnTo>
                    <a:pt x="4" y="118"/>
                  </a:lnTo>
                  <a:lnTo>
                    <a:pt x="2" y="99"/>
                  </a:lnTo>
                  <a:lnTo>
                    <a:pt x="0" y="80"/>
                  </a:lnTo>
                  <a:lnTo>
                    <a:pt x="393" y="46"/>
                  </a:lnTo>
                  <a:lnTo>
                    <a:pt x="393" y="128"/>
                  </a:lnTo>
                  <a:lnTo>
                    <a:pt x="409" y="188"/>
                  </a:lnTo>
                  <a:lnTo>
                    <a:pt x="329" y="268"/>
                  </a:lnTo>
                  <a:lnTo>
                    <a:pt x="266" y="330"/>
                  </a:lnTo>
                  <a:lnTo>
                    <a:pt x="266" y="336"/>
                  </a:lnTo>
                  <a:lnTo>
                    <a:pt x="266" y="340"/>
                  </a:lnTo>
                  <a:lnTo>
                    <a:pt x="266" y="342"/>
                  </a:lnTo>
                  <a:lnTo>
                    <a:pt x="266" y="344"/>
                  </a:lnTo>
                  <a:lnTo>
                    <a:pt x="266" y="346"/>
                  </a:lnTo>
                  <a:lnTo>
                    <a:pt x="266" y="346"/>
                  </a:lnTo>
                  <a:lnTo>
                    <a:pt x="266" y="346"/>
                  </a:lnTo>
                  <a:lnTo>
                    <a:pt x="266" y="346"/>
                  </a:lnTo>
                  <a:lnTo>
                    <a:pt x="393" y="425"/>
                  </a:lnTo>
                  <a:lnTo>
                    <a:pt x="487" y="489"/>
                  </a:lnTo>
                  <a:lnTo>
                    <a:pt x="551" y="489"/>
                  </a:lnTo>
                  <a:lnTo>
                    <a:pt x="693" y="459"/>
                  </a:lnTo>
                  <a:lnTo>
                    <a:pt x="724" y="583"/>
                  </a:lnTo>
                  <a:lnTo>
                    <a:pt x="866" y="553"/>
                  </a:lnTo>
                  <a:lnTo>
                    <a:pt x="1072" y="553"/>
                  </a:lnTo>
                  <a:lnTo>
                    <a:pt x="1321" y="553"/>
                  </a:lnTo>
                  <a:lnTo>
                    <a:pt x="1367" y="537"/>
                  </a:lnTo>
                  <a:lnTo>
                    <a:pt x="1385" y="489"/>
                  </a:lnTo>
                  <a:lnTo>
                    <a:pt x="1272" y="395"/>
                  </a:lnTo>
                  <a:lnTo>
                    <a:pt x="1385" y="236"/>
                  </a:lnTo>
                  <a:lnTo>
                    <a:pt x="1449" y="158"/>
                  </a:lnTo>
                  <a:lnTo>
                    <a:pt x="1461" y="364"/>
                  </a:lnTo>
                  <a:lnTo>
                    <a:pt x="1461" y="507"/>
                  </a:lnTo>
                  <a:lnTo>
                    <a:pt x="1700" y="537"/>
                  </a:lnTo>
                  <a:lnTo>
                    <a:pt x="1952" y="489"/>
                  </a:lnTo>
                  <a:lnTo>
                    <a:pt x="2000" y="425"/>
                  </a:lnTo>
                  <a:lnTo>
                    <a:pt x="1986" y="188"/>
                  </a:lnTo>
                  <a:lnTo>
                    <a:pt x="2000" y="18"/>
                  </a:lnTo>
                  <a:lnTo>
                    <a:pt x="2363" y="0"/>
                  </a:lnTo>
                  <a:lnTo>
                    <a:pt x="2364" y="23"/>
                  </a:lnTo>
                  <a:lnTo>
                    <a:pt x="2366" y="47"/>
                  </a:lnTo>
                  <a:lnTo>
                    <a:pt x="2368" y="70"/>
                  </a:lnTo>
                  <a:lnTo>
                    <a:pt x="2370" y="93"/>
                  </a:lnTo>
                  <a:lnTo>
                    <a:pt x="2372" y="116"/>
                  </a:lnTo>
                  <a:lnTo>
                    <a:pt x="2374" y="139"/>
                  </a:lnTo>
                  <a:lnTo>
                    <a:pt x="2376" y="161"/>
                  </a:lnTo>
                  <a:lnTo>
                    <a:pt x="2378" y="184"/>
                  </a:lnTo>
                  <a:lnTo>
                    <a:pt x="2381" y="206"/>
                  </a:lnTo>
                  <a:lnTo>
                    <a:pt x="2382" y="228"/>
                  </a:lnTo>
                  <a:lnTo>
                    <a:pt x="2384" y="251"/>
                  </a:lnTo>
                  <a:lnTo>
                    <a:pt x="2386" y="273"/>
                  </a:lnTo>
                  <a:lnTo>
                    <a:pt x="2387" y="295"/>
                  </a:lnTo>
                  <a:lnTo>
                    <a:pt x="2387" y="317"/>
                  </a:lnTo>
                  <a:lnTo>
                    <a:pt x="2388" y="338"/>
                  </a:lnTo>
                  <a:lnTo>
                    <a:pt x="2387" y="361"/>
                  </a:lnTo>
                  <a:lnTo>
                    <a:pt x="2387" y="382"/>
                  </a:lnTo>
                  <a:lnTo>
                    <a:pt x="2386" y="404"/>
                  </a:lnTo>
                  <a:lnTo>
                    <a:pt x="2384" y="426"/>
                  </a:lnTo>
                  <a:lnTo>
                    <a:pt x="2381" y="447"/>
                  </a:lnTo>
                  <a:lnTo>
                    <a:pt x="2378" y="469"/>
                  </a:lnTo>
                  <a:lnTo>
                    <a:pt x="2374" y="491"/>
                  </a:lnTo>
                  <a:lnTo>
                    <a:pt x="2370" y="512"/>
                  </a:lnTo>
                  <a:lnTo>
                    <a:pt x="2364" y="534"/>
                  </a:lnTo>
                  <a:lnTo>
                    <a:pt x="2357" y="556"/>
                  </a:lnTo>
                  <a:lnTo>
                    <a:pt x="2350" y="577"/>
                  </a:lnTo>
                  <a:lnTo>
                    <a:pt x="2342" y="599"/>
                  </a:lnTo>
                  <a:lnTo>
                    <a:pt x="2332" y="621"/>
                  </a:lnTo>
                  <a:lnTo>
                    <a:pt x="2322" y="643"/>
                  </a:lnTo>
                  <a:lnTo>
                    <a:pt x="2310" y="665"/>
                  </a:lnTo>
                  <a:lnTo>
                    <a:pt x="2297" y="687"/>
                  </a:lnTo>
                  <a:lnTo>
                    <a:pt x="2283" y="709"/>
                  </a:lnTo>
                  <a:lnTo>
                    <a:pt x="2247" y="719"/>
                  </a:lnTo>
                  <a:lnTo>
                    <a:pt x="2212" y="728"/>
                  </a:lnTo>
                  <a:lnTo>
                    <a:pt x="2177" y="736"/>
                  </a:lnTo>
                  <a:lnTo>
                    <a:pt x="2141" y="743"/>
                  </a:lnTo>
                  <a:lnTo>
                    <a:pt x="2107" y="749"/>
                  </a:lnTo>
                  <a:lnTo>
                    <a:pt x="2071" y="755"/>
                  </a:lnTo>
                  <a:lnTo>
                    <a:pt x="2036" y="760"/>
                  </a:lnTo>
                  <a:lnTo>
                    <a:pt x="2002" y="765"/>
                  </a:lnTo>
                  <a:lnTo>
                    <a:pt x="1967" y="769"/>
                  </a:lnTo>
                  <a:lnTo>
                    <a:pt x="1932" y="772"/>
                  </a:lnTo>
                  <a:lnTo>
                    <a:pt x="1898" y="775"/>
                  </a:lnTo>
                  <a:lnTo>
                    <a:pt x="1863" y="777"/>
                  </a:lnTo>
                  <a:lnTo>
                    <a:pt x="1829" y="779"/>
                  </a:lnTo>
                  <a:lnTo>
                    <a:pt x="1794" y="780"/>
                  </a:lnTo>
                  <a:lnTo>
                    <a:pt x="1760" y="781"/>
                  </a:lnTo>
                  <a:lnTo>
                    <a:pt x="1725" y="782"/>
                  </a:lnTo>
                  <a:lnTo>
                    <a:pt x="1691" y="782"/>
                  </a:lnTo>
                  <a:lnTo>
                    <a:pt x="1657" y="783"/>
                  </a:lnTo>
                  <a:lnTo>
                    <a:pt x="1622" y="782"/>
                  </a:lnTo>
                  <a:lnTo>
                    <a:pt x="1588" y="782"/>
                  </a:lnTo>
                  <a:lnTo>
                    <a:pt x="1554" y="781"/>
                  </a:lnTo>
                  <a:lnTo>
                    <a:pt x="1520" y="780"/>
                  </a:lnTo>
                  <a:lnTo>
                    <a:pt x="1486" y="780"/>
                  </a:lnTo>
                  <a:lnTo>
                    <a:pt x="1452" y="779"/>
                  </a:lnTo>
                  <a:lnTo>
                    <a:pt x="1417" y="778"/>
                  </a:lnTo>
                  <a:lnTo>
                    <a:pt x="1383" y="777"/>
                  </a:lnTo>
                  <a:lnTo>
                    <a:pt x="1349" y="776"/>
                  </a:lnTo>
                  <a:lnTo>
                    <a:pt x="1315" y="775"/>
                  </a:lnTo>
                  <a:lnTo>
                    <a:pt x="1281" y="775"/>
                  </a:lnTo>
                  <a:lnTo>
                    <a:pt x="1247" y="774"/>
                  </a:lnTo>
                  <a:lnTo>
                    <a:pt x="1213" y="774"/>
                  </a:lnTo>
                  <a:lnTo>
                    <a:pt x="1178" y="774"/>
                  </a:lnTo>
                  <a:lnTo>
                    <a:pt x="297" y="806"/>
                  </a:lnTo>
                  <a:lnTo>
                    <a:pt x="266" y="79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60"/>
            <p:cNvSpPr>
              <a:spLocks/>
            </p:cNvSpPr>
            <p:nvPr/>
          </p:nvSpPr>
          <p:spPr bwMode="auto">
            <a:xfrm>
              <a:off x="3744" y="3287"/>
              <a:ext cx="95" cy="48"/>
            </a:xfrm>
            <a:custGeom>
              <a:avLst/>
              <a:gdLst>
                <a:gd name="T0" fmla="*/ 32 w 95"/>
                <a:gd name="T1" fmla="*/ 48 h 48"/>
                <a:gd name="T2" fmla="*/ 0 w 95"/>
                <a:gd name="T3" fmla="*/ 18 h 48"/>
                <a:gd name="T4" fmla="*/ 95 w 95"/>
                <a:gd name="T5" fmla="*/ 0 h 48"/>
                <a:gd name="T6" fmla="*/ 90 w 95"/>
                <a:gd name="T7" fmla="*/ 12 h 48"/>
                <a:gd name="T8" fmla="*/ 87 w 95"/>
                <a:gd name="T9" fmla="*/ 20 h 48"/>
                <a:gd name="T10" fmla="*/ 84 w 95"/>
                <a:gd name="T11" fmla="*/ 26 h 48"/>
                <a:gd name="T12" fmla="*/ 82 w 95"/>
                <a:gd name="T13" fmla="*/ 30 h 48"/>
                <a:gd name="T14" fmla="*/ 81 w 95"/>
                <a:gd name="T15" fmla="*/ 33 h 48"/>
                <a:gd name="T16" fmla="*/ 81 w 95"/>
                <a:gd name="T17" fmla="*/ 34 h 48"/>
                <a:gd name="T18" fmla="*/ 81 w 95"/>
                <a:gd name="T19" fmla="*/ 34 h 48"/>
                <a:gd name="T20" fmla="*/ 81 w 95"/>
                <a:gd name="T21" fmla="*/ 34 h 48"/>
                <a:gd name="T22" fmla="*/ 32 w 95"/>
                <a:gd name="T2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48">
                  <a:moveTo>
                    <a:pt x="32" y="48"/>
                  </a:moveTo>
                  <a:lnTo>
                    <a:pt x="0" y="18"/>
                  </a:lnTo>
                  <a:lnTo>
                    <a:pt x="95" y="0"/>
                  </a:lnTo>
                  <a:lnTo>
                    <a:pt x="90" y="12"/>
                  </a:lnTo>
                  <a:lnTo>
                    <a:pt x="87" y="20"/>
                  </a:lnTo>
                  <a:lnTo>
                    <a:pt x="84" y="26"/>
                  </a:lnTo>
                  <a:lnTo>
                    <a:pt x="82" y="30"/>
                  </a:lnTo>
                  <a:lnTo>
                    <a:pt x="81" y="33"/>
                  </a:lnTo>
                  <a:lnTo>
                    <a:pt x="81" y="34"/>
                  </a:lnTo>
                  <a:lnTo>
                    <a:pt x="81" y="34"/>
                  </a:lnTo>
                  <a:lnTo>
                    <a:pt x="81" y="34"/>
                  </a:lnTo>
                  <a:lnTo>
                    <a:pt x="32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61"/>
            <p:cNvSpPr>
              <a:spLocks/>
            </p:cNvSpPr>
            <p:nvPr/>
          </p:nvSpPr>
          <p:spPr bwMode="auto">
            <a:xfrm>
              <a:off x="1772" y="3241"/>
              <a:ext cx="80" cy="64"/>
            </a:xfrm>
            <a:custGeom>
              <a:avLst/>
              <a:gdLst>
                <a:gd name="T0" fmla="*/ 0 w 80"/>
                <a:gd name="T1" fmla="*/ 64 h 64"/>
                <a:gd name="T2" fmla="*/ 0 w 80"/>
                <a:gd name="T3" fmla="*/ 0 h 64"/>
                <a:gd name="T4" fmla="*/ 80 w 80"/>
                <a:gd name="T5" fmla="*/ 16 h 64"/>
                <a:gd name="T6" fmla="*/ 34 w 80"/>
                <a:gd name="T7" fmla="*/ 64 h 64"/>
                <a:gd name="T8" fmla="*/ 0 w 80"/>
                <a:gd name="T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64">
                  <a:moveTo>
                    <a:pt x="0" y="64"/>
                  </a:moveTo>
                  <a:lnTo>
                    <a:pt x="0" y="0"/>
                  </a:lnTo>
                  <a:lnTo>
                    <a:pt x="80" y="16"/>
                  </a:lnTo>
                  <a:lnTo>
                    <a:pt x="34" y="64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2"/>
            <p:cNvSpPr>
              <a:spLocks/>
            </p:cNvSpPr>
            <p:nvPr/>
          </p:nvSpPr>
          <p:spPr bwMode="auto">
            <a:xfrm>
              <a:off x="2423" y="2217"/>
              <a:ext cx="1164" cy="1057"/>
            </a:xfrm>
            <a:custGeom>
              <a:avLst/>
              <a:gdLst>
                <a:gd name="T0" fmla="*/ 0 w 1164"/>
                <a:gd name="T1" fmla="*/ 1041 h 1057"/>
                <a:gd name="T2" fmla="*/ 90 w 1164"/>
                <a:gd name="T3" fmla="*/ 686 h 1057"/>
                <a:gd name="T4" fmla="*/ 156 w 1164"/>
                <a:gd name="T5" fmla="*/ 617 h 1057"/>
                <a:gd name="T6" fmla="*/ 192 w 1164"/>
                <a:gd name="T7" fmla="*/ 619 h 1057"/>
                <a:gd name="T8" fmla="*/ 226 w 1164"/>
                <a:gd name="T9" fmla="*/ 619 h 1057"/>
                <a:gd name="T10" fmla="*/ 261 w 1164"/>
                <a:gd name="T11" fmla="*/ 618 h 1057"/>
                <a:gd name="T12" fmla="*/ 295 w 1164"/>
                <a:gd name="T13" fmla="*/ 616 h 1057"/>
                <a:gd name="T14" fmla="*/ 329 w 1164"/>
                <a:gd name="T15" fmla="*/ 613 h 1057"/>
                <a:gd name="T16" fmla="*/ 362 w 1164"/>
                <a:gd name="T17" fmla="*/ 609 h 1057"/>
                <a:gd name="T18" fmla="*/ 396 w 1164"/>
                <a:gd name="T19" fmla="*/ 604 h 1057"/>
                <a:gd name="T20" fmla="*/ 429 w 1164"/>
                <a:gd name="T21" fmla="*/ 599 h 1057"/>
                <a:gd name="T22" fmla="*/ 462 w 1164"/>
                <a:gd name="T23" fmla="*/ 593 h 1057"/>
                <a:gd name="T24" fmla="*/ 494 w 1164"/>
                <a:gd name="T25" fmla="*/ 587 h 1057"/>
                <a:gd name="T26" fmla="*/ 528 w 1164"/>
                <a:gd name="T27" fmla="*/ 581 h 1057"/>
                <a:gd name="T28" fmla="*/ 560 w 1164"/>
                <a:gd name="T29" fmla="*/ 574 h 1057"/>
                <a:gd name="T30" fmla="*/ 593 w 1164"/>
                <a:gd name="T31" fmla="*/ 568 h 1057"/>
                <a:gd name="T32" fmla="*/ 626 w 1164"/>
                <a:gd name="T33" fmla="*/ 561 h 1057"/>
                <a:gd name="T34" fmla="*/ 659 w 1164"/>
                <a:gd name="T35" fmla="*/ 555 h 1057"/>
                <a:gd name="T36" fmla="*/ 770 w 1164"/>
                <a:gd name="T37" fmla="*/ 425 h 1057"/>
                <a:gd name="T38" fmla="*/ 864 w 1164"/>
                <a:gd name="T39" fmla="*/ 237 h 1057"/>
                <a:gd name="T40" fmla="*/ 912 w 1164"/>
                <a:gd name="T41" fmla="*/ 16 h 1057"/>
                <a:gd name="T42" fmla="*/ 1142 w 1164"/>
                <a:gd name="T43" fmla="*/ 6 h 1057"/>
                <a:gd name="T44" fmla="*/ 1156 w 1164"/>
                <a:gd name="T45" fmla="*/ 12 h 1057"/>
                <a:gd name="T46" fmla="*/ 1163 w 1164"/>
                <a:gd name="T47" fmla="*/ 16 h 1057"/>
                <a:gd name="T48" fmla="*/ 1164 w 1164"/>
                <a:gd name="T49" fmla="*/ 16 h 1057"/>
                <a:gd name="T50" fmla="*/ 1163 w 1164"/>
                <a:gd name="T51" fmla="*/ 44 h 1057"/>
                <a:gd name="T52" fmla="*/ 1161 w 1164"/>
                <a:gd name="T53" fmla="*/ 100 h 1057"/>
                <a:gd name="T54" fmla="*/ 1159 w 1164"/>
                <a:gd name="T55" fmla="*/ 154 h 1057"/>
                <a:gd name="T56" fmla="*/ 1158 w 1164"/>
                <a:gd name="T57" fmla="*/ 209 h 1057"/>
                <a:gd name="T58" fmla="*/ 1157 w 1164"/>
                <a:gd name="T59" fmla="*/ 262 h 1057"/>
                <a:gd name="T60" fmla="*/ 1156 w 1164"/>
                <a:gd name="T61" fmla="*/ 315 h 1057"/>
                <a:gd name="T62" fmla="*/ 1155 w 1164"/>
                <a:gd name="T63" fmla="*/ 368 h 1057"/>
                <a:gd name="T64" fmla="*/ 1154 w 1164"/>
                <a:gd name="T65" fmla="*/ 421 h 1057"/>
                <a:gd name="T66" fmla="*/ 1154 w 1164"/>
                <a:gd name="T67" fmla="*/ 474 h 1057"/>
                <a:gd name="T68" fmla="*/ 1153 w 1164"/>
                <a:gd name="T69" fmla="*/ 526 h 1057"/>
                <a:gd name="T70" fmla="*/ 1151 w 1164"/>
                <a:gd name="T71" fmla="*/ 579 h 1057"/>
                <a:gd name="T72" fmla="*/ 1149 w 1164"/>
                <a:gd name="T73" fmla="*/ 631 h 1057"/>
                <a:gd name="T74" fmla="*/ 1146 w 1164"/>
                <a:gd name="T75" fmla="*/ 683 h 1057"/>
                <a:gd name="T76" fmla="*/ 1143 w 1164"/>
                <a:gd name="T77" fmla="*/ 736 h 1057"/>
                <a:gd name="T78" fmla="*/ 1138 w 1164"/>
                <a:gd name="T79" fmla="*/ 789 h 1057"/>
                <a:gd name="T80" fmla="*/ 1133 w 1164"/>
                <a:gd name="T81" fmla="*/ 842 h 1057"/>
                <a:gd name="T82" fmla="*/ 1100 w 1164"/>
                <a:gd name="T83" fmla="*/ 977 h 1057"/>
                <a:gd name="T84" fmla="*/ 823 w 1164"/>
                <a:gd name="T85" fmla="*/ 1000 h 1057"/>
                <a:gd name="T86" fmla="*/ 811 w 1164"/>
                <a:gd name="T87" fmla="*/ 979 h 1057"/>
                <a:gd name="T88" fmla="*/ 801 w 1164"/>
                <a:gd name="T89" fmla="*/ 957 h 1057"/>
                <a:gd name="T90" fmla="*/ 794 w 1164"/>
                <a:gd name="T91" fmla="*/ 936 h 1057"/>
                <a:gd name="T92" fmla="*/ 789 w 1164"/>
                <a:gd name="T93" fmla="*/ 914 h 1057"/>
                <a:gd name="T94" fmla="*/ 784 w 1164"/>
                <a:gd name="T95" fmla="*/ 892 h 1057"/>
                <a:gd name="T96" fmla="*/ 781 w 1164"/>
                <a:gd name="T97" fmla="*/ 869 h 1057"/>
                <a:gd name="T98" fmla="*/ 779 w 1164"/>
                <a:gd name="T99" fmla="*/ 847 h 1057"/>
                <a:gd name="T100" fmla="*/ 776 w 1164"/>
                <a:gd name="T101" fmla="*/ 825 h 1057"/>
                <a:gd name="T102" fmla="*/ 774 w 1164"/>
                <a:gd name="T103" fmla="*/ 803 h 1057"/>
                <a:gd name="T104" fmla="*/ 771 w 1164"/>
                <a:gd name="T105" fmla="*/ 781 h 1057"/>
                <a:gd name="T106" fmla="*/ 768 w 1164"/>
                <a:gd name="T107" fmla="*/ 759 h 1057"/>
                <a:gd name="T108" fmla="*/ 764 w 1164"/>
                <a:gd name="T109" fmla="*/ 737 h 1057"/>
                <a:gd name="T110" fmla="*/ 758 w 1164"/>
                <a:gd name="T111" fmla="*/ 715 h 1057"/>
                <a:gd name="T112" fmla="*/ 751 w 1164"/>
                <a:gd name="T113" fmla="*/ 694 h 1057"/>
                <a:gd name="T114" fmla="*/ 741 w 1164"/>
                <a:gd name="T115" fmla="*/ 673 h 1057"/>
                <a:gd name="T116" fmla="*/ 593 w 1164"/>
                <a:gd name="T117" fmla="*/ 662 h 1057"/>
                <a:gd name="T118" fmla="*/ 451 w 1164"/>
                <a:gd name="T119" fmla="*/ 882 h 1057"/>
                <a:gd name="T120" fmla="*/ 451 w 1164"/>
                <a:gd name="T121" fmla="*/ 1041 h 1057"/>
                <a:gd name="T122" fmla="*/ 108 w 1164"/>
                <a:gd name="T123" fmla="*/ 1041 h 1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64" h="1057">
                  <a:moveTo>
                    <a:pt x="108" y="1041"/>
                  </a:moveTo>
                  <a:lnTo>
                    <a:pt x="0" y="1041"/>
                  </a:lnTo>
                  <a:lnTo>
                    <a:pt x="30" y="947"/>
                  </a:lnTo>
                  <a:lnTo>
                    <a:pt x="90" y="686"/>
                  </a:lnTo>
                  <a:lnTo>
                    <a:pt x="138" y="616"/>
                  </a:lnTo>
                  <a:lnTo>
                    <a:pt x="156" y="617"/>
                  </a:lnTo>
                  <a:lnTo>
                    <a:pt x="174" y="618"/>
                  </a:lnTo>
                  <a:lnTo>
                    <a:pt x="192" y="619"/>
                  </a:lnTo>
                  <a:lnTo>
                    <a:pt x="209" y="619"/>
                  </a:lnTo>
                  <a:lnTo>
                    <a:pt x="226" y="619"/>
                  </a:lnTo>
                  <a:lnTo>
                    <a:pt x="244" y="619"/>
                  </a:lnTo>
                  <a:lnTo>
                    <a:pt x="261" y="618"/>
                  </a:lnTo>
                  <a:lnTo>
                    <a:pt x="278" y="617"/>
                  </a:lnTo>
                  <a:lnTo>
                    <a:pt x="295" y="616"/>
                  </a:lnTo>
                  <a:lnTo>
                    <a:pt x="312" y="615"/>
                  </a:lnTo>
                  <a:lnTo>
                    <a:pt x="329" y="613"/>
                  </a:lnTo>
                  <a:lnTo>
                    <a:pt x="345" y="611"/>
                  </a:lnTo>
                  <a:lnTo>
                    <a:pt x="362" y="609"/>
                  </a:lnTo>
                  <a:lnTo>
                    <a:pt x="379" y="607"/>
                  </a:lnTo>
                  <a:lnTo>
                    <a:pt x="396" y="604"/>
                  </a:lnTo>
                  <a:lnTo>
                    <a:pt x="412" y="602"/>
                  </a:lnTo>
                  <a:lnTo>
                    <a:pt x="429" y="599"/>
                  </a:lnTo>
                  <a:lnTo>
                    <a:pt x="445" y="596"/>
                  </a:lnTo>
                  <a:lnTo>
                    <a:pt x="462" y="593"/>
                  </a:lnTo>
                  <a:lnTo>
                    <a:pt x="478" y="590"/>
                  </a:lnTo>
                  <a:lnTo>
                    <a:pt x="494" y="587"/>
                  </a:lnTo>
                  <a:lnTo>
                    <a:pt x="511" y="584"/>
                  </a:lnTo>
                  <a:lnTo>
                    <a:pt x="528" y="581"/>
                  </a:lnTo>
                  <a:lnTo>
                    <a:pt x="544" y="577"/>
                  </a:lnTo>
                  <a:lnTo>
                    <a:pt x="560" y="574"/>
                  </a:lnTo>
                  <a:lnTo>
                    <a:pt x="577" y="571"/>
                  </a:lnTo>
                  <a:lnTo>
                    <a:pt x="593" y="568"/>
                  </a:lnTo>
                  <a:lnTo>
                    <a:pt x="609" y="564"/>
                  </a:lnTo>
                  <a:lnTo>
                    <a:pt x="626" y="561"/>
                  </a:lnTo>
                  <a:lnTo>
                    <a:pt x="642" y="558"/>
                  </a:lnTo>
                  <a:lnTo>
                    <a:pt x="659" y="555"/>
                  </a:lnTo>
                  <a:lnTo>
                    <a:pt x="675" y="552"/>
                  </a:lnTo>
                  <a:lnTo>
                    <a:pt x="770" y="425"/>
                  </a:lnTo>
                  <a:lnTo>
                    <a:pt x="751" y="253"/>
                  </a:lnTo>
                  <a:lnTo>
                    <a:pt x="864" y="237"/>
                  </a:lnTo>
                  <a:lnTo>
                    <a:pt x="912" y="189"/>
                  </a:lnTo>
                  <a:lnTo>
                    <a:pt x="912" y="16"/>
                  </a:lnTo>
                  <a:lnTo>
                    <a:pt x="1130" y="0"/>
                  </a:lnTo>
                  <a:lnTo>
                    <a:pt x="1142" y="6"/>
                  </a:lnTo>
                  <a:lnTo>
                    <a:pt x="1150" y="10"/>
                  </a:lnTo>
                  <a:lnTo>
                    <a:pt x="1156" y="12"/>
                  </a:lnTo>
                  <a:lnTo>
                    <a:pt x="1160" y="14"/>
                  </a:lnTo>
                  <a:lnTo>
                    <a:pt x="1163" y="16"/>
                  </a:lnTo>
                  <a:lnTo>
                    <a:pt x="1164" y="16"/>
                  </a:lnTo>
                  <a:lnTo>
                    <a:pt x="1164" y="16"/>
                  </a:lnTo>
                  <a:lnTo>
                    <a:pt x="1164" y="16"/>
                  </a:lnTo>
                  <a:lnTo>
                    <a:pt x="1163" y="44"/>
                  </a:lnTo>
                  <a:lnTo>
                    <a:pt x="1162" y="72"/>
                  </a:lnTo>
                  <a:lnTo>
                    <a:pt x="1161" y="100"/>
                  </a:lnTo>
                  <a:lnTo>
                    <a:pt x="1160" y="127"/>
                  </a:lnTo>
                  <a:lnTo>
                    <a:pt x="1159" y="154"/>
                  </a:lnTo>
                  <a:lnTo>
                    <a:pt x="1158" y="182"/>
                  </a:lnTo>
                  <a:lnTo>
                    <a:pt x="1158" y="209"/>
                  </a:lnTo>
                  <a:lnTo>
                    <a:pt x="1157" y="235"/>
                  </a:lnTo>
                  <a:lnTo>
                    <a:pt x="1157" y="262"/>
                  </a:lnTo>
                  <a:lnTo>
                    <a:pt x="1156" y="289"/>
                  </a:lnTo>
                  <a:lnTo>
                    <a:pt x="1156" y="315"/>
                  </a:lnTo>
                  <a:lnTo>
                    <a:pt x="1156" y="342"/>
                  </a:lnTo>
                  <a:lnTo>
                    <a:pt x="1155" y="368"/>
                  </a:lnTo>
                  <a:lnTo>
                    <a:pt x="1155" y="395"/>
                  </a:lnTo>
                  <a:lnTo>
                    <a:pt x="1154" y="421"/>
                  </a:lnTo>
                  <a:lnTo>
                    <a:pt x="1154" y="448"/>
                  </a:lnTo>
                  <a:lnTo>
                    <a:pt x="1154" y="474"/>
                  </a:lnTo>
                  <a:lnTo>
                    <a:pt x="1153" y="500"/>
                  </a:lnTo>
                  <a:lnTo>
                    <a:pt x="1153" y="526"/>
                  </a:lnTo>
                  <a:lnTo>
                    <a:pt x="1152" y="552"/>
                  </a:lnTo>
                  <a:lnTo>
                    <a:pt x="1151" y="579"/>
                  </a:lnTo>
                  <a:lnTo>
                    <a:pt x="1150" y="605"/>
                  </a:lnTo>
                  <a:lnTo>
                    <a:pt x="1149" y="631"/>
                  </a:lnTo>
                  <a:lnTo>
                    <a:pt x="1148" y="657"/>
                  </a:lnTo>
                  <a:lnTo>
                    <a:pt x="1146" y="683"/>
                  </a:lnTo>
                  <a:lnTo>
                    <a:pt x="1145" y="710"/>
                  </a:lnTo>
                  <a:lnTo>
                    <a:pt x="1143" y="736"/>
                  </a:lnTo>
                  <a:lnTo>
                    <a:pt x="1141" y="762"/>
                  </a:lnTo>
                  <a:lnTo>
                    <a:pt x="1138" y="789"/>
                  </a:lnTo>
                  <a:lnTo>
                    <a:pt x="1136" y="815"/>
                  </a:lnTo>
                  <a:lnTo>
                    <a:pt x="1133" y="842"/>
                  </a:lnTo>
                  <a:lnTo>
                    <a:pt x="1130" y="868"/>
                  </a:lnTo>
                  <a:lnTo>
                    <a:pt x="1100" y="977"/>
                  </a:lnTo>
                  <a:lnTo>
                    <a:pt x="830" y="1011"/>
                  </a:lnTo>
                  <a:lnTo>
                    <a:pt x="823" y="1000"/>
                  </a:lnTo>
                  <a:lnTo>
                    <a:pt x="817" y="989"/>
                  </a:lnTo>
                  <a:lnTo>
                    <a:pt x="811" y="979"/>
                  </a:lnTo>
                  <a:lnTo>
                    <a:pt x="806" y="968"/>
                  </a:lnTo>
                  <a:lnTo>
                    <a:pt x="801" y="957"/>
                  </a:lnTo>
                  <a:lnTo>
                    <a:pt x="797" y="946"/>
                  </a:lnTo>
                  <a:lnTo>
                    <a:pt x="794" y="936"/>
                  </a:lnTo>
                  <a:lnTo>
                    <a:pt x="791" y="925"/>
                  </a:lnTo>
                  <a:lnTo>
                    <a:pt x="789" y="914"/>
                  </a:lnTo>
                  <a:lnTo>
                    <a:pt x="786" y="903"/>
                  </a:lnTo>
                  <a:lnTo>
                    <a:pt x="784" y="892"/>
                  </a:lnTo>
                  <a:lnTo>
                    <a:pt x="782" y="881"/>
                  </a:lnTo>
                  <a:lnTo>
                    <a:pt x="781" y="869"/>
                  </a:lnTo>
                  <a:lnTo>
                    <a:pt x="780" y="858"/>
                  </a:lnTo>
                  <a:lnTo>
                    <a:pt x="779" y="847"/>
                  </a:lnTo>
                  <a:lnTo>
                    <a:pt x="777" y="836"/>
                  </a:lnTo>
                  <a:lnTo>
                    <a:pt x="776" y="825"/>
                  </a:lnTo>
                  <a:lnTo>
                    <a:pt x="775" y="814"/>
                  </a:lnTo>
                  <a:lnTo>
                    <a:pt x="774" y="803"/>
                  </a:lnTo>
                  <a:lnTo>
                    <a:pt x="773" y="792"/>
                  </a:lnTo>
                  <a:lnTo>
                    <a:pt x="771" y="781"/>
                  </a:lnTo>
                  <a:lnTo>
                    <a:pt x="770" y="770"/>
                  </a:lnTo>
                  <a:lnTo>
                    <a:pt x="768" y="759"/>
                  </a:lnTo>
                  <a:lnTo>
                    <a:pt x="766" y="748"/>
                  </a:lnTo>
                  <a:lnTo>
                    <a:pt x="764" y="737"/>
                  </a:lnTo>
                  <a:lnTo>
                    <a:pt x="761" y="726"/>
                  </a:lnTo>
                  <a:lnTo>
                    <a:pt x="758" y="715"/>
                  </a:lnTo>
                  <a:lnTo>
                    <a:pt x="755" y="705"/>
                  </a:lnTo>
                  <a:lnTo>
                    <a:pt x="751" y="694"/>
                  </a:lnTo>
                  <a:lnTo>
                    <a:pt x="746" y="683"/>
                  </a:lnTo>
                  <a:lnTo>
                    <a:pt x="741" y="673"/>
                  </a:lnTo>
                  <a:lnTo>
                    <a:pt x="735" y="662"/>
                  </a:lnTo>
                  <a:lnTo>
                    <a:pt x="593" y="662"/>
                  </a:lnTo>
                  <a:lnTo>
                    <a:pt x="563" y="758"/>
                  </a:lnTo>
                  <a:lnTo>
                    <a:pt x="451" y="882"/>
                  </a:lnTo>
                  <a:lnTo>
                    <a:pt x="405" y="916"/>
                  </a:lnTo>
                  <a:lnTo>
                    <a:pt x="451" y="1041"/>
                  </a:lnTo>
                  <a:lnTo>
                    <a:pt x="138" y="1057"/>
                  </a:lnTo>
                  <a:lnTo>
                    <a:pt x="108" y="10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63"/>
            <p:cNvSpPr>
              <a:spLocks/>
            </p:cNvSpPr>
            <p:nvPr/>
          </p:nvSpPr>
          <p:spPr bwMode="auto">
            <a:xfrm>
              <a:off x="2166" y="1790"/>
              <a:ext cx="801" cy="1389"/>
            </a:xfrm>
            <a:custGeom>
              <a:avLst/>
              <a:gdLst>
                <a:gd name="T0" fmla="*/ 95 w 801"/>
                <a:gd name="T1" fmla="*/ 1279 h 1389"/>
                <a:gd name="T2" fmla="*/ 237 w 801"/>
                <a:gd name="T3" fmla="*/ 679 h 1389"/>
                <a:gd name="T4" fmla="*/ 508 w 801"/>
                <a:gd name="T5" fmla="*/ 663 h 1389"/>
                <a:gd name="T6" fmla="*/ 237 w 801"/>
                <a:gd name="T7" fmla="*/ 615 h 1389"/>
                <a:gd name="T8" fmla="*/ 187 w 801"/>
                <a:gd name="T9" fmla="*/ 518 h 1389"/>
                <a:gd name="T10" fmla="*/ 217 w 801"/>
                <a:gd name="T11" fmla="*/ 511 h 1389"/>
                <a:gd name="T12" fmla="*/ 248 w 801"/>
                <a:gd name="T13" fmla="*/ 505 h 1389"/>
                <a:gd name="T14" fmla="*/ 279 w 801"/>
                <a:gd name="T15" fmla="*/ 501 h 1389"/>
                <a:gd name="T16" fmla="*/ 310 w 801"/>
                <a:gd name="T17" fmla="*/ 498 h 1389"/>
                <a:gd name="T18" fmla="*/ 341 w 801"/>
                <a:gd name="T19" fmla="*/ 496 h 1389"/>
                <a:gd name="T20" fmla="*/ 372 w 801"/>
                <a:gd name="T21" fmla="*/ 496 h 1389"/>
                <a:gd name="T22" fmla="*/ 403 w 801"/>
                <a:gd name="T23" fmla="*/ 496 h 1389"/>
                <a:gd name="T24" fmla="*/ 434 w 801"/>
                <a:gd name="T25" fmla="*/ 498 h 1389"/>
                <a:gd name="T26" fmla="*/ 466 w 801"/>
                <a:gd name="T27" fmla="*/ 500 h 1389"/>
                <a:gd name="T28" fmla="*/ 497 w 801"/>
                <a:gd name="T29" fmla="*/ 503 h 1389"/>
                <a:gd name="T30" fmla="*/ 586 w 801"/>
                <a:gd name="T31" fmla="*/ 236 h 1389"/>
                <a:gd name="T32" fmla="*/ 641 w 801"/>
                <a:gd name="T33" fmla="*/ 142 h 1389"/>
                <a:gd name="T34" fmla="*/ 647 w 801"/>
                <a:gd name="T35" fmla="*/ 142 h 1389"/>
                <a:gd name="T36" fmla="*/ 648 w 801"/>
                <a:gd name="T37" fmla="*/ 142 h 1389"/>
                <a:gd name="T38" fmla="*/ 658 w 801"/>
                <a:gd name="T39" fmla="*/ 116 h 1389"/>
                <a:gd name="T40" fmla="*/ 661 w 801"/>
                <a:gd name="T41" fmla="*/ 108 h 1389"/>
                <a:gd name="T42" fmla="*/ 652 w 801"/>
                <a:gd name="T43" fmla="*/ 103 h 1389"/>
                <a:gd name="T44" fmla="*/ 636 w 801"/>
                <a:gd name="T45" fmla="*/ 96 h 1389"/>
                <a:gd name="T46" fmla="*/ 632 w 801"/>
                <a:gd name="T47" fmla="*/ 94 h 1389"/>
                <a:gd name="T48" fmla="*/ 614 w 801"/>
                <a:gd name="T49" fmla="*/ 102 h 1389"/>
                <a:gd name="T50" fmla="*/ 603 w 801"/>
                <a:gd name="T51" fmla="*/ 107 h 1389"/>
                <a:gd name="T52" fmla="*/ 602 w 801"/>
                <a:gd name="T53" fmla="*/ 108 h 1389"/>
                <a:gd name="T54" fmla="*/ 578 w 801"/>
                <a:gd name="T55" fmla="*/ 135 h 1389"/>
                <a:gd name="T56" fmla="*/ 561 w 801"/>
                <a:gd name="T57" fmla="*/ 163 h 1389"/>
                <a:gd name="T58" fmla="*/ 548 w 801"/>
                <a:gd name="T59" fmla="*/ 190 h 1389"/>
                <a:gd name="T60" fmla="*/ 539 w 801"/>
                <a:gd name="T61" fmla="*/ 217 h 1389"/>
                <a:gd name="T62" fmla="*/ 534 w 801"/>
                <a:gd name="T63" fmla="*/ 244 h 1389"/>
                <a:gd name="T64" fmla="*/ 530 w 801"/>
                <a:gd name="T65" fmla="*/ 271 h 1389"/>
                <a:gd name="T66" fmla="*/ 529 w 801"/>
                <a:gd name="T67" fmla="*/ 298 h 1389"/>
                <a:gd name="T68" fmla="*/ 528 w 801"/>
                <a:gd name="T69" fmla="*/ 325 h 1389"/>
                <a:gd name="T70" fmla="*/ 526 w 801"/>
                <a:gd name="T71" fmla="*/ 352 h 1389"/>
                <a:gd name="T72" fmla="*/ 524 w 801"/>
                <a:gd name="T73" fmla="*/ 379 h 1389"/>
                <a:gd name="T74" fmla="*/ 301 w 801"/>
                <a:gd name="T75" fmla="*/ 443 h 1389"/>
                <a:gd name="T76" fmla="*/ 586 w 801"/>
                <a:gd name="T77" fmla="*/ 0 h 1389"/>
                <a:gd name="T78" fmla="*/ 742 w 801"/>
                <a:gd name="T79" fmla="*/ 114 h 1389"/>
                <a:gd name="T80" fmla="*/ 763 w 801"/>
                <a:gd name="T81" fmla="*/ 168 h 1389"/>
                <a:gd name="T82" fmla="*/ 778 w 801"/>
                <a:gd name="T83" fmla="*/ 223 h 1389"/>
                <a:gd name="T84" fmla="*/ 788 w 801"/>
                <a:gd name="T85" fmla="*/ 278 h 1389"/>
                <a:gd name="T86" fmla="*/ 796 w 801"/>
                <a:gd name="T87" fmla="*/ 334 h 1389"/>
                <a:gd name="T88" fmla="*/ 800 w 801"/>
                <a:gd name="T89" fmla="*/ 389 h 1389"/>
                <a:gd name="T90" fmla="*/ 801 w 801"/>
                <a:gd name="T91" fmla="*/ 445 h 1389"/>
                <a:gd name="T92" fmla="*/ 800 w 801"/>
                <a:gd name="T93" fmla="*/ 500 h 1389"/>
                <a:gd name="T94" fmla="*/ 797 w 801"/>
                <a:gd name="T95" fmla="*/ 555 h 1389"/>
                <a:gd name="T96" fmla="*/ 794 w 801"/>
                <a:gd name="T97" fmla="*/ 610 h 1389"/>
                <a:gd name="T98" fmla="*/ 790 w 801"/>
                <a:gd name="T99" fmla="*/ 663 h 1389"/>
                <a:gd name="T100" fmla="*/ 327 w 801"/>
                <a:gd name="T101" fmla="*/ 841 h 1389"/>
                <a:gd name="T102" fmla="*/ 320 w 801"/>
                <a:gd name="T103" fmla="*/ 850 h 1389"/>
                <a:gd name="T104" fmla="*/ 319 w 801"/>
                <a:gd name="T105" fmla="*/ 852 h 1389"/>
                <a:gd name="T106" fmla="*/ 244 w 801"/>
                <a:gd name="T107" fmla="*/ 1343 h 1389"/>
                <a:gd name="T108" fmla="*/ 227 w 801"/>
                <a:gd name="T109" fmla="*/ 1343 h 1389"/>
                <a:gd name="T110" fmla="*/ 223 w 801"/>
                <a:gd name="T111" fmla="*/ 1343 h 1389"/>
                <a:gd name="T112" fmla="*/ 0 w 801"/>
                <a:gd name="T113" fmla="*/ 1389 h 1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01" h="1389">
                  <a:moveTo>
                    <a:pt x="0" y="1389"/>
                  </a:moveTo>
                  <a:lnTo>
                    <a:pt x="35" y="1325"/>
                  </a:lnTo>
                  <a:lnTo>
                    <a:pt x="95" y="1279"/>
                  </a:lnTo>
                  <a:lnTo>
                    <a:pt x="129" y="1106"/>
                  </a:lnTo>
                  <a:lnTo>
                    <a:pt x="113" y="757"/>
                  </a:lnTo>
                  <a:lnTo>
                    <a:pt x="237" y="679"/>
                  </a:lnTo>
                  <a:lnTo>
                    <a:pt x="379" y="663"/>
                  </a:lnTo>
                  <a:lnTo>
                    <a:pt x="492" y="709"/>
                  </a:lnTo>
                  <a:lnTo>
                    <a:pt x="508" y="663"/>
                  </a:lnTo>
                  <a:lnTo>
                    <a:pt x="413" y="615"/>
                  </a:lnTo>
                  <a:lnTo>
                    <a:pt x="319" y="599"/>
                  </a:lnTo>
                  <a:lnTo>
                    <a:pt x="237" y="615"/>
                  </a:lnTo>
                  <a:lnTo>
                    <a:pt x="113" y="679"/>
                  </a:lnTo>
                  <a:lnTo>
                    <a:pt x="177" y="521"/>
                  </a:lnTo>
                  <a:lnTo>
                    <a:pt x="187" y="518"/>
                  </a:lnTo>
                  <a:lnTo>
                    <a:pt x="197" y="516"/>
                  </a:lnTo>
                  <a:lnTo>
                    <a:pt x="208" y="513"/>
                  </a:lnTo>
                  <a:lnTo>
                    <a:pt x="217" y="511"/>
                  </a:lnTo>
                  <a:lnTo>
                    <a:pt x="228" y="509"/>
                  </a:lnTo>
                  <a:lnTo>
                    <a:pt x="238" y="507"/>
                  </a:lnTo>
                  <a:lnTo>
                    <a:pt x="248" y="505"/>
                  </a:lnTo>
                  <a:lnTo>
                    <a:pt x="258" y="503"/>
                  </a:lnTo>
                  <a:lnTo>
                    <a:pt x="269" y="502"/>
                  </a:lnTo>
                  <a:lnTo>
                    <a:pt x="279" y="501"/>
                  </a:lnTo>
                  <a:lnTo>
                    <a:pt x="289" y="500"/>
                  </a:lnTo>
                  <a:lnTo>
                    <a:pt x="299" y="499"/>
                  </a:lnTo>
                  <a:lnTo>
                    <a:pt x="310" y="498"/>
                  </a:lnTo>
                  <a:lnTo>
                    <a:pt x="320" y="497"/>
                  </a:lnTo>
                  <a:lnTo>
                    <a:pt x="330" y="497"/>
                  </a:lnTo>
                  <a:lnTo>
                    <a:pt x="341" y="496"/>
                  </a:lnTo>
                  <a:lnTo>
                    <a:pt x="351" y="496"/>
                  </a:lnTo>
                  <a:lnTo>
                    <a:pt x="361" y="496"/>
                  </a:lnTo>
                  <a:lnTo>
                    <a:pt x="372" y="496"/>
                  </a:lnTo>
                  <a:lnTo>
                    <a:pt x="382" y="496"/>
                  </a:lnTo>
                  <a:lnTo>
                    <a:pt x="393" y="496"/>
                  </a:lnTo>
                  <a:lnTo>
                    <a:pt x="403" y="496"/>
                  </a:lnTo>
                  <a:lnTo>
                    <a:pt x="413" y="497"/>
                  </a:lnTo>
                  <a:lnTo>
                    <a:pt x="424" y="497"/>
                  </a:lnTo>
                  <a:lnTo>
                    <a:pt x="434" y="498"/>
                  </a:lnTo>
                  <a:lnTo>
                    <a:pt x="445" y="499"/>
                  </a:lnTo>
                  <a:lnTo>
                    <a:pt x="455" y="499"/>
                  </a:lnTo>
                  <a:lnTo>
                    <a:pt x="466" y="500"/>
                  </a:lnTo>
                  <a:lnTo>
                    <a:pt x="476" y="501"/>
                  </a:lnTo>
                  <a:lnTo>
                    <a:pt x="487" y="502"/>
                  </a:lnTo>
                  <a:lnTo>
                    <a:pt x="497" y="503"/>
                  </a:lnTo>
                  <a:lnTo>
                    <a:pt x="508" y="505"/>
                  </a:lnTo>
                  <a:lnTo>
                    <a:pt x="570" y="379"/>
                  </a:lnTo>
                  <a:lnTo>
                    <a:pt x="586" y="236"/>
                  </a:lnTo>
                  <a:lnTo>
                    <a:pt x="632" y="142"/>
                  </a:lnTo>
                  <a:lnTo>
                    <a:pt x="637" y="142"/>
                  </a:lnTo>
                  <a:lnTo>
                    <a:pt x="641" y="142"/>
                  </a:lnTo>
                  <a:lnTo>
                    <a:pt x="644" y="142"/>
                  </a:lnTo>
                  <a:lnTo>
                    <a:pt x="646" y="142"/>
                  </a:lnTo>
                  <a:lnTo>
                    <a:pt x="647" y="142"/>
                  </a:lnTo>
                  <a:lnTo>
                    <a:pt x="648" y="142"/>
                  </a:lnTo>
                  <a:lnTo>
                    <a:pt x="648" y="142"/>
                  </a:lnTo>
                  <a:lnTo>
                    <a:pt x="648" y="142"/>
                  </a:lnTo>
                  <a:lnTo>
                    <a:pt x="653" y="131"/>
                  </a:lnTo>
                  <a:lnTo>
                    <a:pt x="656" y="122"/>
                  </a:lnTo>
                  <a:lnTo>
                    <a:pt x="658" y="116"/>
                  </a:lnTo>
                  <a:lnTo>
                    <a:pt x="660" y="112"/>
                  </a:lnTo>
                  <a:lnTo>
                    <a:pt x="661" y="110"/>
                  </a:lnTo>
                  <a:lnTo>
                    <a:pt x="661" y="108"/>
                  </a:lnTo>
                  <a:lnTo>
                    <a:pt x="662" y="108"/>
                  </a:lnTo>
                  <a:lnTo>
                    <a:pt x="662" y="108"/>
                  </a:lnTo>
                  <a:lnTo>
                    <a:pt x="652" y="103"/>
                  </a:lnTo>
                  <a:lnTo>
                    <a:pt x="644" y="100"/>
                  </a:lnTo>
                  <a:lnTo>
                    <a:pt x="639" y="98"/>
                  </a:lnTo>
                  <a:lnTo>
                    <a:pt x="636" y="96"/>
                  </a:lnTo>
                  <a:lnTo>
                    <a:pt x="633" y="95"/>
                  </a:lnTo>
                  <a:lnTo>
                    <a:pt x="632" y="94"/>
                  </a:lnTo>
                  <a:lnTo>
                    <a:pt x="632" y="94"/>
                  </a:lnTo>
                  <a:lnTo>
                    <a:pt x="632" y="94"/>
                  </a:lnTo>
                  <a:lnTo>
                    <a:pt x="622" y="99"/>
                  </a:lnTo>
                  <a:lnTo>
                    <a:pt x="614" y="102"/>
                  </a:lnTo>
                  <a:lnTo>
                    <a:pt x="609" y="104"/>
                  </a:lnTo>
                  <a:lnTo>
                    <a:pt x="606" y="106"/>
                  </a:lnTo>
                  <a:lnTo>
                    <a:pt x="603" y="107"/>
                  </a:lnTo>
                  <a:lnTo>
                    <a:pt x="602" y="108"/>
                  </a:lnTo>
                  <a:lnTo>
                    <a:pt x="602" y="108"/>
                  </a:lnTo>
                  <a:lnTo>
                    <a:pt x="602" y="108"/>
                  </a:lnTo>
                  <a:lnTo>
                    <a:pt x="593" y="117"/>
                  </a:lnTo>
                  <a:lnTo>
                    <a:pt x="585" y="126"/>
                  </a:lnTo>
                  <a:lnTo>
                    <a:pt x="578" y="135"/>
                  </a:lnTo>
                  <a:lnTo>
                    <a:pt x="572" y="145"/>
                  </a:lnTo>
                  <a:lnTo>
                    <a:pt x="566" y="154"/>
                  </a:lnTo>
                  <a:lnTo>
                    <a:pt x="561" y="163"/>
                  </a:lnTo>
                  <a:lnTo>
                    <a:pt x="556" y="172"/>
                  </a:lnTo>
                  <a:lnTo>
                    <a:pt x="552" y="181"/>
                  </a:lnTo>
                  <a:lnTo>
                    <a:pt x="548" y="190"/>
                  </a:lnTo>
                  <a:lnTo>
                    <a:pt x="545" y="199"/>
                  </a:lnTo>
                  <a:lnTo>
                    <a:pt x="542" y="208"/>
                  </a:lnTo>
                  <a:lnTo>
                    <a:pt x="539" y="217"/>
                  </a:lnTo>
                  <a:lnTo>
                    <a:pt x="537" y="226"/>
                  </a:lnTo>
                  <a:lnTo>
                    <a:pt x="535" y="235"/>
                  </a:lnTo>
                  <a:lnTo>
                    <a:pt x="534" y="244"/>
                  </a:lnTo>
                  <a:lnTo>
                    <a:pt x="532" y="253"/>
                  </a:lnTo>
                  <a:lnTo>
                    <a:pt x="531" y="262"/>
                  </a:lnTo>
                  <a:lnTo>
                    <a:pt x="530" y="271"/>
                  </a:lnTo>
                  <a:lnTo>
                    <a:pt x="530" y="280"/>
                  </a:lnTo>
                  <a:lnTo>
                    <a:pt x="529" y="289"/>
                  </a:lnTo>
                  <a:lnTo>
                    <a:pt x="529" y="298"/>
                  </a:lnTo>
                  <a:lnTo>
                    <a:pt x="528" y="307"/>
                  </a:lnTo>
                  <a:lnTo>
                    <a:pt x="528" y="316"/>
                  </a:lnTo>
                  <a:lnTo>
                    <a:pt x="528" y="325"/>
                  </a:lnTo>
                  <a:lnTo>
                    <a:pt x="527" y="334"/>
                  </a:lnTo>
                  <a:lnTo>
                    <a:pt x="527" y="343"/>
                  </a:lnTo>
                  <a:lnTo>
                    <a:pt x="526" y="352"/>
                  </a:lnTo>
                  <a:lnTo>
                    <a:pt x="526" y="361"/>
                  </a:lnTo>
                  <a:lnTo>
                    <a:pt x="525" y="370"/>
                  </a:lnTo>
                  <a:lnTo>
                    <a:pt x="524" y="379"/>
                  </a:lnTo>
                  <a:lnTo>
                    <a:pt x="523" y="388"/>
                  </a:lnTo>
                  <a:lnTo>
                    <a:pt x="522" y="397"/>
                  </a:lnTo>
                  <a:lnTo>
                    <a:pt x="301" y="443"/>
                  </a:lnTo>
                  <a:lnTo>
                    <a:pt x="365" y="126"/>
                  </a:lnTo>
                  <a:lnTo>
                    <a:pt x="522" y="78"/>
                  </a:lnTo>
                  <a:lnTo>
                    <a:pt x="586" y="0"/>
                  </a:lnTo>
                  <a:lnTo>
                    <a:pt x="726" y="78"/>
                  </a:lnTo>
                  <a:lnTo>
                    <a:pt x="734" y="96"/>
                  </a:lnTo>
                  <a:lnTo>
                    <a:pt x="742" y="114"/>
                  </a:lnTo>
                  <a:lnTo>
                    <a:pt x="750" y="132"/>
                  </a:lnTo>
                  <a:lnTo>
                    <a:pt x="756" y="150"/>
                  </a:lnTo>
                  <a:lnTo>
                    <a:pt x="763" y="168"/>
                  </a:lnTo>
                  <a:lnTo>
                    <a:pt x="768" y="186"/>
                  </a:lnTo>
                  <a:lnTo>
                    <a:pt x="773" y="204"/>
                  </a:lnTo>
                  <a:lnTo>
                    <a:pt x="778" y="223"/>
                  </a:lnTo>
                  <a:lnTo>
                    <a:pt x="782" y="241"/>
                  </a:lnTo>
                  <a:lnTo>
                    <a:pt x="785" y="260"/>
                  </a:lnTo>
                  <a:lnTo>
                    <a:pt x="788" y="278"/>
                  </a:lnTo>
                  <a:lnTo>
                    <a:pt x="791" y="297"/>
                  </a:lnTo>
                  <a:lnTo>
                    <a:pt x="794" y="315"/>
                  </a:lnTo>
                  <a:lnTo>
                    <a:pt x="796" y="334"/>
                  </a:lnTo>
                  <a:lnTo>
                    <a:pt x="797" y="352"/>
                  </a:lnTo>
                  <a:lnTo>
                    <a:pt x="799" y="371"/>
                  </a:lnTo>
                  <a:lnTo>
                    <a:pt x="800" y="389"/>
                  </a:lnTo>
                  <a:lnTo>
                    <a:pt x="800" y="408"/>
                  </a:lnTo>
                  <a:lnTo>
                    <a:pt x="801" y="426"/>
                  </a:lnTo>
                  <a:lnTo>
                    <a:pt x="801" y="445"/>
                  </a:lnTo>
                  <a:lnTo>
                    <a:pt x="801" y="463"/>
                  </a:lnTo>
                  <a:lnTo>
                    <a:pt x="801" y="481"/>
                  </a:lnTo>
                  <a:lnTo>
                    <a:pt x="800" y="500"/>
                  </a:lnTo>
                  <a:lnTo>
                    <a:pt x="799" y="518"/>
                  </a:lnTo>
                  <a:lnTo>
                    <a:pt x="798" y="537"/>
                  </a:lnTo>
                  <a:lnTo>
                    <a:pt x="797" y="555"/>
                  </a:lnTo>
                  <a:lnTo>
                    <a:pt x="797" y="573"/>
                  </a:lnTo>
                  <a:lnTo>
                    <a:pt x="795" y="591"/>
                  </a:lnTo>
                  <a:lnTo>
                    <a:pt x="794" y="610"/>
                  </a:lnTo>
                  <a:lnTo>
                    <a:pt x="793" y="627"/>
                  </a:lnTo>
                  <a:lnTo>
                    <a:pt x="792" y="646"/>
                  </a:lnTo>
                  <a:lnTo>
                    <a:pt x="790" y="663"/>
                  </a:lnTo>
                  <a:lnTo>
                    <a:pt x="694" y="821"/>
                  </a:lnTo>
                  <a:lnTo>
                    <a:pt x="331" y="836"/>
                  </a:lnTo>
                  <a:lnTo>
                    <a:pt x="327" y="841"/>
                  </a:lnTo>
                  <a:lnTo>
                    <a:pt x="324" y="845"/>
                  </a:lnTo>
                  <a:lnTo>
                    <a:pt x="322" y="848"/>
                  </a:lnTo>
                  <a:lnTo>
                    <a:pt x="320" y="850"/>
                  </a:lnTo>
                  <a:lnTo>
                    <a:pt x="320" y="851"/>
                  </a:lnTo>
                  <a:lnTo>
                    <a:pt x="319" y="851"/>
                  </a:lnTo>
                  <a:lnTo>
                    <a:pt x="319" y="852"/>
                  </a:lnTo>
                  <a:lnTo>
                    <a:pt x="319" y="852"/>
                  </a:lnTo>
                  <a:lnTo>
                    <a:pt x="255" y="1343"/>
                  </a:lnTo>
                  <a:lnTo>
                    <a:pt x="244" y="1343"/>
                  </a:lnTo>
                  <a:lnTo>
                    <a:pt x="236" y="1343"/>
                  </a:lnTo>
                  <a:lnTo>
                    <a:pt x="231" y="1343"/>
                  </a:lnTo>
                  <a:lnTo>
                    <a:pt x="227" y="1343"/>
                  </a:lnTo>
                  <a:lnTo>
                    <a:pt x="225" y="1343"/>
                  </a:lnTo>
                  <a:lnTo>
                    <a:pt x="223" y="1343"/>
                  </a:lnTo>
                  <a:lnTo>
                    <a:pt x="223" y="1343"/>
                  </a:lnTo>
                  <a:lnTo>
                    <a:pt x="223" y="1343"/>
                  </a:lnTo>
                  <a:lnTo>
                    <a:pt x="35" y="1389"/>
                  </a:lnTo>
                  <a:lnTo>
                    <a:pt x="0" y="1389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64"/>
            <p:cNvSpPr>
              <a:spLocks/>
            </p:cNvSpPr>
            <p:nvPr/>
          </p:nvSpPr>
          <p:spPr bwMode="auto">
            <a:xfrm>
              <a:off x="2025" y="2499"/>
              <a:ext cx="190" cy="634"/>
            </a:xfrm>
            <a:custGeom>
              <a:avLst/>
              <a:gdLst>
                <a:gd name="T0" fmla="*/ 0 w 190"/>
                <a:gd name="T1" fmla="*/ 616 h 634"/>
                <a:gd name="T2" fmla="*/ 0 w 190"/>
                <a:gd name="T3" fmla="*/ 616 h 634"/>
                <a:gd name="T4" fmla="*/ 0 w 190"/>
                <a:gd name="T5" fmla="*/ 616 h 634"/>
                <a:gd name="T6" fmla="*/ 0 w 190"/>
                <a:gd name="T7" fmla="*/ 616 h 634"/>
                <a:gd name="T8" fmla="*/ 0 w 190"/>
                <a:gd name="T9" fmla="*/ 616 h 634"/>
                <a:gd name="T10" fmla="*/ 112 w 190"/>
                <a:gd name="T11" fmla="*/ 491 h 634"/>
                <a:gd name="T12" fmla="*/ 112 w 190"/>
                <a:gd name="T13" fmla="*/ 479 h 634"/>
                <a:gd name="T14" fmla="*/ 111 w 190"/>
                <a:gd name="T15" fmla="*/ 467 h 634"/>
                <a:gd name="T16" fmla="*/ 111 w 190"/>
                <a:gd name="T17" fmla="*/ 455 h 634"/>
                <a:gd name="T18" fmla="*/ 110 w 190"/>
                <a:gd name="T19" fmla="*/ 443 h 634"/>
                <a:gd name="T20" fmla="*/ 109 w 190"/>
                <a:gd name="T21" fmla="*/ 430 h 634"/>
                <a:gd name="T22" fmla="*/ 108 w 190"/>
                <a:gd name="T23" fmla="*/ 418 h 634"/>
                <a:gd name="T24" fmla="*/ 106 w 190"/>
                <a:gd name="T25" fmla="*/ 406 h 634"/>
                <a:gd name="T26" fmla="*/ 105 w 190"/>
                <a:gd name="T27" fmla="*/ 393 h 634"/>
                <a:gd name="T28" fmla="*/ 103 w 190"/>
                <a:gd name="T29" fmla="*/ 381 h 634"/>
                <a:gd name="T30" fmla="*/ 101 w 190"/>
                <a:gd name="T31" fmla="*/ 368 h 634"/>
                <a:gd name="T32" fmla="*/ 100 w 190"/>
                <a:gd name="T33" fmla="*/ 355 h 634"/>
                <a:gd name="T34" fmla="*/ 98 w 190"/>
                <a:gd name="T35" fmla="*/ 343 h 634"/>
                <a:gd name="T36" fmla="*/ 96 w 190"/>
                <a:gd name="T37" fmla="*/ 330 h 634"/>
                <a:gd name="T38" fmla="*/ 95 w 190"/>
                <a:gd name="T39" fmla="*/ 318 h 634"/>
                <a:gd name="T40" fmla="*/ 93 w 190"/>
                <a:gd name="T41" fmla="*/ 305 h 634"/>
                <a:gd name="T42" fmla="*/ 92 w 190"/>
                <a:gd name="T43" fmla="*/ 292 h 634"/>
                <a:gd name="T44" fmla="*/ 90 w 190"/>
                <a:gd name="T45" fmla="*/ 280 h 634"/>
                <a:gd name="T46" fmla="*/ 89 w 190"/>
                <a:gd name="T47" fmla="*/ 267 h 634"/>
                <a:gd name="T48" fmla="*/ 88 w 190"/>
                <a:gd name="T49" fmla="*/ 255 h 634"/>
                <a:gd name="T50" fmla="*/ 87 w 190"/>
                <a:gd name="T51" fmla="*/ 242 h 634"/>
                <a:gd name="T52" fmla="*/ 86 w 190"/>
                <a:gd name="T53" fmla="*/ 230 h 634"/>
                <a:gd name="T54" fmla="*/ 85 w 190"/>
                <a:gd name="T55" fmla="*/ 217 h 634"/>
                <a:gd name="T56" fmla="*/ 85 w 190"/>
                <a:gd name="T57" fmla="*/ 205 h 634"/>
                <a:gd name="T58" fmla="*/ 85 w 190"/>
                <a:gd name="T59" fmla="*/ 193 h 634"/>
                <a:gd name="T60" fmla="*/ 85 w 190"/>
                <a:gd name="T61" fmla="*/ 180 h 634"/>
                <a:gd name="T62" fmla="*/ 85 w 190"/>
                <a:gd name="T63" fmla="*/ 168 h 634"/>
                <a:gd name="T64" fmla="*/ 86 w 190"/>
                <a:gd name="T65" fmla="*/ 156 h 634"/>
                <a:gd name="T66" fmla="*/ 87 w 190"/>
                <a:gd name="T67" fmla="*/ 144 h 634"/>
                <a:gd name="T68" fmla="*/ 89 w 190"/>
                <a:gd name="T69" fmla="*/ 132 h 634"/>
                <a:gd name="T70" fmla="*/ 91 w 190"/>
                <a:gd name="T71" fmla="*/ 120 h 634"/>
                <a:gd name="T72" fmla="*/ 93 w 190"/>
                <a:gd name="T73" fmla="*/ 108 h 634"/>
                <a:gd name="T74" fmla="*/ 96 w 190"/>
                <a:gd name="T75" fmla="*/ 96 h 634"/>
                <a:gd name="T76" fmla="*/ 142 w 190"/>
                <a:gd name="T77" fmla="*/ 0 h 634"/>
                <a:gd name="T78" fmla="*/ 190 w 190"/>
                <a:gd name="T79" fmla="*/ 506 h 634"/>
                <a:gd name="T80" fmla="*/ 33 w 190"/>
                <a:gd name="T81" fmla="*/ 634 h 634"/>
                <a:gd name="T82" fmla="*/ 0 w 190"/>
                <a:gd name="T83" fmla="*/ 616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0" h="634">
                  <a:moveTo>
                    <a:pt x="0" y="616"/>
                  </a:moveTo>
                  <a:lnTo>
                    <a:pt x="0" y="616"/>
                  </a:lnTo>
                  <a:lnTo>
                    <a:pt x="0" y="616"/>
                  </a:lnTo>
                  <a:lnTo>
                    <a:pt x="0" y="616"/>
                  </a:lnTo>
                  <a:lnTo>
                    <a:pt x="0" y="616"/>
                  </a:lnTo>
                  <a:lnTo>
                    <a:pt x="112" y="491"/>
                  </a:lnTo>
                  <a:lnTo>
                    <a:pt x="112" y="479"/>
                  </a:lnTo>
                  <a:lnTo>
                    <a:pt x="111" y="467"/>
                  </a:lnTo>
                  <a:lnTo>
                    <a:pt x="111" y="455"/>
                  </a:lnTo>
                  <a:lnTo>
                    <a:pt x="110" y="443"/>
                  </a:lnTo>
                  <a:lnTo>
                    <a:pt x="109" y="430"/>
                  </a:lnTo>
                  <a:lnTo>
                    <a:pt x="108" y="418"/>
                  </a:lnTo>
                  <a:lnTo>
                    <a:pt x="106" y="406"/>
                  </a:lnTo>
                  <a:lnTo>
                    <a:pt x="105" y="393"/>
                  </a:lnTo>
                  <a:lnTo>
                    <a:pt x="103" y="381"/>
                  </a:lnTo>
                  <a:lnTo>
                    <a:pt x="101" y="368"/>
                  </a:lnTo>
                  <a:lnTo>
                    <a:pt x="100" y="355"/>
                  </a:lnTo>
                  <a:lnTo>
                    <a:pt x="98" y="343"/>
                  </a:lnTo>
                  <a:lnTo>
                    <a:pt x="96" y="330"/>
                  </a:lnTo>
                  <a:lnTo>
                    <a:pt x="95" y="318"/>
                  </a:lnTo>
                  <a:lnTo>
                    <a:pt x="93" y="305"/>
                  </a:lnTo>
                  <a:lnTo>
                    <a:pt x="92" y="292"/>
                  </a:lnTo>
                  <a:lnTo>
                    <a:pt x="90" y="280"/>
                  </a:lnTo>
                  <a:lnTo>
                    <a:pt x="89" y="267"/>
                  </a:lnTo>
                  <a:lnTo>
                    <a:pt x="88" y="255"/>
                  </a:lnTo>
                  <a:lnTo>
                    <a:pt x="87" y="242"/>
                  </a:lnTo>
                  <a:lnTo>
                    <a:pt x="86" y="230"/>
                  </a:lnTo>
                  <a:lnTo>
                    <a:pt x="85" y="217"/>
                  </a:lnTo>
                  <a:lnTo>
                    <a:pt x="85" y="205"/>
                  </a:lnTo>
                  <a:lnTo>
                    <a:pt x="85" y="193"/>
                  </a:lnTo>
                  <a:lnTo>
                    <a:pt x="85" y="180"/>
                  </a:lnTo>
                  <a:lnTo>
                    <a:pt x="85" y="168"/>
                  </a:lnTo>
                  <a:lnTo>
                    <a:pt x="86" y="156"/>
                  </a:lnTo>
                  <a:lnTo>
                    <a:pt x="87" y="144"/>
                  </a:lnTo>
                  <a:lnTo>
                    <a:pt x="89" y="132"/>
                  </a:lnTo>
                  <a:lnTo>
                    <a:pt x="91" y="120"/>
                  </a:lnTo>
                  <a:lnTo>
                    <a:pt x="93" y="108"/>
                  </a:lnTo>
                  <a:lnTo>
                    <a:pt x="96" y="96"/>
                  </a:lnTo>
                  <a:lnTo>
                    <a:pt x="142" y="0"/>
                  </a:lnTo>
                  <a:lnTo>
                    <a:pt x="190" y="506"/>
                  </a:lnTo>
                  <a:lnTo>
                    <a:pt x="33" y="634"/>
                  </a:lnTo>
                  <a:lnTo>
                    <a:pt x="0" y="616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65"/>
            <p:cNvSpPr>
              <a:spLocks/>
            </p:cNvSpPr>
            <p:nvPr/>
          </p:nvSpPr>
          <p:spPr bwMode="auto">
            <a:xfrm>
              <a:off x="3776" y="3051"/>
              <a:ext cx="96" cy="82"/>
            </a:xfrm>
            <a:custGeom>
              <a:avLst/>
              <a:gdLst>
                <a:gd name="T0" fmla="*/ 14 w 96"/>
                <a:gd name="T1" fmla="*/ 82 h 82"/>
                <a:gd name="T2" fmla="*/ 0 w 96"/>
                <a:gd name="T3" fmla="*/ 18 h 82"/>
                <a:gd name="T4" fmla="*/ 96 w 96"/>
                <a:gd name="T5" fmla="*/ 0 h 82"/>
                <a:gd name="T6" fmla="*/ 48 w 96"/>
                <a:gd name="T7" fmla="*/ 82 h 82"/>
                <a:gd name="T8" fmla="*/ 14 w 96"/>
                <a:gd name="T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82">
                  <a:moveTo>
                    <a:pt x="14" y="82"/>
                  </a:moveTo>
                  <a:lnTo>
                    <a:pt x="0" y="18"/>
                  </a:lnTo>
                  <a:lnTo>
                    <a:pt x="96" y="0"/>
                  </a:lnTo>
                  <a:lnTo>
                    <a:pt x="48" y="82"/>
                  </a:lnTo>
                  <a:lnTo>
                    <a:pt x="14" y="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66"/>
            <p:cNvSpPr>
              <a:spLocks/>
            </p:cNvSpPr>
            <p:nvPr/>
          </p:nvSpPr>
          <p:spPr bwMode="auto">
            <a:xfrm>
              <a:off x="1758" y="2927"/>
              <a:ext cx="80" cy="94"/>
            </a:xfrm>
            <a:custGeom>
              <a:avLst/>
              <a:gdLst>
                <a:gd name="T0" fmla="*/ 0 w 80"/>
                <a:gd name="T1" fmla="*/ 94 h 94"/>
                <a:gd name="T2" fmla="*/ 37 w 80"/>
                <a:gd name="T3" fmla="*/ 0 h 94"/>
                <a:gd name="T4" fmla="*/ 80 w 80"/>
                <a:gd name="T5" fmla="*/ 94 h 94"/>
                <a:gd name="T6" fmla="*/ 0 w 80"/>
                <a:gd name="T7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94">
                  <a:moveTo>
                    <a:pt x="0" y="94"/>
                  </a:moveTo>
                  <a:lnTo>
                    <a:pt x="37" y="0"/>
                  </a:lnTo>
                  <a:lnTo>
                    <a:pt x="80" y="94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67"/>
            <p:cNvSpPr>
              <a:spLocks/>
            </p:cNvSpPr>
            <p:nvPr/>
          </p:nvSpPr>
          <p:spPr bwMode="auto">
            <a:xfrm>
              <a:off x="2524" y="1884"/>
              <a:ext cx="596" cy="898"/>
            </a:xfrm>
            <a:custGeom>
              <a:avLst/>
              <a:gdLst>
                <a:gd name="T0" fmla="*/ 22 w 596"/>
                <a:gd name="T1" fmla="*/ 884 h 898"/>
                <a:gd name="T2" fmla="*/ 0 w 596"/>
                <a:gd name="T3" fmla="*/ 886 h 898"/>
                <a:gd name="T4" fmla="*/ 12 w 596"/>
                <a:gd name="T5" fmla="*/ 792 h 898"/>
                <a:gd name="T6" fmla="*/ 493 w 596"/>
                <a:gd name="T7" fmla="*/ 742 h 898"/>
                <a:gd name="T8" fmla="*/ 527 w 596"/>
                <a:gd name="T9" fmla="*/ 142 h 898"/>
                <a:gd name="T10" fmla="*/ 557 w 596"/>
                <a:gd name="T11" fmla="*/ 0 h 898"/>
                <a:gd name="T12" fmla="*/ 561 w 596"/>
                <a:gd name="T13" fmla="*/ 24 h 898"/>
                <a:gd name="T14" fmla="*/ 565 w 596"/>
                <a:gd name="T15" fmla="*/ 47 h 898"/>
                <a:gd name="T16" fmla="*/ 569 w 596"/>
                <a:gd name="T17" fmla="*/ 71 h 898"/>
                <a:gd name="T18" fmla="*/ 573 w 596"/>
                <a:gd name="T19" fmla="*/ 94 h 898"/>
                <a:gd name="T20" fmla="*/ 576 w 596"/>
                <a:gd name="T21" fmla="*/ 117 h 898"/>
                <a:gd name="T22" fmla="*/ 579 w 596"/>
                <a:gd name="T23" fmla="*/ 140 h 898"/>
                <a:gd name="T24" fmla="*/ 582 w 596"/>
                <a:gd name="T25" fmla="*/ 162 h 898"/>
                <a:gd name="T26" fmla="*/ 584 w 596"/>
                <a:gd name="T27" fmla="*/ 185 h 898"/>
                <a:gd name="T28" fmla="*/ 587 w 596"/>
                <a:gd name="T29" fmla="*/ 208 h 898"/>
                <a:gd name="T30" fmla="*/ 589 w 596"/>
                <a:gd name="T31" fmla="*/ 230 h 898"/>
                <a:gd name="T32" fmla="*/ 590 w 596"/>
                <a:gd name="T33" fmla="*/ 252 h 898"/>
                <a:gd name="T34" fmla="*/ 592 w 596"/>
                <a:gd name="T35" fmla="*/ 275 h 898"/>
                <a:gd name="T36" fmla="*/ 593 w 596"/>
                <a:gd name="T37" fmla="*/ 297 h 898"/>
                <a:gd name="T38" fmla="*/ 594 w 596"/>
                <a:gd name="T39" fmla="*/ 319 h 898"/>
                <a:gd name="T40" fmla="*/ 595 w 596"/>
                <a:gd name="T41" fmla="*/ 340 h 898"/>
                <a:gd name="T42" fmla="*/ 595 w 596"/>
                <a:gd name="T43" fmla="*/ 362 h 898"/>
                <a:gd name="T44" fmla="*/ 596 w 596"/>
                <a:gd name="T45" fmla="*/ 384 h 898"/>
                <a:gd name="T46" fmla="*/ 596 w 596"/>
                <a:gd name="T47" fmla="*/ 406 h 898"/>
                <a:gd name="T48" fmla="*/ 596 w 596"/>
                <a:gd name="T49" fmla="*/ 428 h 898"/>
                <a:gd name="T50" fmla="*/ 595 w 596"/>
                <a:gd name="T51" fmla="*/ 449 h 898"/>
                <a:gd name="T52" fmla="*/ 595 w 596"/>
                <a:gd name="T53" fmla="*/ 471 h 898"/>
                <a:gd name="T54" fmla="*/ 594 w 596"/>
                <a:gd name="T55" fmla="*/ 493 h 898"/>
                <a:gd name="T56" fmla="*/ 593 w 596"/>
                <a:gd name="T57" fmla="*/ 515 h 898"/>
                <a:gd name="T58" fmla="*/ 592 w 596"/>
                <a:gd name="T59" fmla="*/ 536 h 898"/>
                <a:gd name="T60" fmla="*/ 590 w 596"/>
                <a:gd name="T61" fmla="*/ 558 h 898"/>
                <a:gd name="T62" fmla="*/ 589 w 596"/>
                <a:gd name="T63" fmla="*/ 580 h 898"/>
                <a:gd name="T64" fmla="*/ 587 w 596"/>
                <a:gd name="T65" fmla="*/ 601 h 898"/>
                <a:gd name="T66" fmla="*/ 585 w 596"/>
                <a:gd name="T67" fmla="*/ 623 h 898"/>
                <a:gd name="T68" fmla="*/ 583 w 596"/>
                <a:gd name="T69" fmla="*/ 645 h 898"/>
                <a:gd name="T70" fmla="*/ 580 w 596"/>
                <a:gd name="T71" fmla="*/ 667 h 898"/>
                <a:gd name="T72" fmla="*/ 578 w 596"/>
                <a:gd name="T73" fmla="*/ 689 h 898"/>
                <a:gd name="T74" fmla="*/ 575 w 596"/>
                <a:gd name="T75" fmla="*/ 711 h 898"/>
                <a:gd name="T76" fmla="*/ 511 w 596"/>
                <a:gd name="T77" fmla="*/ 836 h 898"/>
                <a:gd name="T78" fmla="*/ 497 w 596"/>
                <a:gd name="T79" fmla="*/ 841 h 898"/>
                <a:gd name="T80" fmla="*/ 483 w 596"/>
                <a:gd name="T81" fmla="*/ 846 h 898"/>
                <a:gd name="T82" fmla="*/ 470 w 596"/>
                <a:gd name="T83" fmla="*/ 850 h 898"/>
                <a:gd name="T84" fmla="*/ 457 w 596"/>
                <a:gd name="T85" fmla="*/ 853 h 898"/>
                <a:gd name="T86" fmla="*/ 444 w 596"/>
                <a:gd name="T87" fmla="*/ 855 h 898"/>
                <a:gd name="T88" fmla="*/ 432 w 596"/>
                <a:gd name="T89" fmla="*/ 857 h 898"/>
                <a:gd name="T90" fmla="*/ 420 w 596"/>
                <a:gd name="T91" fmla="*/ 858 h 898"/>
                <a:gd name="T92" fmla="*/ 408 w 596"/>
                <a:gd name="T93" fmla="*/ 859 h 898"/>
                <a:gd name="T94" fmla="*/ 396 w 596"/>
                <a:gd name="T95" fmla="*/ 860 h 898"/>
                <a:gd name="T96" fmla="*/ 384 w 596"/>
                <a:gd name="T97" fmla="*/ 860 h 898"/>
                <a:gd name="T98" fmla="*/ 372 w 596"/>
                <a:gd name="T99" fmla="*/ 861 h 898"/>
                <a:gd name="T100" fmla="*/ 360 w 596"/>
                <a:gd name="T101" fmla="*/ 862 h 898"/>
                <a:gd name="T102" fmla="*/ 346 w 596"/>
                <a:gd name="T103" fmla="*/ 863 h 898"/>
                <a:gd name="T104" fmla="*/ 333 w 596"/>
                <a:gd name="T105" fmla="*/ 865 h 898"/>
                <a:gd name="T106" fmla="*/ 319 w 596"/>
                <a:gd name="T107" fmla="*/ 867 h 898"/>
                <a:gd name="T108" fmla="*/ 304 w 596"/>
                <a:gd name="T109" fmla="*/ 870 h 898"/>
                <a:gd name="T110" fmla="*/ 180 w 596"/>
                <a:gd name="T111" fmla="*/ 870 h 898"/>
                <a:gd name="T112" fmla="*/ 56 w 596"/>
                <a:gd name="T113" fmla="*/ 898 h 898"/>
                <a:gd name="T114" fmla="*/ 22 w 596"/>
                <a:gd name="T115" fmla="*/ 884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96" h="898">
                  <a:moveTo>
                    <a:pt x="22" y="884"/>
                  </a:moveTo>
                  <a:lnTo>
                    <a:pt x="0" y="886"/>
                  </a:lnTo>
                  <a:lnTo>
                    <a:pt x="12" y="792"/>
                  </a:lnTo>
                  <a:lnTo>
                    <a:pt x="493" y="742"/>
                  </a:lnTo>
                  <a:lnTo>
                    <a:pt x="527" y="142"/>
                  </a:lnTo>
                  <a:lnTo>
                    <a:pt x="557" y="0"/>
                  </a:lnTo>
                  <a:lnTo>
                    <a:pt x="561" y="24"/>
                  </a:lnTo>
                  <a:lnTo>
                    <a:pt x="565" y="47"/>
                  </a:lnTo>
                  <a:lnTo>
                    <a:pt x="569" y="71"/>
                  </a:lnTo>
                  <a:lnTo>
                    <a:pt x="573" y="94"/>
                  </a:lnTo>
                  <a:lnTo>
                    <a:pt x="576" y="117"/>
                  </a:lnTo>
                  <a:lnTo>
                    <a:pt x="579" y="140"/>
                  </a:lnTo>
                  <a:lnTo>
                    <a:pt x="582" y="162"/>
                  </a:lnTo>
                  <a:lnTo>
                    <a:pt x="584" y="185"/>
                  </a:lnTo>
                  <a:lnTo>
                    <a:pt x="587" y="208"/>
                  </a:lnTo>
                  <a:lnTo>
                    <a:pt x="589" y="230"/>
                  </a:lnTo>
                  <a:lnTo>
                    <a:pt x="590" y="252"/>
                  </a:lnTo>
                  <a:lnTo>
                    <a:pt x="592" y="275"/>
                  </a:lnTo>
                  <a:lnTo>
                    <a:pt x="593" y="297"/>
                  </a:lnTo>
                  <a:lnTo>
                    <a:pt x="594" y="319"/>
                  </a:lnTo>
                  <a:lnTo>
                    <a:pt x="595" y="340"/>
                  </a:lnTo>
                  <a:lnTo>
                    <a:pt x="595" y="362"/>
                  </a:lnTo>
                  <a:lnTo>
                    <a:pt x="596" y="384"/>
                  </a:lnTo>
                  <a:lnTo>
                    <a:pt x="596" y="406"/>
                  </a:lnTo>
                  <a:lnTo>
                    <a:pt x="596" y="428"/>
                  </a:lnTo>
                  <a:lnTo>
                    <a:pt x="595" y="449"/>
                  </a:lnTo>
                  <a:lnTo>
                    <a:pt x="595" y="471"/>
                  </a:lnTo>
                  <a:lnTo>
                    <a:pt x="594" y="493"/>
                  </a:lnTo>
                  <a:lnTo>
                    <a:pt x="593" y="515"/>
                  </a:lnTo>
                  <a:lnTo>
                    <a:pt x="592" y="536"/>
                  </a:lnTo>
                  <a:lnTo>
                    <a:pt x="590" y="558"/>
                  </a:lnTo>
                  <a:lnTo>
                    <a:pt x="589" y="580"/>
                  </a:lnTo>
                  <a:lnTo>
                    <a:pt x="587" y="601"/>
                  </a:lnTo>
                  <a:lnTo>
                    <a:pt x="585" y="623"/>
                  </a:lnTo>
                  <a:lnTo>
                    <a:pt x="583" y="645"/>
                  </a:lnTo>
                  <a:lnTo>
                    <a:pt x="580" y="667"/>
                  </a:lnTo>
                  <a:lnTo>
                    <a:pt x="578" y="689"/>
                  </a:lnTo>
                  <a:lnTo>
                    <a:pt x="575" y="711"/>
                  </a:lnTo>
                  <a:lnTo>
                    <a:pt x="511" y="836"/>
                  </a:lnTo>
                  <a:lnTo>
                    <a:pt x="497" y="841"/>
                  </a:lnTo>
                  <a:lnTo>
                    <a:pt x="483" y="846"/>
                  </a:lnTo>
                  <a:lnTo>
                    <a:pt x="470" y="850"/>
                  </a:lnTo>
                  <a:lnTo>
                    <a:pt x="457" y="853"/>
                  </a:lnTo>
                  <a:lnTo>
                    <a:pt x="444" y="855"/>
                  </a:lnTo>
                  <a:lnTo>
                    <a:pt x="432" y="857"/>
                  </a:lnTo>
                  <a:lnTo>
                    <a:pt x="420" y="858"/>
                  </a:lnTo>
                  <a:lnTo>
                    <a:pt x="408" y="859"/>
                  </a:lnTo>
                  <a:lnTo>
                    <a:pt x="396" y="860"/>
                  </a:lnTo>
                  <a:lnTo>
                    <a:pt x="384" y="860"/>
                  </a:lnTo>
                  <a:lnTo>
                    <a:pt x="372" y="861"/>
                  </a:lnTo>
                  <a:lnTo>
                    <a:pt x="360" y="862"/>
                  </a:lnTo>
                  <a:lnTo>
                    <a:pt x="346" y="863"/>
                  </a:lnTo>
                  <a:lnTo>
                    <a:pt x="333" y="865"/>
                  </a:lnTo>
                  <a:lnTo>
                    <a:pt x="319" y="867"/>
                  </a:lnTo>
                  <a:lnTo>
                    <a:pt x="304" y="870"/>
                  </a:lnTo>
                  <a:lnTo>
                    <a:pt x="180" y="870"/>
                  </a:lnTo>
                  <a:lnTo>
                    <a:pt x="56" y="898"/>
                  </a:lnTo>
                  <a:lnTo>
                    <a:pt x="22" y="8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68"/>
            <p:cNvSpPr>
              <a:spLocks/>
            </p:cNvSpPr>
            <p:nvPr/>
          </p:nvSpPr>
          <p:spPr bwMode="auto">
            <a:xfrm>
              <a:off x="1591" y="1223"/>
              <a:ext cx="2442" cy="1531"/>
            </a:xfrm>
            <a:custGeom>
              <a:avLst/>
              <a:gdLst>
                <a:gd name="T0" fmla="*/ 46 w 2442"/>
                <a:gd name="T1" fmla="*/ 1398 h 1531"/>
                <a:gd name="T2" fmla="*/ 28 w 2442"/>
                <a:gd name="T3" fmla="*/ 1220 h 1531"/>
                <a:gd name="T4" fmla="*/ 12 w 2442"/>
                <a:gd name="T5" fmla="*/ 1042 h 1531"/>
                <a:gd name="T6" fmla="*/ 2 w 2442"/>
                <a:gd name="T7" fmla="*/ 863 h 1531"/>
                <a:gd name="T8" fmla="*/ 2 w 2442"/>
                <a:gd name="T9" fmla="*/ 683 h 1531"/>
                <a:gd name="T10" fmla="*/ 17 w 2442"/>
                <a:gd name="T11" fmla="*/ 503 h 1531"/>
                <a:gd name="T12" fmla="*/ 52 w 2442"/>
                <a:gd name="T13" fmla="*/ 322 h 1531"/>
                <a:gd name="T14" fmla="*/ 113 w 2442"/>
                <a:gd name="T15" fmla="*/ 139 h 1531"/>
                <a:gd name="T16" fmla="*/ 314 w 2442"/>
                <a:gd name="T17" fmla="*/ 60 h 1531"/>
                <a:gd name="T18" fmla="*/ 554 w 2442"/>
                <a:gd name="T19" fmla="*/ 31 h 1531"/>
                <a:gd name="T20" fmla="*/ 791 w 2442"/>
                <a:gd name="T21" fmla="*/ 17 h 1531"/>
                <a:gd name="T22" fmla="*/ 1027 w 2442"/>
                <a:gd name="T23" fmla="*/ 13 h 1531"/>
                <a:gd name="T24" fmla="*/ 1262 w 2442"/>
                <a:gd name="T25" fmla="*/ 15 h 1531"/>
                <a:gd name="T26" fmla="*/ 1497 w 2442"/>
                <a:gd name="T27" fmla="*/ 20 h 1531"/>
                <a:gd name="T28" fmla="*/ 1732 w 2442"/>
                <a:gd name="T29" fmla="*/ 21 h 1531"/>
                <a:gd name="T30" fmla="*/ 1968 w 2442"/>
                <a:gd name="T31" fmla="*/ 17 h 1531"/>
                <a:gd name="T32" fmla="*/ 2237 w 2442"/>
                <a:gd name="T33" fmla="*/ 89 h 1531"/>
                <a:gd name="T34" fmla="*/ 2351 w 2442"/>
                <a:gd name="T35" fmla="*/ 258 h 1531"/>
                <a:gd name="T36" fmla="*/ 2414 w 2442"/>
                <a:gd name="T37" fmla="*/ 432 h 1531"/>
                <a:gd name="T38" fmla="*/ 2440 w 2442"/>
                <a:gd name="T39" fmla="*/ 610 h 1531"/>
                <a:gd name="T40" fmla="*/ 2440 w 2442"/>
                <a:gd name="T41" fmla="*/ 790 h 1531"/>
                <a:gd name="T42" fmla="*/ 2428 w 2442"/>
                <a:gd name="T43" fmla="*/ 971 h 1531"/>
                <a:gd name="T44" fmla="*/ 2416 w 2442"/>
                <a:gd name="T45" fmla="*/ 1153 h 1531"/>
                <a:gd name="T46" fmla="*/ 2418 w 2442"/>
                <a:gd name="T47" fmla="*/ 1333 h 1531"/>
                <a:gd name="T48" fmla="*/ 2059 w 2442"/>
                <a:gd name="T49" fmla="*/ 1513 h 1531"/>
                <a:gd name="T50" fmla="*/ 2205 w 2442"/>
                <a:gd name="T51" fmla="*/ 976 h 1531"/>
                <a:gd name="T52" fmla="*/ 2216 w 2442"/>
                <a:gd name="T53" fmla="*/ 976 h 1531"/>
                <a:gd name="T54" fmla="*/ 2263 w 2442"/>
                <a:gd name="T55" fmla="*/ 882 h 1531"/>
                <a:gd name="T56" fmla="*/ 1948 w 2442"/>
                <a:gd name="T57" fmla="*/ 709 h 1531"/>
                <a:gd name="T58" fmla="*/ 1632 w 2442"/>
                <a:gd name="T59" fmla="*/ 804 h 1531"/>
                <a:gd name="T60" fmla="*/ 1696 w 2442"/>
                <a:gd name="T61" fmla="*/ 1118 h 1531"/>
                <a:gd name="T62" fmla="*/ 1538 w 2442"/>
                <a:gd name="T63" fmla="*/ 656 h 1531"/>
                <a:gd name="T64" fmla="*/ 1538 w 2442"/>
                <a:gd name="T65" fmla="*/ 646 h 1531"/>
                <a:gd name="T66" fmla="*/ 1532 w 2442"/>
                <a:gd name="T67" fmla="*/ 635 h 1531"/>
                <a:gd name="T68" fmla="*/ 1520 w 2442"/>
                <a:gd name="T69" fmla="*/ 616 h 1531"/>
                <a:gd name="T70" fmla="*/ 1443 w 2442"/>
                <a:gd name="T71" fmla="*/ 599 h 1531"/>
                <a:gd name="T72" fmla="*/ 1360 w 2442"/>
                <a:gd name="T73" fmla="*/ 658 h 1531"/>
                <a:gd name="T74" fmla="*/ 1330 w 2442"/>
                <a:gd name="T75" fmla="*/ 610 h 1531"/>
                <a:gd name="T76" fmla="*/ 1297 w 2442"/>
                <a:gd name="T77" fmla="*/ 563 h 1531"/>
                <a:gd name="T78" fmla="*/ 1266 w 2442"/>
                <a:gd name="T79" fmla="*/ 515 h 1531"/>
                <a:gd name="T80" fmla="*/ 1238 w 2442"/>
                <a:gd name="T81" fmla="*/ 468 h 1531"/>
                <a:gd name="T82" fmla="*/ 1216 w 2442"/>
                <a:gd name="T83" fmla="*/ 420 h 1531"/>
                <a:gd name="T84" fmla="*/ 1204 w 2442"/>
                <a:gd name="T85" fmla="*/ 373 h 1531"/>
                <a:gd name="T86" fmla="*/ 1204 w 2442"/>
                <a:gd name="T87" fmla="*/ 326 h 1531"/>
                <a:gd name="T88" fmla="*/ 688 w 2442"/>
                <a:gd name="T89" fmla="*/ 299 h 1531"/>
                <a:gd name="T90" fmla="*/ 623 w 2442"/>
                <a:gd name="T91" fmla="*/ 964 h 1531"/>
                <a:gd name="T92" fmla="*/ 611 w 2442"/>
                <a:gd name="T93" fmla="*/ 964 h 1531"/>
                <a:gd name="T94" fmla="*/ 610 w 2442"/>
                <a:gd name="T95" fmla="*/ 964 h 1531"/>
                <a:gd name="T96" fmla="*/ 119 w 2442"/>
                <a:gd name="T97" fmla="*/ 1513 h 1531"/>
                <a:gd name="T98" fmla="*/ 105 w 2442"/>
                <a:gd name="T99" fmla="*/ 1529 h 1531"/>
                <a:gd name="T100" fmla="*/ 103 w 2442"/>
                <a:gd name="T101" fmla="*/ 1531 h 1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442" h="1531">
                  <a:moveTo>
                    <a:pt x="56" y="1531"/>
                  </a:moveTo>
                  <a:lnTo>
                    <a:pt x="53" y="1487"/>
                  </a:lnTo>
                  <a:lnTo>
                    <a:pt x="50" y="1443"/>
                  </a:lnTo>
                  <a:lnTo>
                    <a:pt x="46" y="1398"/>
                  </a:lnTo>
                  <a:lnTo>
                    <a:pt x="41" y="1354"/>
                  </a:lnTo>
                  <a:lnTo>
                    <a:pt x="37" y="1309"/>
                  </a:lnTo>
                  <a:lnTo>
                    <a:pt x="33" y="1265"/>
                  </a:lnTo>
                  <a:lnTo>
                    <a:pt x="28" y="1220"/>
                  </a:lnTo>
                  <a:lnTo>
                    <a:pt x="24" y="1176"/>
                  </a:lnTo>
                  <a:lnTo>
                    <a:pt x="20" y="1131"/>
                  </a:lnTo>
                  <a:lnTo>
                    <a:pt x="16" y="1087"/>
                  </a:lnTo>
                  <a:lnTo>
                    <a:pt x="12" y="1042"/>
                  </a:lnTo>
                  <a:lnTo>
                    <a:pt x="9" y="997"/>
                  </a:lnTo>
                  <a:lnTo>
                    <a:pt x="6" y="952"/>
                  </a:lnTo>
                  <a:lnTo>
                    <a:pt x="3" y="908"/>
                  </a:lnTo>
                  <a:lnTo>
                    <a:pt x="2" y="863"/>
                  </a:lnTo>
                  <a:lnTo>
                    <a:pt x="0" y="818"/>
                  </a:lnTo>
                  <a:lnTo>
                    <a:pt x="0" y="773"/>
                  </a:lnTo>
                  <a:lnTo>
                    <a:pt x="0" y="728"/>
                  </a:lnTo>
                  <a:lnTo>
                    <a:pt x="2" y="683"/>
                  </a:lnTo>
                  <a:lnTo>
                    <a:pt x="4" y="638"/>
                  </a:lnTo>
                  <a:lnTo>
                    <a:pt x="7" y="593"/>
                  </a:lnTo>
                  <a:lnTo>
                    <a:pt x="11" y="548"/>
                  </a:lnTo>
                  <a:lnTo>
                    <a:pt x="17" y="503"/>
                  </a:lnTo>
                  <a:lnTo>
                    <a:pt x="24" y="458"/>
                  </a:lnTo>
                  <a:lnTo>
                    <a:pt x="32" y="412"/>
                  </a:lnTo>
                  <a:lnTo>
                    <a:pt x="42" y="367"/>
                  </a:lnTo>
                  <a:lnTo>
                    <a:pt x="52" y="322"/>
                  </a:lnTo>
                  <a:lnTo>
                    <a:pt x="65" y="276"/>
                  </a:lnTo>
                  <a:lnTo>
                    <a:pt x="79" y="231"/>
                  </a:lnTo>
                  <a:lnTo>
                    <a:pt x="95" y="185"/>
                  </a:lnTo>
                  <a:lnTo>
                    <a:pt x="113" y="139"/>
                  </a:lnTo>
                  <a:lnTo>
                    <a:pt x="133" y="94"/>
                  </a:lnTo>
                  <a:lnTo>
                    <a:pt x="193" y="81"/>
                  </a:lnTo>
                  <a:lnTo>
                    <a:pt x="254" y="70"/>
                  </a:lnTo>
                  <a:lnTo>
                    <a:pt x="314" y="60"/>
                  </a:lnTo>
                  <a:lnTo>
                    <a:pt x="375" y="51"/>
                  </a:lnTo>
                  <a:lnTo>
                    <a:pt x="434" y="43"/>
                  </a:lnTo>
                  <a:lnTo>
                    <a:pt x="494" y="36"/>
                  </a:lnTo>
                  <a:lnTo>
                    <a:pt x="554" y="31"/>
                  </a:lnTo>
                  <a:lnTo>
                    <a:pt x="613" y="26"/>
                  </a:lnTo>
                  <a:lnTo>
                    <a:pt x="673" y="22"/>
                  </a:lnTo>
                  <a:lnTo>
                    <a:pt x="732" y="19"/>
                  </a:lnTo>
                  <a:lnTo>
                    <a:pt x="791" y="17"/>
                  </a:lnTo>
                  <a:lnTo>
                    <a:pt x="851" y="15"/>
                  </a:lnTo>
                  <a:lnTo>
                    <a:pt x="910" y="14"/>
                  </a:lnTo>
                  <a:lnTo>
                    <a:pt x="969" y="13"/>
                  </a:lnTo>
                  <a:lnTo>
                    <a:pt x="1027" y="13"/>
                  </a:lnTo>
                  <a:lnTo>
                    <a:pt x="1086" y="13"/>
                  </a:lnTo>
                  <a:lnTo>
                    <a:pt x="1145" y="14"/>
                  </a:lnTo>
                  <a:lnTo>
                    <a:pt x="1204" y="15"/>
                  </a:lnTo>
                  <a:lnTo>
                    <a:pt x="1262" y="15"/>
                  </a:lnTo>
                  <a:lnTo>
                    <a:pt x="1321" y="17"/>
                  </a:lnTo>
                  <a:lnTo>
                    <a:pt x="1380" y="18"/>
                  </a:lnTo>
                  <a:lnTo>
                    <a:pt x="1438" y="19"/>
                  </a:lnTo>
                  <a:lnTo>
                    <a:pt x="1497" y="20"/>
                  </a:lnTo>
                  <a:lnTo>
                    <a:pt x="1556" y="21"/>
                  </a:lnTo>
                  <a:lnTo>
                    <a:pt x="1614" y="21"/>
                  </a:lnTo>
                  <a:lnTo>
                    <a:pt x="1673" y="21"/>
                  </a:lnTo>
                  <a:lnTo>
                    <a:pt x="1732" y="21"/>
                  </a:lnTo>
                  <a:lnTo>
                    <a:pt x="1791" y="21"/>
                  </a:lnTo>
                  <a:lnTo>
                    <a:pt x="1849" y="20"/>
                  </a:lnTo>
                  <a:lnTo>
                    <a:pt x="1909" y="19"/>
                  </a:lnTo>
                  <a:lnTo>
                    <a:pt x="1968" y="17"/>
                  </a:lnTo>
                  <a:lnTo>
                    <a:pt x="2027" y="14"/>
                  </a:lnTo>
                  <a:lnTo>
                    <a:pt x="2105" y="0"/>
                  </a:lnTo>
                  <a:lnTo>
                    <a:pt x="2199" y="48"/>
                  </a:lnTo>
                  <a:lnTo>
                    <a:pt x="2237" y="89"/>
                  </a:lnTo>
                  <a:lnTo>
                    <a:pt x="2271" y="131"/>
                  </a:lnTo>
                  <a:lnTo>
                    <a:pt x="2301" y="173"/>
                  </a:lnTo>
                  <a:lnTo>
                    <a:pt x="2328" y="216"/>
                  </a:lnTo>
                  <a:lnTo>
                    <a:pt x="2351" y="258"/>
                  </a:lnTo>
                  <a:lnTo>
                    <a:pt x="2371" y="301"/>
                  </a:lnTo>
                  <a:lnTo>
                    <a:pt x="2388" y="345"/>
                  </a:lnTo>
                  <a:lnTo>
                    <a:pt x="2403" y="388"/>
                  </a:lnTo>
                  <a:lnTo>
                    <a:pt x="2414" y="432"/>
                  </a:lnTo>
                  <a:lnTo>
                    <a:pt x="2424" y="476"/>
                  </a:lnTo>
                  <a:lnTo>
                    <a:pt x="2431" y="521"/>
                  </a:lnTo>
                  <a:lnTo>
                    <a:pt x="2436" y="565"/>
                  </a:lnTo>
                  <a:lnTo>
                    <a:pt x="2440" y="610"/>
                  </a:lnTo>
                  <a:lnTo>
                    <a:pt x="2442" y="655"/>
                  </a:lnTo>
                  <a:lnTo>
                    <a:pt x="2442" y="699"/>
                  </a:lnTo>
                  <a:lnTo>
                    <a:pt x="2442" y="745"/>
                  </a:lnTo>
                  <a:lnTo>
                    <a:pt x="2440" y="790"/>
                  </a:lnTo>
                  <a:lnTo>
                    <a:pt x="2438" y="835"/>
                  </a:lnTo>
                  <a:lnTo>
                    <a:pt x="2435" y="880"/>
                  </a:lnTo>
                  <a:lnTo>
                    <a:pt x="2432" y="926"/>
                  </a:lnTo>
                  <a:lnTo>
                    <a:pt x="2428" y="971"/>
                  </a:lnTo>
                  <a:lnTo>
                    <a:pt x="2425" y="1017"/>
                  </a:lnTo>
                  <a:lnTo>
                    <a:pt x="2421" y="1062"/>
                  </a:lnTo>
                  <a:lnTo>
                    <a:pt x="2419" y="1108"/>
                  </a:lnTo>
                  <a:lnTo>
                    <a:pt x="2416" y="1153"/>
                  </a:lnTo>
                  <a:lnTo>
                    <a:pt x="2415" y="1198"/>
                  </a:lnTo>
                  <a:lnTo>
                    <a:pt x="2415" y="1243"/>
                  </a:lnTo>
                  <a:lnTo>
                    <a:pt x="2416" y="1288"/>
                  </a:lnTo>
                  <a:lnTo>
                    <a:pt x="2418" y="1333"/>
                  </a:lnTo>
                  <a:lnTo>
                    <a:pt x="2422" y="1378"/>
                  </a:lnTo>
                  <a:lnTo>
                    <a:pt x="2428" y="1423"/>
                  </a:lnTo>
                  <a:lnTo>
                    <a:pt x="2435" y="1467"/>
                  </a:lnTo>
                  <a:lnTo>
                    <a:pt x="2059" y="1513"/>
                  </a:lnTo>
                  <a:lnTo>
                    <a:pt x="2075" y="1024"/>
                  </a:lnTo>
                  <a:lnTo>
                    <a:pt x="2153" y="1024"/>
                  </a:lnTo>
                  <a:lnTo>
                    <a:pt x="2199" y="976"/>
                  </a:lnTo>
                  <a:lnTo>
                    <a:pt x="2205" y="976"/>
                  </a:lnTo>
                  <a:lnTo>
                    <a:pt x="2209" y="976"/>
                  </a:lnTo>
                  <a:lnTo>
                    <a:pt x="2213" y="976"/>
                  </a:lnTo>
                  <a:lnTo>
                    <a:pt x="2215" y="976"/>
                  </a:lnTo>
                  <a:lnTo>
                    <a:pt x="2216" y="976"/>
                  </a:lnTo>
                  <a:lnTo>
                    <a:pt x="2216" y="976"/>
                  </a:lnTo>
                  <a:lnTo>
                    <a:pt x="2217" y="976"/>
                  </a:lnTo>
                  <a:lnTo>
                    <a:pt x="2217" y="976"/>
                  </a:lnTo>
                  <a:lnTo>
                    <a:pt x="2263" y="882"/>
                  </a:lnTo>
                  <a:lnTo>
                    <a:pt x="2247" y="822"/>
                  </a:lnTo>
                  <a:lnTo>
                    <a:pt x="2217" y="723"/>
                  </a:lnTo>
                  <a:lnTo>
                    <a:pt x="2044" y="723"/>
                  </a:lnTo>
                  <a:lnTo>
                    <a:pt x="1948" y="709"/>
                  </a:lnTo>
                  <a:lnTo>
                    <a:pt x="1774" y="709"/>
                  </a:lnTo>
                  <a:lnTo>
                    <a:pt x="1662" y="709"/>
                  </a:lnTo>
                  <a:lnTo>
                    <a:pt x="1616" y="758"/>
                  </a:lnTo>
                  <a:lnTo>
                    <a:pt x="1632" y="804"/>
                  </a:lnTo>
                  <a:lnTo>
                    <a:pt x="1616" y="900"/>
                  </a:lnTo>
                  <a:lnTo>
                    <a:pt x="1616" y="994"/>
                  </a:lnTo>
                  <a:lnTo>
                    <a:pt x="1696" y="1058"/>
                  </a:lnTo>
                  <a:lnTo>
                    <a:pt x="1696" y="1118"/>
                  </a:lnTo>
                  <a:lnTo>
                    <a:pt x="1583" y="1200"/>
                  </a:lnTo>
                  <a:lnTo>
                    <a:pt x="1602" y="1104"/>
                  </a:lnTo>
                  <a:lnTo>
                    <a:pt x="1538" y="661"/>
                  </a:lnTo>
                  <a:lnTo>
                    <a:pt x="1538" y="656"/>
                  </a:lnTo>
                  <a:lnTo>
                    <a:pt x="1538" y="652"/>
                  </a:lnTo>
                  <a:lnTo>
                    <a:pt x="1538" y="649"/>
                  </a:lnTo>
                  <a:lnTo>
                    <a:pt x="1538" y="647"/>
                  </a:lnTo>
                  <a:lnTo>
                    <a:pt x="1538" y="646"/>
                  </a:lnTo>
                  <a:lnTo>
                    <a:pt x="1538" y="646"/>
                  </a:lnTo>
                  <a:lnTo>
                    <a:pt x="1538" y="645"/>
                  </a:lnTo>
                  <a:lnTo>
                    <a:pt x="1538" y="645"/>
                  </a:lnTo>
                  <a:lnTo>
                    <a:pt x="1532" y="635"/>
                  </a:lnTo>
                  <a:lnTo>
                    <a:pt x="1527" y="628"/>
                  </a:lnTo>
                  <a:lnTo>
                    <a:pt x="1524" y="623"/>
                  </a:lnTo>
                  <a:lnTo>
                    <a:pt x="1522" y="619"/>
                  </a:lnTo>
                  <a:lnTo>
                    <a:pt x="1520" y="616"/>
                  </a:lnTo>
                  <a:lnTo>
                    <a:pt x="1520" y="615"/>
                  </a:lnTo>
                  <a:lnTo>
                    <a:pt x="1519" y="615"/>
                  </a:lnTo>
                  <a:lnTo>
                    <a:pt x="1519" y="615"/>
                  </a:lnTo>
                  <a:lnTo>
                    <a:pt x="1443" y="599"/>
                  </a:lnTo>
                  <a:lnTo>
                    <a:pt x="1379" y="693"/>
                  </a:lnTo>
                  <a:lnTo>
                    <a:pt x="1373" y="682"/>
                  </a:lnTo>
                  <a:lnTo>
                    <a:pt x="1367" y="670"/>
                  </a:lnTo>
                  <a:lnTo>
                    <a:pt x="1360" y="658"/>
                  </a:lnTo>
                  <a:lnTo>
                    <a:pt x="1352" y="646"/>
                  </a:lnTo>
                  <a:lnTo>
                    <a:pt x="1345" y="634"/>
                  </a:lnTo>
                  <a:lnTo>
                    <a:pt x="1338" y="622"/>
                  </a:lnTo>
                  <a:lnTo>
                    <a:pt x="1330" y="610"/>
                  </a:lnTo>
                  <a:lnTo>
                    <a:pt x="1322" y="598"/>
                  </a:lnTo>
                  <a:lnTo>
                    <a:pt x="1314" y="587"/>
                  </a:lnTo>
                  <a:lnTo>
                    <a:pt x="1305" y="574"/>
                  </a:lnTo>
                  <a:lnTo>
                    <a:pt x="1297" y="563"/>
                  </a:lnTo>
                  <a:lnTo>
                    <a:pt x="1289" y="551"/>
                  </a:lnTo>
                  <a:lnTo>
                    <a:pt x="1281" y="539"/>
                  </a:lnTo>
                  <a:lnTo>
                    <a:pt x="1273" y="527"/>
                  </a:lnTo>
                  <a:lnTo>
                    <a:pt x="1266" y="515"/>
                  </a:lnTo>
                  <a:lnTo>
                    <a:pt x="1258" y="503"/>
                  </a:lnTo>
                  <a:lnTo>
                    <a:pt x="1251" y="491"/>
                  </a:lnTo>
                  <a:lnTo>
                    <a:pt x="1244" y="479"/>
                  </a:lnTo>
                  <a:lnTo>
                    <a:pt x="1238" y="468"/>
                  </a:lnTo>
                  <a:lnTo>
                    <a:pt x="1232" y="456"/>
                  </a:lnTo>
                  <a:lnTo>
                    <a:pt x="1226" y="444"/>
                  </a:lnTo>
                  <a:lnTo>
                    <a:pt x="1221" y="432"/>
                  </a:lnTo>
                  <a:lnTo>
                    <a:pt x="1216" y="420"/>
                  </a:lnTo>
                  <a:lnTo>
                    <a:pt x="1212" y="409"/>
                  </a:lnTo>
                  <a:lnTo>
                    <a:pt x="1209" y="396"/>
                  </a:lnTo>
                  <a:lnTo>
                    <a:pt x="1206" y="385"/>
                  </a:lnTo>
                  <a:lnTo>
                    <a:pt x="1204" y="373"/>
                  </a:lnTo>
                  <a:lnTo>
                    <a:pt x="1203" y="361"/>
                  </a:lnTo>
                  <a:lnTo>
                    <a:pt x="1203" y="349"/>
                  </a:lnTo>
                  <a:lnTo>
                    <a:pt x="1203" y="338"/>
                  </a:lnTo>
                  <a:lnTo>
                    <a:pt x="1204" y="326"/>
                  </a:lnTo>
                  <a:lnTo>
                    <a:pt x="1207" y="315"/>
                  </a:lnTo>
                  <a:lnTo>
                    <a:pt x="1048" y="188"/>
                  </a:lnTo>
                  <a:lnTo>
                    <a:pt x="812" y="172"/>
                  </a:lnTo>
                  <a:lnTo>
                    <a:pt x="688" y="299"/>
                  </a:lnTo>
                  <a:lnTo>
                    <a:pt x="670" y="503"/>
                  </a:lnTo>
                  <a:lnTo>
                    <a:pt x="704" y="551"/>
                  </a:lnTo>
                  <a:lnTo>
                    <a:pt x="766" y="645"/>
                  </a:lnTo>
                  <a:lnTo>
                    <a:pt x="623" y="964"/>
                  </a:lnTo>
                  <a:lnTo>
                    <a:pt x="619" y="964"/>
                  </a:lnTo>
                  <a:lnTo>
                    <a:pt x="615" y="964"/>
                  </a:lnTo>
                  <a:lnTo>
                    <a:pt x="613" y="964"/>
                  </a:lnTo>
                  <a:lnTo>
                    <a:pt x="611" y="964"/>
                  </a:lnTo>
                  <a:lnTo>
                    <a:pt x="610" y="964"/>
                  </a:lnTo>
                  <a:lnTo>
                    <a:pt x="610" y="964"/>
                  </a:lnTo>
                  <a:lnTo>
                    <a:pt x="610" y="964"/>
                  </a:lnTo>
                  <a:lnTo>
                    <a:pt x="610" y="964"/>
                  </a:lnTo>
                  <a:lnTo>
                    <a:pt x="515" y="1072"/>
                  </a:lnTo>
                  <a:lnTo>
                    <a:pt x="403" y="1531"/>
                  </a:lnTo>
                  <a:lnTo>
                    <a:pt x="275" y="1513"/>
                  </a:lnTo>
                  <a:lnTo>
                    <a:pt x="119" y="1513"/>
                  </a:lnTo>
                  <a:lnTo>
                    <a:pt x="113" y="1520"/>
                  </a:lnTo>
                  <a:lnTo>
                    <a:pt x="109" y="1524"/>
                  </a:lnTo>
                  <a:lnTo>
                    <a:pt x="107" y="1527"/>
                  </a:lnTo>
                  <a:lnTo>
                    <a:pt x="105" y="1529"/>
                  </a:lnTo>
                  <a:lnTo>
                    <a:pt x="103" y="1530"/>
                  </a:lnTo>
                  <a:lnTo>
                    <a:pt x="103" y="1531"/>
                  </a:lnTo>
                  <a:lnTo>
                    <a:pt x="103" y="1531"/>
                  </a:lnTo>
                  <a:lnTo>
                    <a:pt x="103" y="1531"/>
                  </a:lnTo>
                  <a:lnTo>
                    <a:pt x="56" y="1531"/>
                  </a:ln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69"/>
            <p:cNvSpPr>
              <a:spLocks/>
            </p:cNvSpPr>
            <p:nvPr/>
          </p:nvSpPr>
          <p:spPr bwMode="auto">
            <a:xfrm>
              <a:off x="2185" y="1916"/>
              <a:ext cx="300" cy="553"/>
            </a:xfrm>
            <a:custGeom>
              <a:avLst/>
              <a:gdLst>
                <a:gd name="T0" fmla="*/ 30 w 300"/>
                <a:gd name="T1" fmla="*/ 553 h 553"/>
                <a:gd name="T2" fmla="*/ 30 w 300"/>
                <a:gd name="T3" fmla="*/ 553 h 553"/>
                <a:gd name="T4" fmla="*/ 30 w 300"/>
                <a:gd name="T5" fmla="*/ 553 h 553"/>
                <a:gd name="T6" fmla="*/ 30 w 300"/>
                <a:gd name="T7" fmla="*/ 553 h 553"/>
                <a:gd name="T8" fmla="*/ 30 w 300"/>
                <a:gd name="T9" fmla="*/ 553 h 553"/>
                <a:gd name="T10" fmla="*/ 0 w 300"/>
                <a:gd name="T11" fmla="*/ 425 h 553"/>
                <a:gd name="T12" fmla="*/ 94 w 300"/>
                <a:gd name="T13" fmla="*/ 301 h 553"/>
                <a:gd name="T14" fmla="*/ 99 w 300"/>
                <a:gd name="T15" fmla="*/ 301 h 553"/>
                <a:gd name="T16" fmla="*/ 103 w 300"/>
                <a:gd name="T17" fmla="*/ 301 h 553"/>
                <a:gd name="T18" fmla="*/ 106 w 300"/>
                <a:gd name="T19" fmla="*/ 301 h 553"/>
                <a:gd name="T20" fmla="*/ 108 w 300"/>
                <a:gd name="T21" fmla="*/ 301 h 553"/>
                <a:gd name="T22" fmla="*/ 109 w 300"/>
                <a:gd name="T23" fmla="*/ 301 h 553"/>
                <a:gd name="T24" fmla="*/ 110 w 300"/>
                <a:gd name="T25" fmla="*/ 301 h 553"/>
                <a:gd name="T26" fmla="*/ 110 w 300"/>
                <a:gd name="T27" fmla="*/ 301 h 553"/>
                <a:gd name="T28" fmla="*/ 110 w 300"/>
                <a:gd name="T29" fmla="*/ 301 h 553"/>
                <a:gd name="T30" fmla="*/ 300 w 300"/>
                <a:gd name="T31" fmla="*/ 0 h 553"/>
                <a:gd name="T32" fmla="*/ 236 w 300"/>
                <a:gd name="T33" fmla="*/ 283 h 553"/>
                <a:gd name="T34" fmla="*/ 241 w 300"/>
                <a:gd name="T35" fmla="*/ 294 h 553"/>
                <a:gd name="T36" fmla="*/ 244 w 300"/>
                <a:gd name="T37" fmla="*/ 303 h 553"/>
                <a:gd name="T38" fmla="*/ 245 w 300"/>
                <a:gd name="T39" fmla="*/ 310 h 553"/>
                <a:gd name="T40" fmla="*/ 246 w 300"/>
                <a:gd name="T41" fmla="*/ 316 h 553"/>
                <a:gd name="T42" fmla="*/ 244 w 300"/>
                <a:gd name="T43" fmla="*/ 319 h 553"/>
                <a:gd name="T44" fmla="*/ 242 w 300"/>
                <a:gd name="T45" fmla="*/ 323 h 553"/>
                <a:gd name="T46" fmla="*/ 239 w 300"/>
                <a:gd name="T47" fmla="*/ 324 h 553"/>
                <a:gd name="T48" fmla="*/ 235 w 300"/>
                <a:gd name="T49" fmla="*/ 326 h 553"/>
                <a:gd name="T50" fmla="*/ 230 w 300"/>
                <a:gd name="T51" fmla="*/ 326 h 553"/>
                <a:gd name="T52" fmla="*/ 224 w 300"/>
                <a:gd name="T53" fmla="*/ 327 h 553"/>
                <a:gd name="T54" fmla="*/ 219 w 300"/>
                <a:gd name="T55" fmla="*/ 327 h 553"/>
                <a:gd name="T56" fmla="*/ 213 w 300"/>
                <a:gd name="T57" fmla="*/ 327 h 553"/>
                <a:gd name="T58" fmla="*/ 206 w 300"/>
                <a:gd name="T59" fmla="*/ 327 h 553"/>
                <a:gd name="T60" fmla="*/ 200 w 300"/>
                <a:gd name="T61" fmla="*/ 327 h 553"/>
                <a:gd name="T62" fmla="*/ 194 w 300"/>
                <a:gd name="T63" fmla="*/ 329 h 553"/>
                <a:gd name="T64" fmla="*/ 188 w 300"/>
                <a:gd name="T65" fmla="*/ 331 h 553"/>
                <a:gd name="T66" fmla="*/ 62 w 300"/>
                <a:gd name="T67" fmla="*/ 443 h 553"/>
                <a:gd name="T68" fmla="*/ 46 w 300"/>
                <a:gd name="T69" fmla="*/ 537 h 553"/>
                <a:gd name="T70" fmla="*/ 30 w 300"/>
                <a:gd name="T71" fmla="*/ 553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0" h="553">
                  <a:moveTo>
                    <a:pt x="30" y="553"/>
                  </a:moveTo>
                  <a:lnTo>
                    <a:pt x="30" y="553"/>
                  </a:lnTo>
                  <a:lnTo>
                    <a:pt x="30" y="553"/>
                  </a:lnTo>
                  <a:lnTo>
                    <a:pt x="30" y="553"/>
                  </a:lnTo>
                  <a:lnTo>
                    <a:pt x="30" y="553"/>
                  </a:lnTo>
                  <a:lnTo>
                    <a:pt x="0" y="425"/>
                  </a:lnTo>
                  <a:lnTo>
                    <a:pt x="94" y="301"/>
                  </a:lnTo>
                  <a:lnTo>
                    <a:pt x="99" y="301"/>
                  </a:lnTo>
                  <a:lnTo>
                    <a:pt x="103" y="301"/>
                  </a:lnTo>
                  <a:lnTo>
                    <a:pt x="106" y="301"/>
                  </a:lnTo>
                  <a:lnTo>
                    <a:pt x="108" y="301"/>
                  </a:lnTo>
                  <a:lnTo>
                    <a:pt x="109" y="301"/>
                  </a:lnTo>
                  <a:lnTo>
                    <a:pt x="110" y="301"/>
                  </a:lnTo>
                  <a:lnTo>
                    <a:pt x="110" y="301"/>
                  </a:lnTo>
                  <a:lnTo>
                    <a:pt x="110" y="301"/>
                  </a:lnTo>
                  <a:lnTo>
                    <a:pt x="300" y="0"/>
                  </a:lnTo>
                  <a:lnTo>
                    <a:pt x="236" y="283"/>
                  </a:lnTo>
                  <a:lnTo>
                    <a:pt x="241" y="294"/>
                  </a:lnTo>
                  <a:lnTo>
                    <a:pt x="244" y="303"/>
                  </a:lnTo>
                  <a:lnTo>
                    <a:pt x="245" y="310"/>
                  </a:lnTo>
                  <a:lnTo>
                    <a:pt x="246" y="316"/>
                  </a:lnTo>
                  <a:lnTo>
                    <a:pt x="244" y="319"/>
                  </a:lnTo>
                  <a:lnTo>
                    <a:pt x="242" y="323"/>
                  </a:lnTo>
                  <a:lnTo>
                    <a:pt x="239" y="324"/>
                  </a:lnTo>
                  <a:lnTo>
                    <a:pt x="235" y="326"/>
                  </a:lnTo>
                  <a:lnTo>
                    <a:pt x="230" y="326"/>
                  </a:lnTo>
                  <a:lnTo>
                    <a:pt x="224" y="327"/>
                  </a:lnTo>
                  <a:lnTo>
                    <a:pt x="219" y="327"/>
                  </a:lnTo>
                  <a:lnTo>
                    <a:pt x="213" y="327"/>
                  </a:lnTo>
                  <a:lnTo>
                    <a:pt x="206" y="327"/>
                  </a:lnTo>
                  <a:lnTo>
                    <a:pt x="200" y="327"/>
                  </a:lnTo>
                  <a:lnTo>
                    <a:pt x="194" y="329"/>
                  </a:lnTo>
                  <a:lnTo>
                    <a:pt x="188" y="331"/>
                  </a:lnTo>
                  <a:lnTo>
                    <a:pt x="62" y="443"/>
                  </a:lnTo>
                  <a:lnTo>
                    <a:pt x="46" y="537"/>
                  </a:lnTo>
                  <a:lnTo>
                    <a:pt x="30" y="553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70"/>
            <p:cNvSpPr>
              <a:spLocks/>
            </p:cNvSpPr>
            <p:nvPr/>
          </p:nvSpPr>
          <p:spPr bwMode="auto">
            <a:xfrm>
              <a:off x="1906" y="1996"/>
              <a:ext cx="215" cy="345"/>
            </a:xfrm>
            <a:custGeom>
              <a:avLst/>
              <a:gdLst>
                <a:gd name="T0" fmla="*/ 10 w 215"/>
                <a:gd name="T1" fmla="*/ 345 h 345"/>
                <a:gd name="T2" fmla="*/ 8 w 215"/>
                <a:gd name="T3" fmla="*/ 336 h 345"/>
                <a:gd name="T4" fmla="*/ 5 w 215"/>
                <a:gd name="T5" fmla="*/ 327 h 345"/>
                <a:gd name="T6" fmla="*/ 3 w 215"/>
                <a:gd name="T7" fmla="*/ 318 h 345"/>
                <a:gd name="T8" fmla="*/ 2 w 215"/>
                <a:gd name="T9" fmla="*/ 309 h 345"/>
                <a:gd name="T10" fmla="*/ 1 w 215"/>
                <a:gd name="T11" fmla="*/ 300 h 345"/>
                <a:gd name="T12" fmla="*/ 0 w 215"/>
                <a:gd name="T13" fmla="*/ 290 h 345"/>
                <a:gd name="T14" fmla="*/ 0 w 215"/>
                <a:gd name="T15" fmla="*/ 281 h 345"/>
                <a:gd name="T16" fmla="*/ 0 w 215"/>
                <a:gd name="T17" fmla="*/ 272 h 345"/>
                <a:gd name="T18" fmla="*/ 1 w 215"/>
                <a:gd name="T19" fmla="*/ 262 h 345"/>
                <a:gd name="T20" fmla="*/ 2 w 215"/>
                <a:gd name="T21" fmla="*/ 253 h 345"/>
                <a:gd name="T22" fmla="*/ 4 w 215"/>
                <a:gd name="T23" fmla="*/ 243 h 345"/>
                <a:gd name="T24" fmla="*/ 6 w 215"/>
                <a:gd name="T25" fmla="*/ 234 h 345"/>
                <a:gd name="T26" fmla="*/ 8 w 215"/>
                <a:gd name="T27" fmla="*/ 224 h 345"/>
                <a:gd name="T28" fmla="*/ 11 w 215"/>
                <a:gd name="T29" fmla="*/ 214 h 345"/>
                <a:gd name="T30" fmla="*/ 14 w 215"/>
                <a:gd name="T31" fmla="*/ 204 h 345"/>
                <a:gd name="T32" fmla="*/ 17 w 215"/>
                <a:gd name="T33" fmla="*/ 195 h 345"/>
                <a:gd name="T34" fmla="*/ 21 w 215"/>
                <a:gd name="T35" fmla="*/ 185 h 345"/>
                <a:gd name="T36" fmla="*/ 25 w 215"/>
                <a:gd name="T37" fmla="*/ 175 h 345"/>
                <a:gd name="T38" fmla="*/ 30 w 215"/>
                <a:gd name="T39" fmla="*/ 165 h 345"/>
                <a:gd name="T40" fmla="*/ 35 w 215"/>
                <a:gd name="T41" fmla="*/ 154 h 345"/>
                <a:gd name="T42" fmla="*/ 40 w 215"/>
                <a:gd name="T43" fmla="*/ 144 h 345"/>
                <a:gd name="T44" fmla="*/ 45 w 215"/>
                <a:gd name="T45" fmla="*/ 134 h 345"/>
                <a:gd name="T46" fmla="*/ 51 w 215"/>
                <a:gd name="T47" fmla="*/ 124 h 345"/>
                <a:gd name="T48" fmla="*/ 57 w 215"/>
                <a:gd name="T49" fmla="*/ 114 h 345"/>
                <a:gd name="T50" fmla="*/ 64 w 215"/>
                <a:gd name="T51" fmla="*/ 103 h 345"/>
                <a:gd name="T52" fmla="*/ 71 w 215"/>
                <a:gd name="T53" fmla="*/ 93 h 345"/>
                <a:gd name="T54" fmla="*/ 78 w 215"/>
                <a:gd name="T55" fmla="*/ 83 h 345"/>
                <a:gd name="T56" fmla="*/ 86 w 215"/>
                <a:gd name="T57" fmla="*/ 72 h 345"/>
                <a:gd name="T58" fmla="*/ 93 w 215"/>
                <a:gd name="T59" fmla="*/ 62 h 345"/>
                <a:gd name="T60" fmla="*/ 102 w 215"/>
                <a:gd name="T61" fmla="*/ 51 h 345"/>
                <a:gd name="T62" fmla="*/ 110 w 215"/>
                <a:gd name="T63" fmla="*/ 41 h 345"/>
                <a:gd name="T64" fmla="*/ 119 w 215"/>
                <a:gd name="T65" fmla="*/ 30 h 345"/>
                <a:gd name="T66" fmla="*/ 215 w 215"/>
                <a:gd name="T67" fmla="*/ 0 h 345"/>
                <a:gd name="T68" fmla="*/ 73 w 215"/>
                <a:gd name="T69" fmla="*/ 203 h 345"/>
                <a:gd name="T70" fmla="*/ 41 w 215"/>
                <a:gd name="T71" fmla="*/ 345 h 345"/>
                <a:gd name="T72" fmla="*/ 10 w 215"/>
                <a:gd name="T73" fmla="*/ 34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5" h="345">
                  <a:moveTo>
                    <a:pt x="10" y="345"/>
                  </a:moveTo>
                  <a:lnTo>
                    <a:pt x="8" y="336"/>
                  </a:lnTo>
                  <a:lnTo>
                    <a:pt x="5" y="327"/>
                  </a:lnTo>
                  <a:lnTo>
                    <a:pt x="3" y="318"/>
                  </a:lnTo>
                  <a:lnTo>
                    <a:pt x="2" y="309"/>
                  </a:lnTo>
                  <a:lnTo>
                    <a:pt x="1" y="300"/>
                  </a:lnTo>
                  <a:lnTo>
                    <a:pt x="0" y="290"/>
                  </a:lnTo>
                  <a:lnTo>
                    <a:pt x="0" y="281"/>
                  </a:lnTo>
                  <a:lnTo>
                    <a:pt x="0" y="272"/>
                  </a:lnTo>
                  <a:lnTo>
                    <a:pt x="1" y="262"/>
                  </a:lnTo>
                  <a:lnTo>
                    <a:pt x="2" y="253"/>
                  </a:lnTo>
                  <a:lnTo>
                    <a:pt x="4" y="243"/>
                  </a:lnTo>
                  <a:lnTo>
                    <a:pt x="6" y="234"/>
                  </a:lnTo>
                  <a:lnTo>
                    <a:pt x="8" y="224"/>
                  </a:lnTo>
                  <a:lnTo>
                    <a:pt x="11" y="214"/>
                  </a:lnTo>
                  <a:lnTo>
                    <a:pt x="14" y="204"/>
                  </a:lnTo>
                  <a:lnTo>
                    <a:pt x="17" y="195"/>
                  </a:lnTo>
                  <a:lnTo>
                    <a:pt x="21" y="185"/>
                  </a:lnTo>
                  <a:lnTo>
                    <a:pt x="25" y="175"/>
                  </a:lnTo>
                  <a:lnTo>
                    <a:pt x="30" y="165"/>
                  </a:lnTo>
                  <a:lnTo>
                    <a:pt x="35" y="154"/>
                  </a:lnTo>
                  <a:lnTo>
                    <a:pt x="40" y="144"/>
                  </a:lnTo>
                  <a:lnTo>
                    <a:pt x="45" y="134"/>
                  </a:lnTo>
                  <a:lnTo>
                    <a:pt x="51" y="124"/>
                  </a:lnTo>
                  <a:lnTo>
                    <a:pt x="57" y="114"/>
                  </a:lnTo>
                  <a:lnTo>
                    <a:pt x="64" y="103"/>
                  </a:lnTo>
                  <a:lnTo>
                    <a:pt x="71" y="93"/>
                  </a:lnTo>
                  <a:lnTo>
                    <a:pt x="78" y="83"/>
                  </a:lnTo>
                  <a:lnTo>
                    <a:pt x="86" y="72"/>
                  </a:lnTo>
                  <a:lnTo>
                    <a:pt x="93" y="62"/>
                  </a:lnTo>
                  <a:lnTo>
                    <a:pt x="102" y="51"/>
                  </a:lnTo>
                  <a:lnTo>
                    <a:pt x="110" y="41"/>
                  </a:lnTo>
                  <a:lnTo>
                    <a:pt x="119" y="30"/>
                  </a:lnTo>
                  <a:lnTo>
                    <a:pt x="215" y="0"/>
                  </a:lnTo>
                  <a:lnTo>
                    <a:pt x="73" y="203"/>
                  </a:lnTo>
                  <a:lnTo>
                    <a:pt x="41" y="345"/>
                  </a:lnTo>
                  <a:lnTo>
                    <a:pt x="10" y="345"/>
                  </a:lnTo>
                  <a:close/>
                </a:path>
              </a:pathLst>
            </a:custGeom>
            <a:solidFill>
              <a:srgbClr val="66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71"/>
            <p:cNvSpPr>
              <a:spLocks/>
            </p:cNvSpPr>
            <p:nvPr/>
          </p:nvSpPr>
          <p:spPr bwMode="auto">
            <a:xfrm>
              <a:off x="1806" y="2027"/>
              <a:ext cx="124" cy="236"/>
            </a:xfrm>
            <a:custGeom>
              <a:avLst/>
              <a:gdLst>
                <a:gd name="T0" fmla="*/ 0 w 124"/>
                <a:gd name="T1" fmla="*/ 236 h 236"/>
                <a:gd name="T2" fmla="*/ 46 w 124"/>
                <a:gd name="T3" fmla="*/ 18 h 236"/>
                <a:gd name="T4" fmla="*/ 124 w 124"/>
                <a:gd name="T5" fmla="*/ 0 h 236"/>
                <a:gd name="T6" fmla="*/ 30 w 124"/>
                <a:gd name="T7" fmla="*/ 236 h 236"/>
                <a:gd name="T8" fmla="*/ 0 w 124"/>
                <a:gd name="T9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236">
                  <a:moveTo>
                    <a:pt x="0" y="236"/>
                  </a:moveTo>
                  <a:lnTo>
                    <a:pt x="46" y="18"/>
                  </a:lnTo>
                  <a:lnTo>
                    <a:pt x="124" y="0"/>
                  </a:lnTo>
                  <a:lnTo>
                    <a:pt x="30" y="236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rgbClr val="66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72"/>
            <p:cNvSpPr>
              <a:spLocks/>
            </p:cNvSpPr>
            <p:nvPr/>
          </p:nvSpPr>
          <p:spPr bwMode="auto">
            <a:xfrm>
              <a:off x="3271" y="1981"/>
              <a:ext cx="505" cy="218"/>
            </a:xfrm>
            <a:custGeom>
              <a:avLst/>
              <a:gdLst>
                <a:gd name="T0" fmla="*/ 0 w 505"/>
                <a:gd name="T1" fmla="*/ 218 h 218"/>
                <a:gd name="T2" fmla="*/ 16 w 505"/>
                <a:gd name="T3" fmla="*/ 16 h 218"/>
                <a:gd name="T4" fmla="*/ 459 w 505"/>
                <a:gd name="T5" fmla="*/ 0 h 218"/>
                <a:gd name="T6" fmla="*/ 505 w 505"/>
                <a:gd name="T7" fmla="*/ 124 h 218"/>
                <a:gd name="T8" fmla="*/ 411 w 505"/>
                <a:gd name="T9" fmla="*/ 172 h 218"/>
                <a:gd name="T10" fmla="*/ 331 w 505"/>
                <a:gd name="T11" fmla="*/ 206 h 218"/>
                <a:gd name="T12" fmla="*/ 30 w 505"/>
                <a:gd name="T13" fmla="*/ 218 h 218"/>
                <a:gd name="T14" fmla="*/ 0 w 505"/>
                <a:gd name="T15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5" h="218">
                  <a:moveTo>
                    <a:pt x="0" y="218"/>
                  </a:moveTo>
                  <a:lnTo>
                    <a:pt x="16" y="16"/>
                  </a:lnTo>
                  <a:lnTo>
                    <a:pt x="459" y="0"/>
                  </a:lnTo>
                  <a:lnTo>
                    <a:pt x="505" y="124"/>
                  </a:lnTo>
                  <a:lnTo>
                    <a:pt x="411" y="172"/>
                  </a:lnTo>
                  <a:lnTo>
                    <a:pt x="331" y="206"/>
                  </a:lnTo>
                  <a:lnTo>
                    <a:pt x="30" y="218"/>
                  </a:lnTo>
                  <a:lnTo>
                    <a:pt x="0" y="2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73"/>
            <p:cNvSpPr>
              <a:spLocks/>
            </p:cNvSpPr>
            <p:nvPr/>
          </p:nvSpPr>
          <p:spPr bwMode="auto">
            <a:xfrm>
              <a:off x="2309" y="1459"/>
              <a:ext cx="412" cy="395"/>
            </a:xfrm>
            <a:custGeom>
              <a:avLst/>
              <a:gdLst>
                <a:gd name="T0" fmla="*/ 132 w 412"/>
                <a:gd name="T1" fmla="*/ 380 h 395"/>
                <a:gd name="T2" fmla="*/ 45 w 412"/>
                <a:gd name="T3" fmla="*/ 320 h 395"/>
                <a:gd name="T4" fmla="*/ 15 w 412"/>
                <a:gd name="T5" fmla="*/ 233 h 395"/>
                <a:gd name="T6" fmla="*/ 0 w 412"/>
                <a:gd name="T7" fmla="*/ 175 h 395"/>
                <a:gd name="T8" fmla="*/ 104 w 412"/>
                <a:gd name="T9" fmla="*/ 28 h 395"/>
                <a:gd name="T10" fmla="*/ 115 w 412"/>
                <a:gd name="T11" fmla="*/ 23 h 395"/>
                <a:gd name="T12" fmla="*/ 126 w 412"/>
                <a:gd name="T13" fmla="*/ 18 h 395"/>
                <a:gd name="T14" fmla="*/ 136 w 412"/>
                <a:gd name="T15" fmla="*/ 15 h 395"/>
                <a:gd name="T16" fmla="*/ 146 w 412"/>
                <a:gd name="T17" fmla="*/ 12 h 395"/>
                <a:gd name="T18" fmla="*/ 156 w 412"/>
                <a:gd name="T19" fmla="*/ 9 h 395"/>
                <a:gd name="T20" fmla="*/ 166 w 412"/>
                <a:gd name="T21" fmla="*/ 7 h 395"/>
                <a:gd name="T22" fmla="*/ 176 w 412"/>
                <a:gd name="T23" fmla="*/ 5 h 395"/>
                <a:gd name="T24" fmla="*/ 185 w 412"/>
                <a:gd name="T25" fmla="*/ 3 h 395"/>
                <a:gd name="T26" fmla="*/ 194 w 412"/>
                <a:gd name="T27" fmla="*/ 2 h 395"/>
                <a:gd name="T28" fmla="*/ 204 w 412"/>
                <a:gd name="T29" fmla="*/ 1 h 395"/>
                <a:gd name="T30" fmla="*/ 214 w 412"/>
                <a:gd name="T31" fmla="*/ 1 h 395"/>
                <a:gd name="T32" fmla="*/ 223 w 412"/>
                <a:gd name="T33" fmla="*/ 0 h 395"/>
                <a:gd name="T34" fmla="*/ 233 w 412"/>
                <a:gd name="T35" fmla="*/ 0 h 395"/>
                <a:gd name="T36" fmla="*/ 243 w 412"/>
                <a:gd name="T37" fmla="*/ 0 h 395"/>
                <a:gd name="T38" fmla="*/ 254 w 412"/>
                <a:gd name="T39" fmla="*/ 0 h 395"/>
                <a:gd name="T40" fmla="*/ 264 w 412"/>
                <a:gd name="T41" fmla="*/ 0 h 395"/>
                <a:gd name="T42" fmla="*/ 397 w 412"/>
                <a:gd name="T43" fmla="*/ 87 h 395"/>
                <a:gd name="T44" fmla="*/ 412 w 412"/>
                <a:gd name="T45" fmla="*/ 233 h 395"/>
                <a:gd name="T46" fmla="*/ 352 w 412"/>
                <a:gd name="T47" fmla="*/ 337 h 395"/>
                <a:gd name="T48" fmla="*/ 279 w 412"/>
                <a:gd name="T49" fmla="*/ 380 h 395"/>
                <a:gd name="T50" fmla="*/ 164 w 412"/>
                <a:gd name="T51" fmla="*/ 395 h 395"/>
                <a:gd name="T52" fmla="*/ 132 w 412"/>
                <a:gd name="T53" fmla="*/ 38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12" h="395">
                  <a:moveTo>
                    <a:pt x="132" y="380"/>
                  </a:moveTo>
                  <a:lnTo>
                    <a:pt x="45" y="320"/>
                  </a:lnTo>
                  <a:lnTo>
                    <a:pt x="15" y="233"/>
                  </a:lnTo>
                  <a:lnTo>
                    <a:pt x="0" y="175"/>
                  </a:lnTo>
                  <a:lnTo>
                    <a:pt x="104" y="28"/>
                  </a:lnTo>
                  <a:lnTo>
                    <a:pt x="115" y="23"/>
                  </a:lnTo>
                  <a:lnTo>
                    <a:pt x="126" y="18"/>
                  </a:lnTo>
                  <a:lnTo>
                    <a:pt x="136" y="15"/>
                  </a:lnTo>
                  <a:lnTo>
                    <a:pt x="146" y="12"/>
                  </a:lnTo>
                  <a:lnTo>
                    <a:pt x="156" y="9"/>
                  </a:lnTo>
                  <a:lnTo>
                    <a:pt x="166" y="7"/>
                  </a:lnTo>
                  <a:lnTo>
                    <a:pt x="176" y="5"/>
                  </a:lnTo>
                  <a:lnTo>
                    <a:pt x="185" y="3"/>
                  </a:lnTo>
                  <a:lnTo>
                    <a:pt x="194" y="2"/>
                  </a:lnTo>
                  <a:lnTo>
                    <a:pt x="204" y="1"/>
                  </a:lnTo>
                  <a:lnTo>
                    <a:pt x="214" y="1"/>
                  </a:lnTo>
                  <a:lnTo>
                    <a:pt x="223" y="0"/>
                  </a:lnTo>
                  <a:lnTo>
                    <a:pt x="233" y="0"/>
                  </a:lnTo>
                  <a:lnTo>
                    <a:pt x="243" y="0"/>
                  </a:lnTo>
                  <a:lnTo>
                    <a:pt x="254" y="0"/>
                  </a:lnTo>
                  <a:lnTo>
                    <a:pt x="264" y="0"/>
                  </a:lnTo>
                  <a:lnTo>
                    <a:pt x="397" y="87"/>
                  </a:lnTo>
                  <a:lnTo>
                    <a:pt x="412" y="233"/>
                  </a:lnTo>
                  <a:lnTo>
                    <a:pt x="352" y="337"/>
                  </a:lnTo>
                  <a:lnTo>
                    <a:pt x="279" y="380"/>
                  </a:lnTo>
                  <a:lnTo>
                    <a:pt x="164" y="395"/>
                  </a:lnTo>
                  <a:lnTo>
                    <a:pt x="132" y="380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74"/>
            <p:cNvSpPr>
              <a:spLocks/>
            </p:cNvSpPr>
            <p:nvPr/>
          </p:nvSpPr>
          <p:spPr bwMode="auto">
            <a:xfrm>
              <a:off x="2874" y="1378"/>
              <a:ext cx="142" cy="175"/>
            </a:xfrm>
            <a:custGeom>
              <a:avLst/>
              <a:gdLst>
                <a:gd name="T0" fmla="*/ 97 w 142"/>
                <a:gd name="T1" fmla="*/ 159 h 175"/>
                <a:gd name="T2" fmla="*/ 64 w 142"/>
                <a:gd name="T3" fmla="*/ 129 h 175"/>
                <a:gd name="T4" fmla="*/ 0 w 142"/>
                <a:gd name="T5" fmla="*/ 32 h 175"/>
                <a:gd name="T6" fmla="*/ 0 w 142"/>
                <a:gd name="T7" fmla="*/ 22 h 175"/>
                <a:gd name="T8" fmla="*/ 0 w 142"/>
                <a:gd name="T9" fmla="*/ 14 h 175"/>
                <a:gd name="T10" fmla="*/ 0 w 142"/>
                <a:gd name="T11" fmla="*/ 8 h 175"/>
                <a:gd name="T12" fmla="*/ 0 w 142"/>
                <a:gd name="T13" fmla="*/ 4 h 175"/>
                <a:gd name="T14" fmla="*/ 0 w 142"/>
                <a:gd name="T15" fmla="*/ 2 h 175"/>
                <a:gd name="T16" fmla="*/ 0 w 142"/>
                <a:gd name="T17" fmla="*/ 1 h 175"/>
                <a:gd name="T18" fmla="*/ 0 w 142"/>
                <a:gd name="T19" fmla="*/ 0 h 175"/>
                <a:gd name="T20" fmla="*/ 0 w 142"/>
                <a:gd name="T21" fmla="*/ 0 h 175"/>
                <a:gd name="T22" fmla="*/ 113 w 142"/>
                <a:gd name="T23" fmla="*/ 32 h 175"/>
                <a:gd name="T24" fmla="*/ 142 w 142"/>
                <a:gd name="T25" fmla="*/ 175 h 175"/>
                <a:gd name="T26" fmla="*/ 97 w 142"/>
                <a:gd name="T27" fmla="*/ 159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75">
                  <a:moveTo>
                    <a:pt x="97" y="159"/>
                  </a:moveTo>
                  <a:lnTo>
                    <a:pt x="64" y="129"/>
                  </a:lnTo>
                  <a:lnTo>
                    <a:pt x="0" y="32"/>
                  </a:lnTo>
                  <a:lnTo>
                    <a:pt x="0" y="22"/>
                  </a:lnTo>
                  <a:lnTo>
                    <a:pt x="0" y="14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13" y="32"/>
                  </a:lnTo>
                  <a:lnTo>
                    <a:pt x="142" y="175"/>
                  </a:lnTo>
                  <a:lnTo>
                    <a:pt x="97" y="159"/>
                  </a:lnTo>
                  <a:close/>
                </a:path>
              </a:pathLst>
            </a:custGeom>
            <a:solidFill>
              <a:srgbClr val="66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75"/>
            <p:cNvSpPr>
              <a:spLocks/>
            </p:cNvSpPr>
            <p:nvPr/>
          </p:nvSpPr>
          <p:spPr bwMode="auto">
            <a:xfrm>
              <a:off x="3016" y="1378"/>
              <a:ext cx="129" cy="111"/>
            </a:xfrm>
            <a:custGeom>
              <a:avLst/>
              <a:gdLst>
                <a:gd name="T0" fmla="*/ 83 w 129"/>
                <a:gd name="T1" fmla="*/ 95 h 111"/>
                <a:gd name="T2" fmla="*/ 0 w 129"/>
                <a:gd name="T3" fmla="*/ 32 h 111"/>
                <a:gd name="T4" fmla="*/ 0 w 129"/>
                <a:gd name="T5" fmla="*/ 22 h 111"/>
                <a:gd name="T6" fmla="*/ 0 w 129"/>
                <a:gd name="T7" fmla="*/ 14 h 111"/>
                <a:gd name="T8" fmla="*/ 0 w 129"/>
                <a:gd name="T9" fmla="*/ 8 h 111"/>
                <a:gd name="T10" fmla="*/ 0 w 129"/>
                <a:gd name="T11" fmla="*/ 4 h 111"/>
                <a:gd name="T12" fmla="*/ 0 w 129"/>
                <a:gd name="T13" fmla="*/ 2 h 111"/>
                <a:gd name="T14" fmla="*/ 0 w 129"/>
                <a:gd name="T15" fmla="*/ 1 h 111"/>
                <a:gd name="T16" fmla="*/ 0 w 129"/>
                <a:gd name="T17" fmla="*/ 0 h 111"/>
                <a:gd name="T18" fmla="*/ 0 w 129"/>
                <a:gd name="T19" fmla="*/ 0 h 111"/>
                <a:gd name="T20" fmla="*/ 113 w 129"/>
                <a:gd name="T21" fmla="*/ 32 h 111"/>
                <a:gd name="T22" fmla="*/ 129 w 129"/>
                <a:gd name="T23" fmla="*/ 111 h 111"/>
                <a:gd name="T24" fmla="*/ 83 w 129"/>
                <a:gd name="T25" fmla="*/ 95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9" h="111">
                  <a:moveTo>
                    <a:pt x="83" y="95"/>
                  </a:moveTo>
                  <a:lnTo>
                    <a:pt x="0" y="32"/>
                  </a:lnTo>
                  <a:lnTo>
                    <a:pt x="0" y="22"/>
                  </a:lnTo>
                  <a:lnTo>
                    <a:pt x="0" y="14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13" y="32"/>
                  </a:lnTo>
                  <a:lnTo>
                    <a:pt x="129" y="111"/>
                  </a:lnTo>
                  <a:lnTo>
                    <a:pt x="83" y="95"/>
                  </a:lnTo>
                  <a:close/>
                </a:path>
              </a:pathLst>
            </a:custGeom>
            <a:solidFill>
              <a:srgbClr val="66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67375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531812" y="4772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Showcard Gothic" pitchFamily="82" charset="0"/>
              </a:rPr>
              <a:t/>
            </a:r>
            <a:br>
              <a:rPr lang="en-US" dirty="0" smtClean="0">
                <a:latin typeface="Showcard Gothic" pitchFamily="82" charset="0"/>
              </a:rPr>
            </a:b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digestive system …</a:t>
            </a:r>
            <a:b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</a:br>
            <a:r>
              <a:rPr lang="en-US" sz="3100" dirty="0" smtClean="0">
                <a:latin typeface="Showcard Gothic" pitchFamily="82" charset="0"/>
              </a:rPr>
              <a:t>Have we got it?</a:t>
            </a:r>
            <a:br>
              <a:rPr lang="en-US" sz="3100" dirty="0" smtClean="0">
                <a:latin typeface="Showcard Gothic" pitchFamily="82" charset="0"/>
              </a:rPr>
            </a:br>
            <a:r>
              <a:rPr lang="en-US" sz="3100" dirty="0" smtClean="0">
                <a:latin typeface="Showcard Gothic" pitchFamily="82" charset="0"/>
              </a:rPr>
              <a:t>Let’s check and see</a:t>
            </a:r>
          </a:p>
        </p:txBody>
      </p:sp>
      <p:pic>
        <p:nvPicPr>
          <p:cNvPr id="12292" name="Picture 2" descr="C:\Documents and Settings\amoore\Local Settings\Temporary Internet Files\Content.IE5\W1IZ4X6V\MC90031251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4613">
            <a:off x="1160463" y="2084388"/>
            <a:ext cx="6197600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968375" y="5187950"/>
            <a:ext cx="73564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prstClr val="black"/>
                </a:solidFill>
                <a:latin typeface="Showcard Gothic" pitchFamily="82" charset="0"/>
              </a:rPr>
              <a:t>Stick diagnostics</a:t>
            </a:r>
            <a:endParaRPr lang="en-US" sz="4000">
              <a:solidFill>
                <a:prstClr val="black"/>
              </a:solidFill>
            </a:endParaRPr>
          </a:p>
        </p:txBody>
      </p:sp>
      <p:sp>
        <p:nvSpPr>
          <p:cNvPr id="12294" name="TextBox 6"/>
          <p:cNvSpPr txBox="1">
            <a:spLocks noChangeArrowheads="1"/>
          </p:cNvSpPr>
          <p:nvPr/>
        </p:nvSpPr>
        <p:spPr bwMode="auto">
          <a:xfrm>
            <a:off x="1719263" y="3381375"/>
            <a:ext cx="3071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prstClr val="black"/>
                </a:solidFill>
              </a:rPr>
              <a:t>Student Name A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 rot="-507729">
            <a:off x="3267075" y="3890963"/>
            <a:ext cx="1946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prstClr val="black"/>
                </a:solidFill>
              </a:rPr>
              <a:t>Student Name B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Nursing Fundamentals 7243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24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6.02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190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143000"/>
            <a:ext cx="9144000" cy="4572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6.02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Nursing Fundamentals 7243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25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52400" y="1752600"/>
            <a:ext cx="9448800" cy="3352800"/>
          </a:xfrm>
          <a:prstGeom prst="rect">
            <a:avLst/>
          </a:prstGeom>
          <a:solidFill>
            <a:srgbClr val="002060"/>
          </a:solidFill>
          <a:ln w="762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NAI SKILLS</a:t>
            </a:r>
          </a:p>
          <a:p>
            <a:pPr lvl="0" algn="ctr"/>
            <a:r>
              <a:rPr lang="en-US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Related to the Digestive System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4507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143000"/>
            <a:ext cx="9144000" cy="4572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6.02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2060"/>
                </a:solidFill>
              </a:rPr>
              <a:t>Nursing Fundamentals 7243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28600" y="1752600"/>
            <a:ext cx="9525000" cy="3352800"/>
          </a:xfrm>
          <a:prstGeom prst="rect">
            <a:avLst/>
          </a:prstGeom>
          <a:solidFill>
            <a:srgbClr val="00206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SKILL</a:t>
            </a:r>
            <a:r>
              <a:rPr lang="en-US" sz="8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6.02A</a:t>
            </a:r>
          </a:p>
          <a:p>
            <a:pPr algn="ctr"/>
            <a:r>
              <a:rPr lang="en-US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Assist with use of bathroom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380" y="2019120"/>
            <a:ext cx="935980" cy="819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52400" y="155510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 Lab Assignment</a:t>
            </a:r>
          </a:p>
          <a:p>
            <a:pPr>
              <a:defRPr/>
            </a:pPr>
            <a:r>
              <a:rPr lang="en-US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Engage in the Skill Acquisition Process for:</a:t>
            </a:r>
          </a:p>
        </p:txBody>
      </p:sp>
    </p:spTree>
    <p:extLst>
      <p:ext uri="{BB962C8B-B14F-4D97-AF65-F5344CB8AC3E}">
        <p14:creationId xmlns:p14="http://schemas.microsoft.com/office/powerpoint/2010/main" val="1415637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143000"/>
            <a:ext cx="9144000" cy="4572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6.02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2060"/>
                </a:solidFill>
              </a:rPr>
              <a:t>Nursing Fundamentals 7243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2060"/>
                </a:solidFill>
              </a:rPr>
              <a:pPr/>
              <a:t>27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28600" y="1752600"/>
            <a:ext cx="9525000" cy="3352800"/>
          </a:xfrm>
          <a:prstGeom prst="rect">
            <a:avLst/>
          </a:prstGeom>
          <a:solidFill>
            <a:srgbClr val="00206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SKILL</a:t>
            </a:r>
            <a:r>
              <a:rPr lang="en-US" sz="8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6.02B</a:t>
            </a:r>
          </a:p>
          <a:p>
            <a:pPr algn="ctr"/>
            <a:r>
              <a:rPr lang="en-US" sz="6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Assist with bedside commode (BSC)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380" y="2019120"/>
            <a:ext cx="935980" cy="819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8600" y="152400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 Lab Assignment</a:t>
            </a:r>
          </a:p>
          <a:p>
            <a:pPr>
              <a:defRPr/>
            </a:pPr>
            <a:r>
              <a:rPr lang="en-US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Engage in the Skill Acquisition Process for:</a:t>
            </a:r>
          </a:p>
        </p:txBody>
      </p:sp>
    </p:spTree>
    <p:extLst>
      <p:ext uri="{BB962C8B-B14F-4D97-AF65-F5344CB8AC3E}">
        <p14:creationId xmlns:p14="http://schemas.microsoft.com/office/powerpoint/2010/main" val="2000413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143000"/>
            <a:ext cx="9144000" cy="4572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6.02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2060"/>
                </a:solidFill>
              </a:rPr>
              <a:t>Nursing Fundamentals 7243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2060"/>
                </a:solidFill>
              </a:rPr>
              <a:pPr/>
              <a:t>28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28600" y="1752600"/>
            <a:ext cx="9525000" cy="3352800"/>
          </a:xfrm>
          <a:prstGeom prst="rect">
            <a:avLst/>
          </a:prstGeom>
          <a:solidFill>
            <a:srgbClr val="00206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SKILL</a:t>
            </a:r>
            <a:r>
              <a:rPr lang="en-US" sz="8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6.02C</a:t>
            </a:r>
          </a:p>
          <a:p>
            <a:pPr algn="ctr"/>
            <a:r>
              <a:rPr lang="en-US" sz="6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Assist with </a:t>
            </a:r>
            <a:r>
              <a:rPr lang="en-US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bedpan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14600"/>
            <a:ext cx="935980" cy="819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73980" y="152400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 Lab Assignment</a:t>
            </a:r>
          </a:p>
          <a:p>
            <a:pPr>
              <a:defRPr/>
            </a:pPr>
            <a:r>
              <a:rPr lang="en-US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Engage in the Skill Acquisition Process for:</a:t>
            </a:r>
          </a:p>
        </p:txBody>
      </p:sp>
    </p:spTree>
    <p:extLst>
      <p:ext uri="{BB962C8B-B14F-4D97-AF65-F5344CB8AC3E}">
        <p14:creationId xmlns:p14="http://schemas.microsoft.com/office/powerpoint/2010/main" val="1922103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143000"/>
            <a:ext cx="9144000" cy="4572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6.02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2060"/>
                </a:solidFill>
              </a:rPr>
              <a:t>Nursing Fundamentals 7243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2060"/>
                </a:solidFill>
              </a:rPr>
              <a:pPr/>
              <a:t>29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28600" y="1752600"/>
            <a:ext cx="9525000" cy="3352800"/>
          </a:xfrm>
          <a:prstGeom prst="rect">
            <a:avLst/>
          </a:prstGeom>
          <a:solidFill>
            <a:srgbClr val="00206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SKILL</a:t>
            </a:r>
            <a:r>
              <a:rPr lang="en-US" sz="8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6.02D</a:t>
            </a:r>
          </a:p>
          <a:p>
            <a:pPr algn="ctr"/>
            <a:r>
              <a:rPr lang="en-US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Apply adult briefs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14600"/>
            <a:ext cx="935980" cy="819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73980" y="152400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 Lab Assignment</a:t>
            </a:r>
          </a:p>
          <a:p>
            <a:pPr>
              <a:defRPr/>
            </a:pPr>
            <a:r>
              <a:rPr lang="en-US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Engage in the Skill Acquisition Process for:</a:t>
            </a:r>
          </a:p>
        </p:txBody>
      </p:sp>
    </p:spTree>
    <p:extLst>
      <p:ext uri="{BB962C8B-B14F-4D97-AF65-F5344CB8AC3E}">
        <p14:creationId xmlns:p14="http://schemas.microsoft.com/office/powerpoint/2010/main" val="456346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2060"/>
                </a:solidFill>
              </a:rPr>
              <a:t>6.02</a:t>
            </a:r>
          </a:p>
        </p:txBody>
      </p:sp>
      <p:sp>
        <p:nvSpPr>
          <p:cNvPr id="4102" name="Rectangle 3"/>
          <p:cNvSpPr>
            <a:spLocks noChangeArrowheads="1"/>
          </p:cNvSpPr>
          <p:nvPr/>
        </p:nvSpPr>
        <p:spPr bwMode="auto">
          <a:xfrm>
            <a:off x="0" y="466725"/>
            <a:ext cx="9144000" cy="647700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FFFFFF"/>
                </a:solidFill>
              </a:rPr>
              <a:t>6.02 Introduction</a:t>
            </a:r>
            <a:endParaRPr lang="en-US" sz="3600" dirty="0" smtClean="0">
              <a:solidFill>
                <a:srgbClr val="FFFFF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Nursing Fundamentals 7243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2060"/>
                </a:solidFill>
              </a:rPr>
              <a:pPr/>
              <a:t>3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1600200"/>
            <a:ext cx="7772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Residents often require assistance from the nurse aide in caring for elimination and urination needs.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Reviews of the body systems involved assist the nurse aide in understand the importance of  these excretory functions. 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746" name="Picture 2" descr="C:\Documents and Settings\amoore\Local Settings\Temporary Internet Files\Content.IE5\GLDKAAAI\MC90031822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724400"/>
            <a:ext cx="1028700" cy="148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391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143000"/>
            <a:ext cx="9144000" cy="4572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6.02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2060"/>
                </a:solidFill>
              </a:rPr>
              <a:t>Nursing Fundamentals 7243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2060"/>
                </a:solidFill>
              </a:rPr>
              <a:pPr/>
              <a:t>30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28600" y="1752600"/>
            <a:ext cx="9525000" cy="3352800"/>
          </a:xfrm>
          <a:prstGeom prst="rect">
            <a:avLst/>
          </a:prstGeom>
          <a:solidFill>
            <a:srgbClr val="00206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SKILL</a:t>
            </a:r>
            <a:r>
              <a:rPr lang="en-US" sz="8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6.02E</a:t>
            </a:r>
          </a:p>
          <a:p>
            <a:pPr algn="ctr"/>
            <a:r>
              <a:rPr lang="en-US" sz="6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Administer cleansing enema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380" y="2019120"/>
            <a:ext cx="935980" cy="819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52400" y="228600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 Lab Assignment</a:t>
            </a:r>
          </a:p>
          <a:p>
            <a:pPr>
              <a:defRPr/>
            </a:pPr>
            <a:r>
              <a:rPr lang="en-US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Engage in the Skill Acquisition Process for:</a:t>
            </a:r>
          </a:p>
        </p:txBody>
      </p:sp>
    </p:spTree>
    <p:extLst>
      <p:ext uri="{BB962C8B-B14F-4D97-AF65-F5344CB8AC3E}">
        <p14:creationId xmlns:p14="http://schemas.microsoft.com/office/powerpoint/2010/main" val="876502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143000"/>
            <a:ext cx="9144000" cy="4572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6.02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Nursing Fundamentals 7243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31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752600"/>
            <a:ext cx="9144000" cy="33528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Bowel</a:t>
            </a:r>
          </a:p>
          <a:p>
            <a:pPr algn="ctr"/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Retraining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30"/>
          <a:stretch/>
        </p:blipFill>
        <p:spPr bwMode="auto">
          <a:xfrm>
            <a:off x="731520" y="3060145"/>
            <a:ext cx="990600" cy="1171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8875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Digestive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– Bowel Retraining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6.02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7848600" cy="4525963"/>
          </a:xfrm>
        </p:spPr>
        <p:txBody>
          <a:bodyPr>
            <a:noAutofit/>
          </a:bodyPr>
          <a:lstStyle/>
          <a:p>
            <a:pPr marL="0" indent="0">
              <a:spcAft>
                <a:spcPct val="30000"/>
              </a:spcAft>
              <a:buNone/>
            </a:pPr>
            <a:r>
              <a:rPr 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Incontinence: </a:t>
            </a:r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Inability to control </a:t>
            </a:r>
            <a:r>
              <a:rPr lang="en-US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defecation</a:t>
            </a:r>
            <a:endParaRPr 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Aft>
                <a:spcPct val="30000"/>
              </a:spcAft>
              <a:buClr>
                <a:srgbClr val="002060"/>
              </a:buClr>
              <a:buFont typeface="Wingdings" pitchFamily="2" charset="2"/>
              <a:buChar char=""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Embarrassing for resident</a:t>
            </a:r>
          </a:p>
          <a:p>
            <a:pPr lvl="1">
              <a:spcAft>
                <a:spcPct val="30000"/>
              </a:spcAft>
              <a:buClr>
                <a:srgbClr val="002060"/>
              </a:buClr>
              <a:buFont typeface="Wingdings" pitchFamily="2" charset="2"/>
              <a:buChar char=""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Uncomfortable</a:t>
            </a:r>
          </a:p>
          <a:p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5273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Digestive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– Bowel Retraining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6.02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5181600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collected:</a:t>
            </a:r>
          </a:p>
          <a:p>
            <a:pPr lvl="1">
              <a:lnSpc>
                <a:spcPct val="90000"/>
              </a:lnSpc>
              <a:buClr>
                <a:srgbClr val="002060"/>
              </a:buClr>
              <a:buFont typeface="Wingdings" pitchFamily="2" charset="2"/>
              <a:buChar char="§"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bowel pattern before incontinence</a:t>
            </a:r>
          </a:p>
          <a:p>
            <a:pPr lvl="1">
              <a:lnSpc>
                <a:spcPct val="90000"/>
              </a:lnSpc>
              <a:buClr>
                <a:srgbClr val="002060"/>
              </a:buClr>
              <a:buFont typeface="Wingdings" pitchFamily="2" charset="2"/>
              <a:buChar char="§"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 bowel pattern</a:t>
            </a:r>
          </a:p>
          <a:p>
            <a:pPr lvl="1">
              <a:lnSpc>
                <a:spcPct val="90000"/>
              </a:lnSpc>
              <a:buClr>
                <a:srgbClr val="002060"/>
              </a:buClr>
              <a:buFont typeface="Wingdings" pitchFamily="2" charset="2"/>
              <a:buChar char="§"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dietary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practices</a:t>
            </a:r>
          </a:p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developed 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assist to return to normal elimination pattern and </a:t>
            </a:r>
            <a:endParaRPr lang="en-US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Recorded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care plan</a:t>
            </a:r>
          </a:p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819400"/>
            <a:ext cx="2853175" cy="204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5273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Digestive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– Bowel Retraining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6.02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54864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Participants in 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</a:t>
            </a:r>
          </a:p>
          <a:p>
            <a:pPr>
              <a:lnSpc>
                <a:spcPct val="90000"/>
              </a:lnSpc>
            </a:pP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90000"/>
              </a:lnSpc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resident</a:t>
            </a:r>
          </a:p>
          <a:p>
            <a:pPr lvl="1">
              <a:lnSpc>
                <a:spcPct val="90000"/>
              </a:lnSpc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</a:t>
            </a:r>
          </a:p>
          <a:p>
            <a:pPr lvl="1">
              <a:lnSpc>
                <a:spcPct val="90000"/>
              </a:lnSpc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staff members</a:t>
            </a:r>
          </a:p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415" y="2632009"/>
            <a:ext cx="2630520" cy="1787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650" y="3901059"/>
            <a:ext cx="11588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5273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Bowel Retraining - </a:t>
            </a:r>
            <a:r>
              <a:rPr lang="en-US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uidelines 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Nursing Fundamentals 7243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6.02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/>
          </a:bodyPr>
          <a:lstStyle/>
          <a:p>
            <a:pPr>
              <a:buClr>
                <a:srgbClr val="FFFF00"/>
              </a:buClr>
              <a:buFont typeface="Calibri" pitchFamily="34" charset="0"/>
              <a:buChar char="G"/>
            </a:pP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Enemas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may be ordered by physician and given by nurse aide, as directed by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supervisor</a:t>
            </a:r>
          </a:p>
          <a:p>
            <a:pPr>
              <a:buClr>
                <a:srgbClr val="FFFF00"/>
              </a:buClr>
              <a:buFont typeface="Calibri" pitchFamily="34" charset="0"/>
              <a:buChar char="G"/>
            </a:pP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FFFF00"/>
              </a:buClr>
              <a:buFont typeface="Calibri" pitchFamily="34" charset="0"/>
              <a:buChar char="G"/>
            </a:pP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Regular, specific times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evacuate bowels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established</a:t>
            </a:r>
          </a:p>
          <a:p>
            <a:pPr>
              <a:buClr>
                <a:srgbClr val="FFFF00"/>
              </a:buClr>
              <a:buFont typeface="Calibri" pitchFamily="34" charset="0"/>
              <a:buChar char="G"/>
            </a:pP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FFFF00"/>
              </a:buClr>
              <a:buFont typeface="Calibri" pitchFamily="34" charset="0"/>
              <a:buChar char="G"/>
            </a:pP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Fluids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encouraged on regular basis</a:t>
            </a:r>
          </a:p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1" name="Picture 3" descr="C:\Documents and Settings\amoore\Local Settings\Temporary Internet Files\Content.IE5\UBIB692R\MC90019886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343400"/>
            <a:ext cx="1371599" cy="101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Documents and Settings\amoore\Local Settings\Temporary Internet Files\Content.IE5\M54SJNEB\MC900441752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029200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41967">
            <a:off x="7097831" y="1986471"/>
            <a:ext cx="1062036" cy="2081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1786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Bowel Retraining - </a:t>
            </a:r>
            <a:r>
              <a:rPr lang="en-US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uidelines 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6.02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153400" cy="4648199"/>
          </a:xfrm>
        </p:spPr>
        <p:txBody>
          <a:bodyPr>
            <a:normAutofit/>
          </a:bodyPr>
          <a:lstStyle/>
          <a:p>
            <a:pPr>
              <a:buClr>
                <a:srgbClr val="FFFF00"/>
              </a:buClr>
              <a:buFont typeface="Calibri" pitchFamily="34" charset="0"/>
              <a:buChar char="G"/>
            </a:pPr>
            <a:r>
              <a:rPr lang="en-US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High </a:t>
            </a:r>
            <a:r>
              <a:rPr lang="en-US" sz="4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bulk foods given, </a:t>
            </a:r>
            <a:r>
              <a:rPr lang="en-US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(if </a:t>
            </a:r>
            <a:r>
              <a:rPr lang="en-US" sz="4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</a:t>
            </a:r>
            <a:r>
              <a:rPr lang="en-US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200" b="1" dirty="0" err="1" smtClean="0">
                <a:solidFill>
                  <a:schemeClr val="bg1">
                    <a:lumMod val="50000"/>
                  </a:schemeClr>
                </a:solidFill>
              </a:rPr>
              <a:t>r</a:t>
            </a:r>
            <a:r>
              <a:rPr lang="en-US" sz="4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restricted</a:t>
            </a:r>
            <a:r>
              <a:rPr lang="en-US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lvl="1"/>
            <a:r>
              <a:rPr 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fruits</a:t>
            </a:r>
            <a:endParaRPr lang="en-US" sz="3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vegetables</a:t>
            </a:r>
            <a:endParaRPr lang="en-US" sz="3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3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bread </a:t>
            </a:r>
            <a:endParaRPr lang="en-US" sz="3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bran cereals</a:t>
            </a:r>
          </a:p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962400"/>
            <a:ext cx="3572566" cy="180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0938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Bowel Retraining - </a:t>
            </a:r>
            <a:r>
              <a:rPr lang="en-US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uidelines 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6.02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5181600" cy="4525963"/>
          </a:xfrm>
        </p:spPr>
        <p:txBody>
          <a:bodyPr>
            <a:normAutofit/>
          </a:bodyPr>
          <a:lstStyle/>
          <a:p>
            <a:pPr>
              <a:buClr>
                <a:srgbClr val="FFFF00"/>
              </a:buClr>
              <a:buFont typeface="Calibri" pitchFamily="34" charset="0"/>
              <a:buChar char="G"/>
            </a:pP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Bowel aids ordered by physician and administered by licensed nurse only:</a:t>
            </a:r>
          </a:p>
          <a:p>
            <a:pPr lvl="1">
              <a:buClr>
                <a:srgbClr val="002060"/>
              </a:buClr>
              <a:buFont typeface="Arial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laxatives</a:t>
            </a:r>
          </a:p>
          <a:p>
            <a:pPr lvl="1">
              <a:buClr>
                <a:srgbClr val="002060"/>
              </a:buClr>
              <a:buFont typeface="Arial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suppositories</a:t>
            </a:r>
          </a:p>
          <a:p>
            <a:pPr lvl="1">
              <a:buClr>
                <a:srgbClr val="002060"/>
              </a:buClr>
              <a:buFont typeface="Arial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stool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softeners</a:t>
            </a:r>
          </a:p>
          <a:p>
            <a:pPr>
              <a:buClr>
                <a:srgbClr val="FFFF00"/>
              </a:buClr>
              <a:buFont typeface="Calibri" pitchFamily="34" charset="0"/>
              <a:buChar char="G"/>
            </a:pP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Regular exercise encouraged</a:t>
            </a:r>
          </a:p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33600"/>
            <a:ext cx="1682642" cy="180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200400"/>
            <a:ext cx="168275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0938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6.02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723899" y="1676400"/>
            <a:ext cx="7696200" cy="4525963"/>
          </a:xfrm>
        </p:spPr>
        <p:txBody>
          <a:bodyPr>
            <a:normAutofit fontScale="92500" lnSpcReduction="10000"/>
          </a:bodyPr>
          <a:lstStyle/>
          <a:p>
            <a:pPr marL="742950" indent="-685800">
              <a:buClr>
                <a:schemeClr val="bg1"/>
              </a:buClr>
              <a:buFont typeface="Arial" pitchFamily="34" charset="0"/>
              <a:buChar char="C"/>
            </a:pPr>
            <a:r>
              <a:rPr lang="en-US" sz="5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Offer </a:t>
            </a:r>
            <a:r>
              <a:rPr lang="en-US" sz="5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bedpan on set </a:t>
            </a:r>
            <a:r>
              <a:rPr lang="en-US" sz="5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schedule</a:t>
            </a:r>
            <a:endParaRPr lang="en-US" sz="5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indent="-685800">
              <a:buClr>
                <a:schemeClr val="bg1"/>
              </a:buClr>
              <a:buFont typeface="Arial" pitchFamily="34" charset="0"/>
              <a:buChar char="C"/>
            </a:pPr>
            <a:r>
              <a:rPr lang="en-US" sz="5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Assist </a:t>
            </a:r>
            <a:r>
              <a:rPr lang="en-US" sz="52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bathroom when request is made</a:t>
            </a:r>
          </a:p>
          <a:p>
            <a:pPr marL="742950" indent="-685800">
              <a:buClr>
                <a:schemeClr val="bg1"/>
              </a:buClr>
              <a:buFont typeface="Arial" pitchFamily="34" charset="0"/>
              <a:buChar char="C"/>
            </a:pPr>
            <a:r>
              <a:rPr lang="en-US" sz="5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Provide privacy</a:t>
            </a:r>
          </a:p>
          <a:p>
            <a:pPr marL="742950" indent="-685800">
              <a:buClr>
                <a:schemeClr val="bg1"/>
              </a:buClr>
              <a:buFont typeface="Arial" pitchFamily="34" charset="0"/>
              <a:buChar char="C"/>
            </a:pPr>
            <a:r>
              <a:rPr lang="en-US" sz="5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Display unhurried attitude</a:t>
            </a:r>
          </a:p>
          <a:p>
            <a:pPr lvl="2"/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-362744"/>
            <a:ext cx="9144000" cy="1944688"/>
            <a:chOff x="0" y="-362744"/>
            <a:chExt cx="9144000" cy="1944688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9144000" cy="121920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8487" y="-362744"/>
              <a:ext cx="5407025" cy="1944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70938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6.02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533400" y="1752600"/>
            <a:ext cx="7696200" cy="4525963"/>
          </a:xfrm>
        </p:spPr>
        <p:txBody>
          <a:bodyPr>
            <a:normAutofit fontScale="92500"/>
          </a:bodyPr>
          <a:lstStyle/>
          <a:p>
            <a:pPr marL="1038225" lvl="1" indent="-571500">
              <a:lnSpc>
                <a:spcPct val="90000"/>
              </a:lnSpc>
              <a:spcBef>
                <a:spcPct val="15000"/>
              </a:spcBef>
              <a:buClr>
                <a:schemeClr val="bg1"/>
              </a:buClr>
              <a:buFont typeface="Arial" pitchFamily="34" charset="0"/>
              <a:buChar char="C"/>
            </a:pPr>
            <a:r>
              <a:rPr lang="en-US" sz="4400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Offer </a:t>
            </a:r>
            <a:r>
              <a:rPr lang="en-US" sz="44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warm drink</a:t>
            </a:r>
          </a:p>
          <a:p>
            <a:pPr marL="1038225" lvl="1" indent="-571500">
              <a:lnSpc>
                <a:spcPct val="90000"/>
              </a:lnSpc>
              <a:spcBef>
                <a:spcPct val="15000"/>
              </a:spcBef>
              <a:buClr>
                <a:schemeClr val="bg1"/>
              </a:buClr>
              <a:buFont typeface="Arial" pitchFamily="34" charset="0"/>
              <a:buChar char="C"/>
            </a:pPr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</a:t>
            </a:r>
          </a:p>
          <a:p>
            <a:pPr marL="1038225" lvl="1" indent="-571500">
              <a:lnSpc>
                <a:spcPct val="90000"/>
              </a:lnSpc>
              <a:spcBef>
                <a:spcPct val="15000"/>
              </a:spcBef>
              <a:buClr>
                <a:schemeClr val="bg1"/>
              </a:buClr>
              <a:buFont typeface="Arial" pitchFamily="34" charset="0"/>
              <a:buChar char="C"/>
            </a:pP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Encourage 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positive remarks</a:t>
            </a:r>
          </a:p>
          <a:p>
            <a:pPr marL="1038225" lvl="1" indent="-571500">
              <a:lnSpc>
                <a:spcPct val="90000"/>
              </a:lnSpc>
              <a:spcBef>
                <a:spcPct val="15000"/>
              </a:spcBef>
              <a:buClr>
                <a:schemeClr val="bg1"/>
              </a:buClr>
              <a:buFont typeface="Arial" pitchFamily="34" charset="0"/>
              <a:buChar char="C"/>
            </a:pPr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</a:t>
            </a:r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scold when accidents happen </a:t>
            </a:r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(this is verbal abuse</a:t>
            </a:r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</a:p>
          <a:p>
            <a:pPr marL="1038225" lvl="1" indent="-571500">
              <a:lnSpc>
                <a:spcPct val="90000"/>
              </a:lnSpc>
              <a:spcBef>
                <a:spcPct val="15000"/>
              </a:spcBef>
              <a:buClr>
                <a:schemeClr val="bg1"/>
              </a:buClr>
              <a:buFont typeface="Arial" pitchFamily="34" charset="0"/>
              <a:buChar char="C"/>
            </a:pP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 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resident frequently</a:t>
            </a:r>
          </a:p>
          <a:p>
            <a:pPr lvl="1"/>
            <a:endParaRPr lang="en-US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/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-362744"/>
            <a:ext cx="9144000" cy="1944688"/>
            <a:chOff x="0" y="-362744"/>
            <a:chExt cx="9144000" cy="1944688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9144000" cy="121920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8487" y="-362744"/>
              <a:ext cx="5407025" cy="1944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72542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4111" y="76200"/>
            <a:ext cx="9158111" cy="6858000"/>
            <a:chOff x="-14111" y="76200"/>
            <a:chExt cx="9158111" cy="6858000"/>
          </a:xfrm>
        </p:grpSpPr>
        <p:pic>
          <p:nvPicPr>
            <p:cNvPr id="27655" name="Picture 7" descr="C:\Documents and Settings\amoore\Local Settings\Temporary Internet Files\Content.IE5\MLCNIDM5\MP900422665[1]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111" y="76200"/>
              <a:ext cx="9158111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3" name="Straight Connector 12"/>
            <p:cNvCxnSpPr>
              <a:stCxn id="5" idx="2"/>
            </p:cNvCxnSpPr>
            <p:nvPr/>
          </p:nvCxnSpPr>
          <p:spPr>
            <a:xfrm>
              <a:off x="2405944" y="3714044"/>
              <a:ext cx="0" cy="2590800"/>
            </a:xfrm>
            <a:prstGeom prst="line">
              <a:avLst/>
            </a:prstGeom>
            <a:ln w="25400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ounded Rectangle 4"/>
            <p:cNvSpPr/>
            <p:nvPr/>
          </p:nvSpPr>
          <p:spPr>
            <a:xfrm>
              <a:off x="843844" y="437444"/>
              <a:ext cx="3124200" cy="327660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  <a:p>
              <a:pPr algn="ctr">
                <a:defRPr/>
              </a:pPr>
              <a:endParaRPr lang="en-US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endParaRPr>
            </a:p>
            <a:p>
              <a:pPr algn="ctr">
                <a:defRPr/>
              </a:pPr>
              <a:r>
                <a:rPr lang="en-US" sz="2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There </a:t>
              </a:r>
              <a:r>
                <a:rPr lang="en-US" sz="2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is </a:t>
              </a:r>
              <a:r>
                <a:rPr lang="en-US" sz="2200" b="1" u="sng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intentional repeat of some HSII course content</a:t>
              </a:r>
              <a:r>
                <a:rPr lang="en-US" sz="2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itchFamily="66" charset="0"/>
                </a:rPr>
                <a:t> in Nursing Fundamentals. </a:t>
              </a: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1828800"/>
            <a:ext cx="3429000" cy="4401255"/>
          </a:xfrm>
          <a:solidFill>
            <a:srgbClr val="8EB149"/>
          </a:solidFill>
          <a:effectLst>
            <a:glow rad="127000">
              <a:srgbClr val="336600"/>
            </a:glow>
          </a:effectLst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Repeating 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Times New Roman" pitchFamily="18" charset="0"/>
              </a:rPr>
              <a:t>course content distributes learning over time and increases long term memory. </a:t>
            </a:r>
          </a:p>
          <a:p>
            <a:pPr marL="0" indent="0">
              <a:buFontTx/>
              <a:buNone/>
              <a:defRPr/>
            </a:pP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>
              <a:buNone/>
              <a:defRPr/>
            </a:pP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Academic and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skill </a:t>
            </a: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competence must be maintained at a </a:t>
            </a:r>
            <a:r>
              <a:rPr lang="en-US" sz="2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very high </a:t>
            </a:r>
            <a:r>
              <a:rPr lang="en-US" sz="2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level for </a:t>
            </a:r>
            <a:r>
              <a:rPr lang="en-US" sz="2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direct </a:t>
            </a:r>
            <a:r>
              <a:rPr lang="en-US" sz="2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resident care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</a:p>
          <a:p>
            <a:pPr marL="0" indent="0">
              <a:buNone/>
              <a:defRPr/>
            </a:pP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>
              <a:buNone/>
              <a:defRPr/>
            </a:pP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Be GREEN.  Recycle knowledge and build on it! </a:t>
            </a:r>
            <a:endParaRPr lang="en-US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5" name="Picture 2" descr="C:\Program Files\Microsoft Office\MEDIA\CAGCAT10\j0293236.wmf"/>
          <p:cNvPicPr>
            <a:picLocks noChangeAspect="1" noChangeArrowheads="1"/>
          </p:cNvPicPr>
          <p:nvPr/>
        </p:nvPicPr>
        <p:blipFill>
          <a:blip r:embed="rId3" cstate="print">
            <a:lum bright="-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610" y="685800"/>
            <a:ext cx="704156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Nursing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Fundamentals 7243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6.02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74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143000"/>
            <a:ext cx="9144000" cy="4572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 Lab Assignment</a:t>
            </a:r>
          </a:p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Engage in the Skill Acquisition Process for: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6.02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2060"/>
                </a:solidFill>
              </a:rPr>
              <a:t>Nursing Fundamentals 7243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2060"/>
                </a:solidFill>
              </a:rPr>
              <a:pPr/>
              <a:t>40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28600" y="1752600"/>
            <a:ext cx="9525000" cy="3352800"/>
          </a:xfrm>
          <a:prstGeom prst="rect">
            <a:avLst/>
          </a:prstGeom>
          <a:solidFill>
            <a:srgbClr val="00206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SKILL</a:t>
            </a:r>
            <a:r>
              <a:rPr lang="en-US" sz="8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6.02F</a:t>
            </a:r>
          </a:p>
          <a:p>
            <a:pPr algn="ctr"/>
            <a:r>
              <a:rPr lang="en-US" sz="6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Collecting a stool specimen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380" y="2019120"/>
            <a:ext cx="935980" cy="819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19360" y="152400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 Lab Assignment</a:t>
            </a:r>
          </a:p>
          <a:p>
            <a:pPr>
              <a:defRPr/>
            </a:pPr>
            <a:r>
              <a:rPr lang="en-US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Engage in the Skill Acquisition Process for:</a:t>
            </a:r>
          </a:p>
        </p:txBody>
      </p:sp>
    </p:spTree>
    <p:extLst>
      <p:ext uri="{BB962C8B-B14F-4D97-AF65-F5344CB8AC3E}">
        <p14:creationId xmlns:p14="http://schemas.microsoft.com/office/powerpoint/2010/main" val="958723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531812" y="381000"/>
            <a:ext cx="8229600" cy="1524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Showcard Gothic" pitchFamily="82" charset="0"/>
              </a:rPr>
              <a:t/>
            </a:r>
            <a:br>
              <a:rPr lang="en-US" dirty="0" smtClean="0">
                <a:latin typeface="Showcard Gothic" pitchFamily="82" charset="0"/>
              </a:rPr>
            </a:b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digestive system</a:t>
            </a:r>
            <a:b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</a:b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Related 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NAI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Skills</a:t>
            </a:r>
            <a:b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</a:b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/>
            </a:r>
            <a:b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</a:br>
            <a:r>
              <a:rPr lang="en-US" sz="3100" dirty="0" smtClean="0">
                <a:latin typeface="Showcard Gothic" pitchFamily="82" charset="0"/>
              </a:rPr>
              <a:t>Have we got it?</a:t>
            </a:r>
            <a:br>
              <a:rPr lang="en-US" sz="3100" dirty="0" smtClean="0">
                <a:latin typeface="Showcard Gothic" pitchFamily="82" charset="0"/>
              </a:rPr>
            </a:br>
            <a:r>
              <a:rPr lang="en-US" sz="3100" dirty="0" smtClean="0">
                <a:latin typeface="Showcard Gothic" pitchFamily="82" charset="0"/>
              </a:rPr>
              <a:t>Let’s check and see</a:t>
            </a:r>
          </a:p>
        </p:txBody>
      </p:sp>
      <p:pic>
        <p:nvPicPr>
          <p:cNvPr id="12292" name="Picture 2" descr="C:\Documents and Settings\amoore\Local Settings\Temporary Internet Files\Content.IE5\W1IZ4X6V\MC90031251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4613">
            <a:off x="1160463" y="2084388"/>
            <a:ext cx="6197600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968375" y="5187950"/>
            <a:ext cx="73564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prstClr val="black"/>
                </a:solidFill>
                <a:latin typeface="Showcard Gothic" pitchFamily="82" charset="0"/>
              </a:rPr>
              <a:t>Stick diagnostics</a:t>
            </a:r>
            <a:endParaRPr lang="en-US" sz="4000">
              <a:solidFill>
                <a:prstClr val="black"/>
              </a:solidFill>
            </a:endParaRPr>
          </a:p>
        </p:txBody>
      </p:sp>
      <p:sp>
        <p:nvSpPr>
          <p:cNvPr id="12294" name="TextBox 6"/>
          <p:cNvSpPr txBox="1">
            <a:spLocks noChangeArrowheads="1"/>
          </p:cNvSpPr>
          <p:nvPr/>
        </p:nvSpPr>
        <p:spPr bwMode="auto">
          <a:xfrm>
            <a:off x="1719263" y="3381375"/>
            <a:ext cx="3071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prstClr val="black"/>
                </a:solidFill>
              </a:rPr>
              <a:t>Student Name A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 rot="-507729">
            <a:off x="3267075" y="3890963"/>
            <a:ext cx="1946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prstClr val="black"/>
                </a:solidFill>
              </a:rPr>
              <a:t>Student Name B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Nursing Fundamentals 7243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41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6.02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642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Nursing Fundamentals 7243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42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6.02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Urinary System</a:t>
            </a:r>
            <a:endParaRPr lang="en-US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28800"/>
            <a:ext cx="2527967" cy="39061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2060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67200" y="5211742"/>
            <a:ext cx="31951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excretory system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9937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Urinary System - Structure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43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6.02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609600" y="1999805"/>
            <a:ext cx="5486400" cy="483076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Kidneys: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2000"/>
              </a:spcAft>
              <a:buClr>
                <a:srgbClr val="002060"/>
              </a:buClr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Purplish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brown, bean-shaped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organs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2000"/>
              </a:spcAft>
              <a:buClr>
                <a:srgbClr val="002060"/>
              </a:buClr>
            </a:pPr>
            <a:r>
              <a:rPr lang="en-US" sz="3600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Located </a:t>
            </a:r>
            <a:r>
              <a:rPr lang="en-US" sz="36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back of abdominal </a:t>
            </a:r>
            <a:r>
              <a:rPr lang="en-US" sz="3600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cavity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2000"/>
              </a:spcAft>
              <a:buClr>
                <a:srgbClr val="002060"/>
              </a:buClr>
            </a:pPr>
            <a:r>
              <a:rPr lang="en-US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Weighs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4-6 ounces each</a:t>
            </a:r>
          </a:p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172200" y="2590801"/>
            <a:ext cx="2602992" cy="2209800"/>
            <a:chOff x="5948355" y="2426991"/>
            <a:chExt cx="2674437" cy="1984121"/>
          </a:xfrm>
        </p:grpSpPr>
        <p:pic>
          <p:nvPicPr>
            <p:cNvPr id="9" name="Picture 4" descr="Polycystic Kidney Disease"/>
            <p:cNvPicPr>
              <a:picLocks noChangeAspect="1" noChangeArrowheads="1"/>
            </p:cNvPicPr>
            <p:nvPr/>
          </p:nvPicPr>
          <p:blipFill>
            <a:blip r:embed="rId3" r:link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3" t="36208" r="47864" b="11723"/>
            <a:stretch>
              <a:fillRect/>
            </a:stretch>
          </p:blipFill>
          <p:spPr>
            <a:xfrm>
              <a:off x="7153656" y="2426991"/>
              <a:ext cx="1469136" cy="197724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FF66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948355" y="2436262"/>
              <a:ext cx="1351541" cy="197485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07662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Urinary System - Structure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44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6.02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54864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Ureters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tubes that carry urine from kidneys to bladder</a:t>
            </a:r>
          </a:p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Urinary bladder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muscular sac that expands to hold urine received from the kidney</a:t>
            </a:r>
          </a:p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Urethra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tube extending from bladder to outside of body</a:t>
            </a:r>
          </a:p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7" descr="Illustration of the urinary tract.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1200" y="2438400"/>
            <a:ext cx="2805113" cy="2766392"/>
          </a:xfrm>
          <a:noFill/>
          <a:ln w="7620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4724400" y="2133600"/>
            <a:ext cx="2057400" cy="1524000"/>
          </a:xfrm>
          <a:prstGeom prst="straightConnector1">
            <a:avLst/>
          </a:prstGeom>
          <a:ln w="76200">
            <a:solidFill>
              <a:srgbClr val="66FF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03458">
            <a:off x="5103926" y="3234640"/>
            <a:ext cx="2185657" cy="1716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5181600" y="4648200"/>
            <a:ext cx="1828800" cy="76200"/>
          </a:xfrm>
          <a:prstGeom prst="straightConnector1">
            <a:avLst/>
          </a:prstGeom>
          <a:ln w="666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1226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Urinary System - Functions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45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6.02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533454" y="1371600"/>
            <a:ext cx="8077200" cy="4525963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  <a:spcBef>
                <a:spcPts val="0"/>
              </a:spcBef>
              <a:spcAft>
                <a:spcPts val="2000"/>
              </a:spcAft>
            </a:pP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Filters 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waste products from blood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2000"/>
              </a:spcAft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Produces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urine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2000"/>
              </a:spcAft>
            </a:pP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Aids 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maintenance of water balance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2000"/>
              </a:spcAft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Regulates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acid-base balance of body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2000"/>
              </a:spcAft>
            </a:pP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Stores 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urine until passed from body</a:t>
            </a:r>
          </a:p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268472"/>
            <a:ext cx="914509" cy="94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6824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Urinary System</a:t>
            </a:r>
            <a:b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Characteristics of Normal Urine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46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6.02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5943600" cy="4525963"/>
          </a:xfrm>
        </p:spPr>
        <p:txBody>
          <a:bodyPr>
            <a:noAutofit/>
          </a:bodyPr>
          <a:lstStyle/>
          <a:p>
            <a:pPr>
              <a:buClr>
                <a:schemeClr val="bg1"/>
              </a:buClr>
              <a:buFont typeface="Wingdings" pitchFamily="2" charset="2"/>
              <a:buChar char="ü"/>
            </a:pPr>
            <a:r>
              <a:rPr lang="en-US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Pale </a:t>
            </a:r>
            <a:r>
              <a:rPr lang="en-US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yellow to amber</a:t>
            </a:r>
          </a:p>
          <a:p>
            <a:pPr>
              <a:buClr>
                <a:schemeClr val="bg1"/>
              </a:buClr>
              <a:buFont typeface="Wingdings" pitchFamily="2" charset="2"/>
              <a:buChar char="ü"/>
            </a:pP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Clear </a:t>
            </a:r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(not cloudy)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bg1"/>
              </a:buClr>
              <a:buFont typeface="Wingdings" pitchFamily="2" charset="2"/>
              <a:buChar char="ü"/>
            </a:pPr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Acidic / pH 5.0 – 7.0</a:t>
            </a:r>
            <a:endParaRPr lang="en-US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bg1"/>
              </a:buClr>
              <a:buFont typeface="Wingdings" pitchFamily="2" charset="2"/>
              <a:buChar char="ü"/>
            </a:pPr>
            <a:r>
              <a:rPr lang="en-US" sz="4400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Quantity (output) </a:t>
            </a:r>
            <a:r>
              <a:rPr lang="en-US" sz="44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1000-1500 ml. per day</a:t>
            </a:r>
          </a:p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743200"/>
            <a:ext cx="229235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1605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Urinary System</a:t>
            </a:r>
            <a:b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Disorders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47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6.02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001000" cy="4525963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Nephritis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inflammation of kidney due to infection</a:t>
            </a: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Cystitis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inflammation of urinary bladder due to infection</a:t>
            </a: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Calculi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kidney or bladder stones</a:t>
            </a:r>
          </a:p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28600"/>
            <a:ext cx="585787" cy="7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2326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Urinary System</a:t>
            </a:r>
            <a:b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Disorders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48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6.02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5486400" cy="45259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Uremia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accumulation of urea in blood due to kidney disease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Urethritis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inflammation of the urethra </a:t>
            </a:r>
          </a:p>
        </p:txBody>
      </p:sp>
      <p:pic>
        <p:nvPicPr>
          <p:cNvPr id="4099" name="Picture 3" descr="C:\Documents and Settings\amoore\Local Settings\Temporary Internet Files\Content.IE5\P7ZPRTNG\MP90040734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622369"/>
            <a:ext cx="1411111" cy="18267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72271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Urinary System</a:t>
            </a:r>
            <a:b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Disorders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49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6.02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7924800" cy="45259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Kidney failure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decreased ability of kidney to filter waste products from the blood</a:t>
            </a:r>
          </a:p>
          <a:p>
            <a:pPr>
              <a:spcBef>
                <a:spcPts val="0"/>
              </a:spcBef>
              <a:spcAft>
                <a:spcPts val="1500"/>
              </a:spcAft>
            </a:pP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Urinary incontinence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-inability to control urination</a:t>
            </a:r>
          </a:p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04800"/>
            <a:ext cx="751729" cy="665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2271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"/>
            <a:ext cx="9144000" cy="1143000"/>
          </a:xfrm>
          <a:solidFill>
            <a:srgbClr val="002060"/>
          </a:solidFill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Digestive System</a:t>
            </a:r>
          </a:p>
        </p:txBody>
      </p:sp>
      <p:pic>
        <p:nvPicPr>
          <p:cNvPr id="84008" name="Picture 40" descr="GASTR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r:link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828800"/>
            <a:ext cx="2486313" cy="36264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2060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Nursing Fundamentals 7243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002060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6.02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24400" y="4876800"/>
            <a:ext cx="31951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excretory system</a:t>
            </a:r>
          </a:p>
        </p:txBody>
      </p:sp>
    </p:spTree>
    <p:extLst>
      <p:ext uri="{BB962C8B-B14F-4D97-AF65-F5344CB8AC3E}">
        <p14:creationId xmlns:p14="http://schemas.microsoft.com/office/powerpoint/2010/main" val="3871583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Urinary System</a:t>
            </a:r>
            <a:b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Disorders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50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6.02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5791200" cy="45259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UTI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Urinary Tract Infection</a:t>
            </a:r>
          </a:p>
          <a:p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Retention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inability to completely empty the bladder</a:t>
            </a:r>
          </a:p>
          <a:p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Hematuria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blood in the urine</a:t>
            </a:r>
          </a:p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590800"/>
            <a:ext cx="2298700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2271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Urinary System</a:t>
            </a:r>
            <a:b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Affects of Aging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51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6.02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533400" y="1524000"/>
            <a:ext cx="8001000" cy="4525963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Decreased kidney size</a:t>
            </a:r>
          </a:p>
          <a:p>
            <a:r>
              <a:rPr lang="en-US" sz="4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Decreased elasticity of ureters, bladder and urethra</a:t>
            </a:r>
          </a:p>
          <a:p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Decreased muscle tone</a:t>
            </a:r>
          </a:p>
          <a:p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Diminished blood flow to kidneys</a:t>
            </a:r>
          </a:p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674" name="Picture 2" descr="C:\Documents and Settings\amoore\Local Settings\Temporary Internet Files\Content.IE5\KX2ZS5IN\MP900185238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95"/>
          <a:stretch/>
        </p:blipFill>
        <p:spPr bwMode="auto">
          <a:xfrm>
            <a:off x="6781800" y="606778"/>
            <a:ext cx="1363980" cy="14555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81559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Urinary System</a:t>
            </a:r>
            <a:b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Affects of Aging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52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6.02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381000" y="1524000"/>
            <a:ext cx="8001000" cy="4525963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Decreased ability of kidneys to concentrate urine</a:t>
            </a:r>
          </a:p>
          <a:p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Difficulty emptying urinary bladder</a:t>
            </a:r>
          </a:p>
          <a:p>
            <a:r>
              <a:rPr lang="en-US" sz="4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Enlarged prostate in males which presses on urethra </a:t>
            </a:r>
          </a:p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2271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5925" y="2095500"/>
            <a:ext cx="8158163" cy="3808413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Elevated temperature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Sugar and/or acetone in </a:t>
            </a:r>
            <a:r>
              <a:rPr 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urine </a:t>
            </a:r>
            <a:r>
              <a:rPr lang="en-US" sz="35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(NAIIs may check blood sugar via finger stick)</a:t>
            </a:r>
            <a:endParaRPr lang="en-US" sz="35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Urine color other than clear, pale yellow</a:t>
            </a:r>
          </a:p>
          <a:p>
            <a:pPr marL="0" indent="0">
              <a:buFontTx/>
              <a:buNone/>
              <a:defRPr/>
            </a:pP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Tx/>
              <a:buNone/>
              <a:defRPr/>
            </a:pPr>
            <a:endParaRPr lang="en-US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6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FFFFF"/>
                </a:solidFill>
              </a:rPr>
              <a:t>6.02</a:t>
            </a:r>
          </a:p>
        </p:txBody>
      </p:sp>
      <p:pic>
        <p:nvPicPr>
          <p:cNvPr id="8198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575" y="382588"/>
            <a:ext cx="8047038" cy="1303337"/>
          </a:xfrm>
          <a:solidFill>
            <a:srgbClr val="002060"/>
          </a:solidFill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53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10400" y="5334000"/>
            <a:ext cx="7588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2480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FFFFF"/>
                </a:solidFill>
              </a:rPr>
              <a:t>6.02</a:t>
            </a:r>
          </a:p>
        </p:txBody>
      </p:sp>
      <p:pic>
        <p:nvPicPr>
          <p:cNvPr id="8198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575" y="382588"/>
            <a:ext cx="8047038" cy="1303337"/>
          </a:xfrm>
          <a:solidFill>
            <a:srgbClr val="002060"/>
          </a:solidFill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54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8867" y="1828800"/>
            <a:ext cx="7772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Wingdings" pitchFamily="2" charset="2"/>
              <a:buChar char="ü"/>
            </a:pPr>
            <a:r>
              <a:rPr lang="en-US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Complaint of burning on urination</a:t>
            </a:r>
          </a:p>
          <a:p>
            <a:pPr marL="685800" indent="-685800">
              <a:buFont typeface="Wingdings" pitchFamily="2" charset="2"/>
              <a:buChar char="ü"/>
            </a:pP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Incontinence</a:t>
            </a:r>
          </a:p>
          <a:p>
            <a:pPr marL="685800" indent="-685800">
              <a:buFont typeface="Wingdings" pitchFamily="2" charset="2"/>
              <a:buChar char="ü"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Polyuria - excessive amounts of urine per voiding</a:t>
            </a:r>
          </a:p>
        </p:txBody>
      </p:sp>
    </p:spTree>
    <p:extLst>
      <p:ext uri="{BB962C8B-B14F-4D97-AF65-F5344CB8AC3E}">
        <p14:creationId xmlns:p14="http://schemas.microsoft.com/office/powerpoint/2010/main" val="3198078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FFFFF"/>
                </a:solidFill>
              </a:rPr>
              <a:t>6.02</a:t>
            </a:r>
          </a:p>
        </p:txBody>
      </p:sp>
      <p:pic>
        <p:nvPicPr>
          <p:cNvPr id="8198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575" y="382588"/>
            <a:ext cx="8047038" cy="1303337"/>
          </a:xfrm>
          <a:solidFill>
            <a:srgbClr val="002060"/>
          </a:solidFill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55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1981200"/>
            <a:ext cx="8001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Hematuria - blood in urine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Nocturia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excessive urination at night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Urine having strong odor or cloudy appearance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en-US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Voiding small amounts of urine frequently</a:t>
            </a:r>
          </a:p>
        </p:txBody>
      </p:sp>
    </p:spTree>
    <p:extLst>
      <p:ext uri="{BB962C8B-B14F-4D97-AF65-F5344CB8AC3E}">
        <p14:creationId xmlns:p14="http://schemas.microsoft.com/office/powerpoint/2010/main" val="3198078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531812" y="4772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Showcard Gothic" pitchFamily="82" charset="0"/>
              </a:rPr>
              <a:t/>
            </a:r>
            <a:br>
              <a:rPr lang="en-US" dirty="0" smtClean="0">
                <a:latin typeface="Showcard Gothic" pitchFamily="82" charset="0"/>
              </a:rPr>
            </a:b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urinary system…</a:t>
            </a:r>
            <a:b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</a:br>
            <a:r>
              <a:rPr lang="en-US" sz="3100" dirty="0" smtClean="0">
                <a:latin typeface="Showcard Gothic" pitchFamily="82" charset="0"/>
              </a:rPr>
              <a:t>Have we got it?</a:t>
            </a:r>
            <a:br>
              <a:rPr lang="en-US" sz="3100" dirty="0" smtClean="0">
                <a:latin typeface="Showcard Gothic" pitchFamily="82" charset="0"/>
              </a:rPr>
            </a:br>
            <a:r>
              <a:rPr lang="en-US" sz="3100" dirty="0" smtClean="0">
                <a:latin typeface="Showcard Gothic" pitchFamily="82" charset="0"/>
              </a:rPr>
              <a:t>Let’s check and see</a:t>
            </a:r>
          </a:p>
        </p:txBody>
      </p:sp>
      <p:pic>
        <p:nvPicPr>
          <p:cNvPr id="12292" name="Picture 2" descr="C:\Documents and Settings\amoore\Local Settings\Temporary Internet Files\Content.IE5\W1IZ4X6V\MC90031251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4613">
            <a:off x="1160463" y="2084388"/>
            <a:ext cx="6197600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968375" y="5187950"/>
            <a:ext cx="73564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prstClr val="black"/>
                </a:solidFill>
                <a:latin typeface="Showcard Gothic" pitchFamily="82" charset="0"/>
              </a:rPr>
              <a:t>Stick diagnostics</a:t>
            </a:r>
            <a:endParaRPr lang="en-US" sz="4000">
              <a:solidFill>
                <a:prstClr val="black"/>
              </a:solidFill>
            </a:endParaRPr>
          </a:p>
        </p:txBody>
      </p:sp>
      <p:sp>
        <p:nvSpPr>
          <p:cNvPr id="12294" name="TextBox 6"/>
          <p:cNvSpPr txBox="1">
            <a:spLocks noChangeArrowheads="1"/>
          </p:cNvSpPr>
          <p:nvPr/>
        </p:nvSpPr>
        <p:spPr bwMode="auto">
          <a:xfrm>
            <a:off x="1719263" y="3381375"/>
            <a:ext cx="3071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prstClr val="black"/>
                </a:solidFill>
              </a:rPr>
              <a:t>Student Name A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 rot="-507729">
            <a:off x="3267075" y="3890963"/>
            <a:ext cx="1946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prstClr val="black"/>
                </a:solidFill>
              </a:rPr>
              <a:t>Student Name B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Nursing Fundamentals 7243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56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6.02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669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143000"/>
            <a:ext cx="9144000" cy="4572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6.02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Nursing Fundamentals 7243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57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52400" y="1752600"/>
            <a:ext cx="9448800" cy="3352800"/>
          </a:xfrm>
          <a:prstGeom prst="rect">
            <a:avLst/>
          </a:prstGeom>
          <a:solidFill>
            <a:srgbClr val="002060"/>
          </a:solidFill>
          <a:ln w="762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NAI SKILLS</a:t>
            </a:r>
          </a:p>
          <a:p>
            <a:pPr lvl="0" algn="ctr"/>
            <a:r>
              <a:rPr lang="en-US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Related to the Urinary System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1579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143000"/>
            <a:ext cx="9144000" cy="4572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6.02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2060"/>
                </a:solidFill>
              </a:rPr>
              <a:t>Nursing Fundamentals 7243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2060"/>
                </a:solidFill>
              </a:rPr>
              <a:pPr/>
              <a:t>58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28600" y="1752600"/>
            <a:ext cx="9525000" cy="3352800"/>
          </a:xfrm>
          <a:prstGeom prst="rect">
            <a:avLst/>
          </a:prstGeom>
          <a:solidFill>
            <a:srgbClr val="00206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SKILL</a:t>
            </a:r>
            <a:r>
              <a:rPr lang="en-US" sz="8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6.02G</a:t>
            </a:r>
          </a:p>
          <a:p>
            <a:pPr algn="ctr"/>
            <a:r>
              <a:rPr lang="en-US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Assist resident </a:t>
            </a:r>
          </a:p>
          <a:p>
            <a:pPr algn="ctr"/>
            <a:r>
              <a:rPr lang="en-US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urinal 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380" y="2019120"/>
            <a:ext cx="935980" cy="819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8600" y="228600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 Lab Assignment</a:t>
            </a:r>
          </a:p>
          <a:p>
            <a:pPr>
              <a:defRPr/>
            </a:pPr>
            <a:r>
              <a:rPr lang="en-US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Engage in the Skill Acquisition Process for:</a:t>
            </a:r>
          </a:p>
        </p:txBody>
      </p:sp>
    </p:spTree>
    <p:extLst>
      <p:ext uri="{BB962C8B-B14F-4D97-AF65-F5344CB8AC3E}">
        <p14:creationId xmlns:p14="http://schemas.microsoft.com/office/powerpoint/2010/main" val="3566548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143000"/>
            <a:ext cx="9144000" cy="4572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66344" y="6324600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6.02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Nursing Fundamentals 7243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59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752600"/>
            <a:ext cx="9144000" cy="33528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Urinary Bladder </a:t>
            </a:r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Retraining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0" t="29296" r="22115" b="53547"/>
          <a:stretch/>
        </p:blipFill>
        <p:spPr bwMode="auto">
          <a:xfrm>
            <a:off x="457200" y="3352800"/>
            <a:ext cx="1499617" cy="1344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5062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"/>
            <a:ext cx="9144000" cy="1143000"/>
          </a:xfrm>
          <a:solidFill>
            <a:srgbClr val="002060"/>
          </a:solidFill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Digestive System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0" y="1447800"/>
            <a:ext cx="5233988" cy="4525963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AKA gastrointestinal 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</a:t>
            </a:r>
          </a:p>
          <a:p>
            <a:r>
              <a:rPr lang="en-US" sz="36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Extends from mouth to anus</a:t>
            </a: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Functions</a:t>
            </a:r>
          </a:p>
          <a:p>
            <a:pPr lvl="1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Digestion</a:t>
            </a:r>
          </a:p>
          <a:p>
            <a:pPr lvl="1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Absorption</a:t>
            </a:r>
          </a:p>
        </p:txBody>
      </p:sp>
      <p:pic>
        <p:nvPicPr>
          <p:cNvPr id="84008" name="Picture 40" descr="GASTR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r:link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600200"/>
            <a:ext cx="2743200" cy="4832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Nursing Fundamentals 7243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002060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6.02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883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Urinary System</a:t>
            </a:r>
            <a:b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Bladder Retraining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60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6.02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5943600" cy="4525963"/>
          </a:xfrm>
        </p:spPr>
        <p:txBody>
          <a:bodyPr>
            <a:normAutofit fontScale="92500"/>
          </a:bodyPr>
          <a:lstStyle/>
          <a:p>
            <a:r>
              <a:rPr lang="en-US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developed to assist to return to normal voiding </a:t>
            </a:r>
            <a:r>
              <a:rPr lang="en-US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pattern</a:t>
            </a:r>
          </a:p>
          <a:p>
            <a:r>
              <a:rPr lang="en-US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Recorded </a:t>
            </a:r>
            <a:r>
              <a:rPr lang="en-US" sz="4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care plan</a:t>
            </a:r>
          </a:p>
          <a:p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Staff must be consistent and follow plan</a:t>
            </a:r>
          </a:p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209800"/>
            <a:ext cx="1410773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886" y="3657600"/>
            <a:ext cx="1905000" cy="223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906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Urinary System</a:t>
            </a:r>
            <a:b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Bladder Retraining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61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6.02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5486400" cy="4525963"/>
          </a:xfrm>
        </p:spPr>
        <p:txBody>
          <a:bodyPr>
            <a:normAutofit/>
          </a:bodyPr>
          <a:lstStyle/>
          <a:p>
            <a:r>
              <a:rPr lang="en-US" sz="40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Individualized</a:t>
            </a:r>
            <a:r>
              <a: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plan includes:</a:t>
            </a:r>
          </a:p>
          <a:p>
            <a:pPr lvl="1"/>
            <a:r>
              <a:rPr lang="en-US" sz="3600" b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schedule</a:t>
            </a:r>
            <a:r>
              <a:rPr lang="en-US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that specifies time and amount of fluids to be given</a:t>
            </a:r>
          </a:p>
          <a:p>
            <a:pPr lvl="1"/>
            <a:r>
              <a:rPr lang="en-US" sz="36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schedule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attempting to void</a:t>
            </a:r>
          </a:p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743200"/>
            <a:ext cx="1854278" cy="1769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7648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Urinary System</a:t>
            </a:r>
            <a:b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Bladder Retraining </a:t>
            </a:r>
            <a:r>
              <a:rPr lang="en-US" sz="3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uidelines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62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6.02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001000" cy="4525963"/>
          </a:xfrm>
        </p:spPr>
        <p:txBody>
          <a:bodyPr>
            <a:normAutofit fontScale="77500" lnSpcReduction="20000"/>
          </a:bodyPr>
          <a:lstStyle/>
          <a:p>
            <a:pPr>
              <a:buClr>
                <a:schemeClr val="bg1"/>
              </a:buClr>
              <a:buFont typeface="Calibri" pitchFamily="34" charset="0"/>
              <a:buChar char="G"/>
            </a:pPr>
            <a:r>
              <a:rPr lang="en-US" sz="47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Get </a:t>
            </a:r>
            <a:r>
              <a:rPr lang="en-US" sz="47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resident’s cooperation</a:t>
            </a:r>
          </a:p>
          <a:p>
            <a:pPr>
              <a:buClr>
                <a:schemeClr val="bg1"/>
              </a:buClr>
              <a:buFont typeface="Calibri" pitchFamily="34" charset="0"/>
              <a:buChar char="G"/>
            </a:pPr>
            <a:r>
              <a:rPr lang="en-US" sz="4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Record </a:t>
            </a:r>
            <a:r>
              <a:rPr lang="en-US" sz="47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incontinent times</a:t>
            </a:r>
          </a:p>
          <a:p>
            <a:pPr>
              <a:buClr>
                <a:schemeClr val="bg1"/>
              </a:buClr>
              <a:buFont typeface="Calibri" pitchFamily="34" charset="0"/>
              <a:buChar char="G"/>
            </a:pPr>
            <a:r>
              <a:rPr lang="en-US" sz="47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Provide </a:t>
            </a:r>
            <a:r>
              <a:rPr lang="en-US" sz="4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opportunities to void:</a:t>
            </a:r>
          </a:p>
          <a:p>
            <a:pPr lvl="1">
              <a:buFont typeface="Arial" pitchFamily="34" charset="0"/>
              <a:buChar char="•"/>
            </a:pPr>
            <a:r>
              <a:rPr lang="en-US" sz="4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resident </a:t>
            </a:r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awakens</a:t>
            </a:r>
          </a:p>
          <a:p>
            <a:pPr lvl="1">
              <a:buFont typeface="Arial" pitchFamily="34" charset="0"/>
              <a:buChar char="•"/>
            </a:pPr>
            <a:r>
              <a:rPr lang="en-US" sz="4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hour </a:t>
            </a:r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before meals</a:t>
            </a:r>
          </a:p>
          <a:p>
            <a:pPr lvl="1">
              <a:buFont typeface="Arial" pitchFamily="34" charset="0"/>
              <a:buChar char="•"/>
            </a:pPr>
            <a:r>
              <a:rPr lang="en-US" sz="4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 two hours </a:t>
            </a:r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between meals</a:t>
            </a:r>
          </a:p>
          <a:p>
            <a:pPr lvl="1">
              <a:buFont typeface="Arial" pitchFamily="34" charset="0"/>
              <a:buChar char="•"/>
            </a:pPr>
            <a:r>
              <a:rPr lang="en-US" sz="4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before </a:t>
            </a:r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going to bed</a:t>
            </a:r>
          </a:p>
          <a:p>
            <a:pPr lvl="1">
              <a:buFont typeface="Arial" pitchFamily="34" charset="0"/>
              <a:buChar char="•"/>
            </a:pPr>
            <a:r>
              <a:rPr lang="en-US" sz="4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during night, </a:t>
            </a:r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needed</a:t>
            </a:r>
          </a:p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9820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Urinary System</a:t>
            </a:r>
            <a:b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Bladder Retraining </a:t>
            </a:r>
            <a:r>
              <a:rPr lang="en-US" sz="3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uidelines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63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6.02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001000" cy="4525963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  <a:buFont typeface="Calibri" pitchFamily="34" charset="0"/>
              <a:buChar char="G"/>
            </a:pP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Provide 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comfortable voiding position</a:t>
            </a:r>
          </a:p>
          <a:p>
            <a:pPr>
              <a:buClr>
                <a:schemeClr val="bg1"/>
              </a:buClr>
              <a:buFont typeface="Calibri" pitchFamily="34" charset="0"/>
              <a:buChar char="G"/>
            </a:pPr>
            <a:r>
              <a:rPr 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 </a:t>
            </a: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supportive and sensitive</a:t>
            </a:r>
          </a:p>
          <a:p>
            <a:pPr>
              <a:buClr>
                <a:schemeClr val="bg1"/>
              </a:buClr>
              <a:buFont typeface="Calibri" pitchFamily="34" charset="0"/>
              <a:buChar char="G"/>
            </a:pP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Provide 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encouragement</a:t>
            </a:r>
          </a:p>
          <a:p>
            <a:pPr>
              <a:buClr>
                <a:schemeClr val="bg1"/>
              </a:buClr>
              <a:buFont typeface="Calibri" pitchFamily="34" charset="0"/>
              <a:buChar char="G"/>
            </a:pPr>
            <a:r>
              <a:rPr lang="en-US" sz="3600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Offer </a:t>
            </a:r>
            <a:r>
              <a:rPr lang="en-US" sz="36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fluids according to schedule</a:t>
            </a:r>
          </a:p>
          <a:p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953000"/>
            <a:ext cx="798512" cy="12590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9820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Urinary System</a:t>
            </a:r>
            <a:b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Bladder Retraining </a:t>
            </a:r>
            <a:r>
              <a:rPr lang="en-US" sz="3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uidelines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64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6.02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2895600" y="1523999"/>
            <a:ext cx="5562600" cy="4449763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  <a:buFont typeface="Calibri" pitchFamily="34" charset="0"/>
              <a:buChar char="G"/>
            </a:pP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Provide 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stimuli as needed:</a:t>
            </a:r>
          </a:p>
          <a:p>
            <a:pPr lvl="1"/>
            <a:r>
              <a:rPr lang="en-US" sz="36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run water in sink</a:t>
            </a:r>
          </a:p>
          <a:p>
            <a:pPr lvl="1"/>
            <a:r>
              <a:rPr lang="en-US" sz="36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 water over perineum</a:t>
            </a:r>
          </a:p>
          <a:p>
            <a:pPr lvl="1"/>
            <a:r>
              <a:rPr lang="en-US" sz="36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offer fluids to drink</a:t>
            </a:r>
          </a:p>
          <a:p>
            <a:pPr lvl="1"/>
            <a:r>
              <a:rPr lang="en-US" sz="36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place hands in warm water</a:t>
            </a:r>
          </a:p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90800"/>
            <a:ext cx="2209800" cy="231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9820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Urinary System</a:t>
            </a:r>
            <a:b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Bladder Retraining </a:t>
            </a:r>
            <a:r>
              <a:rPr lang="en-US" sz="3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uidelines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65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6.02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457200" y="1676400"/>
            <a:ext cx="8001000" cy="4525963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  <a:buFont typeface="Calibri" pitchFamily="34" charset="0"/>
              <a:buChar char="G"/>
            </a:pPr>
            <a:r>
              <a:rPr lang="en-US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Provide good skin care to prevent skin breakdown</a:t>
            </a:r>
          </a:p>
          <a:p>
            <a:pPr>
              <a:buClr>
                <a:schemeClr val="bg1"/>
              </a:buClr>
              <a:buFont typeface="Calibri" pitchFamily="34" charset="0"/>
              <a:buChar char="G"/>
            </a:pP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Retraining 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take 6-10 weeks</a:t>
            </a:r>
          </a:p>
          <a:p>
            <a:pPr lvl="1"/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patient</a:t>
            </a:r>
          </a:p>
          <a:p>
            <a:pPr lvl="1"/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supportive</a:t>
            </a:r>
          </a:p>
          <a:p>
            <a:pPr lvl="1"/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ignore accidents</a:t>
            </a:r>
          </a:p>
          <a:p>
            <a:pPr lvl="1"/>
            <a:r>
              <a:rPr lang="en-US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respect resident’s feelings</a:t>
            </a:r>
          </a:p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286000"/>
            <a:ext cx="1365250" cy="363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4492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Urinary System</a:t>
            </a:r>
            <a:b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Bladder Retraining Guidelines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66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6.02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457200" y="1676400"/>
            <a:ext cx="8001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Follow </a:t>
            </a:r>
            <a:r>
              <a:rPr lang="en-US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facility procedure 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use of:</a:t>
            </a:r>
          </a:p>
          <a:p>
            <a:pPr lvl="1"/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incontinent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pads</a:t>
            </a:r>
          </a:p>
          <a:p>
            <a:pPr lvl="1"/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adult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protective pants</a:t>
            </a:r>
          </a:p>
          <a:p>
            <a:pPr marL="971550" lvl="1" indent="-571500"/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incontinent briefs</a:t>
            </a:r>
          </a:p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895600"/>
            <a:ext cx="2328206" cy="2127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6459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531812" y="4772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Showcard Gothic" pitchFamily="82" charset="0"/>
              </a:rPr>
              <a:t/>
            </a:r>
            <a:br>
              <a:rPr lang="en-US" dirty="0" smtClean="0">
                <a:latin typeface="Showcard Gothic" pitchFamily="82" charset="0"/>
              </a:rPr>
            </a:b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Bladder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>retrianing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  <a:t/>
            </a:r>
            <a:b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itchFamily="82" charset="0"/>
              </a:rPr>
            </a:br>
            <a:r>
              <a:rPr lang="en-US" sz="3100" dirty="0" smtClean="0">
                <a:latin typeface="Showcard Gothic" pitchFamily="82" charset="0"/>
              </a:rPr>
              <a:t>Have we got it?</a:t>
            </a:r>
            <a:br>
              <a:rPr lang="en-US" sz="3100" dirty="0" smtClean="0">
                <a:latin typeface="Showcard Gothic" pitchFamily="82" charset="0"/>
              </a:rPr>
            </a:br>
            <a:r>
              <a:rPr lang="en-US" sz="3100" dirty="0" smtClean="0">
                <a:latin typeface="Showcard Gothic" pitchFamily="82" charset="0"/>
              </a:rPr>
              <a:t>Let’s check and see</a:t>
            </a:r>
          </a:p>
        </p:txBody>
      </p:sp>
      <p:pic>
        <p:nvPicPr>
          <p:cNvPr id="12292" name="Picture 2" descr="C:\Documents and Settings\amoore\Local Settings\Temporary Internet Files\Content.IE5\W1IZ4X6V\MC90031251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4613">
            <a:off x="1160463" y="2084388"/>
            <a:ext cx="6197600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968375" y="5187950"/>
            <a:ext cx="73564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prstClr val="black"/>
                </a:solidFill>
                <a:latin typeface="Showcard Gothic" pitchFamily="82" charset="0"/>
              </a:rPr>
              <a:t>Stick diagnostics</a:t>
            </a:r>
            <a:endParaRPr lang="en-US" sz="4000">
              <a:solidFill>
                <a:prstClr val="black"/>
              </a:solidFill>
            </a:endParaRPr>
          </a:p>
        </p:txBody>
      </p:sp>
      <p:sp>
        <p:nvSpPr>
          <p:cNvPr id="12294" name="TextBox 6"/>
          <p:cNvSpPr txBox="1">
            <a:spLocks noChangeArrowheads="1"/>
          </p:cNvSpPr>
          <p:nvPr/>
        </p:nvSpPr>
        <p:spPr bwMode="auto">
          <a:xfrm>
            <a:off x="1719263" y="3381375"/>
            <a:ext cx="3071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prstClr val="black"/>
                </a:solidFill>
              </a:rPr>
              <a:t>Student Name A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 rot="-507729">
            <a:off x="3267075" y="3890963"/>
            <a:ext cx="1946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prstClr val="black"/>
                </a:solidFill>
              </a:rPr>
              <a:t>Student Name B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Nursing Fundamentals 7243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67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6.02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280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143000"/>
            <a:ext cx="9144000" cy="4572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6.02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Nursing Fundamentals 7243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68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752600"/>
            <a:ext cx="9144000" cy="33528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Indwelling </a:t>
            </a:r>
          </a:p>
          <a:p>
            <a:pPr algn="ctr"/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Urinary Catheters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9575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"/>
            <a:ext cx="9144000" cy="1143000"/>
          </a:xfrm>
          <a:solidFill>
            <a:srgbClr val="002060"/>
          </a:solidFill>
        </p:spPr>
        <p:txBody>
          <a:bodyPr/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Indwelling Catheters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Nursing Fundamentals 7243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002060"/>
                </a:solidFill>
              </a:rPr>
              <a:pPr>
                <a:defRPr/>
              </a:pPr>
              <a:t>69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6.02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15" b="13540"/>
          <a:stretch/>
        </p:blipFill>
        <p:spPr bwMode="auto">
          <a:xfrm>
            <a:off x="609600" y="4267200"/>
            <a:ext cx="2330916" cy="16885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2943564" y="1389888"/>
            <a:ext cx="5974884" cy="2267712"/>
          </a:xfrm>
          <a:prstGeom prst="wedgeRoundRectCallout">
            <a:avLst>
              <a:gd name="adj1" fmla="val -62646"/>
              <a:gd name="adj2" fmla="val 1333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Balloons filled with fluid help prevent the catheter from slipping out of the bladder.  Pulling on the catheter may damage soft tissue if the inflated balloon is pulled. </a:t>
            </a:r>
            <a:endParaRPr lang="en-US" sz="2400" b="1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15" name="Picture 15" descr="C:\Documents and Settings\amoore\Local Settings\Temporary Internet Files\Content.IE5\MLCNIDM5\MC90031883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199839"/>
            <a:ext cx="1823314" cy="182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848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Digestive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- Structures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22438"/>
            <a:ext cx="4038600" cy="4525962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ct val="40000"/>
              </a:spcAft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Mouth</a:t>
            </a:r>
          </a:p>
          <a:p>
            <a:pPr>
              <a:spcAft>
                <a:spcPct val="40000"/>
              </a:spcAft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Stomach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holds food until digestive juices chemically break it down into liquid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chyme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4996" name="Picture 4" descr="AP_130digestivetract.jpg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1600200"/>
            <a:ext cx="3491766" cy="4389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rgbClr val="002060"/>
            </a:solidFill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Nursing Fundamentals 7243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002060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6.02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915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441325" y="642938"/>
            <a:ext cx="4749800" cy="931862"/>
            <a:chOff x="1831975" y="696036"/>
            <a:chExt cx="5029927" cy="1438680"/>
          </a:xfrm>
        </p:grpSpPr>
        <p:pic>
          <p:nvPicPr>
            <p:cNvPr id="106498" name="Picture 2" descr="C:\Documents and Settings\amoore\Local Settings\Temporary Internet Files\Content.IE5\8FT7EIVD\MC900291856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0445" y="696036"/>
              <a:ext cx="931457" cy="931457"/>
            </a:xfrm>
            <a:prstGeom prst="rect">
              <a:avLst/>
            </a:prstGeom>
            <a:noFill/>
            <a:effectLst>
              <a:glow rad="647700">
                <a:schemeClr val="tx1">
                  <a:alpha val="35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1975" y="724325"/>
              <a:ext cx="3978275" cy="14103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171" name="Picture 3" descr="C:\Documents and Settings\amoore\Local Settings\Temporary Internet Files\Content.IE5\FIR9LXRB\MC90019758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638" y="5495925"/>
            <a:ext cx="1725612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6.02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Nursing Fundamentals 7243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70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3114" y="1981200"/>
            <a:ext cx="77512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Hold the catheter securely near the meatus to prevent tugging while cleaning the indwelling catheter.</a:t>
            </a:r>
            <a:endParaRPr 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488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"/>
            <a:ext cx="9144000" cy="1143000"/>
          </a:xfrm>
          <a:solidFill>
            <a:srgbClr val="002060"/>
          </a:solidFill>
        </p:spPr>
        <p:txBody>
          <a:bodyPr/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Indwelling Catheters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Nursing Fundamentals 7243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002060"/>
                </a:solidFill>
              </a:rPr>
              <a:pPr>
                <a:defRPr/>
              </a:pPr>
              <a:t>71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6.02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1600200"/>
            <a:ext cx="8001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ü"/>
            </a:pP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Used to continuously drain urine from bladder 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en-US" sz="4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Inserted by licensed nurse or NA II after being ordered by physician</a:t>
            </a:r>
          </a:p>
          <a:p>
            <a:pPr marL="571500" indent="-571500">
              <a:buFont typeface="Wingdings" pitchFamily="2" charset="2"/>
              <a:buChar char="ü"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Attached to tubing that connects to urinary drainage bag</a:t>
            </a:r>
          </a:p>
        </p:txBody>
      </p:sp>
    </p:spTree>
    <p:extLst>
      <p:ext uri="{BB962C8B-B14F-4D97-AF65-F5344CB8AC3E}">
        <p14:creationId xmlns:p14="http://schemas.microsoft.com/office/powerpoint/2010/main" val="3210139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"/>
            <a:ext cx="9144000" cy="1143000"/>
          </a:xfrm>
          <a:solidFill>
            <a:srgbClr val="002060"/>
          </a:solidFill>
        </p:spPr>
        <p:txBody>
          <a:bodyPr/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Indwelling Catheters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Nursing Fundamentals 7243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002060"/>
                </a:solidFill>
              </a:rPr>
              <a:pPr>
                <a:defRPr/>
              </a:pPr>
              <a:t>72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6.02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1676400"/>
            <a:ext cx="8077200" cy="388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are they ordered?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Residents with nerve injury:</a:t>
            </a:r>
          </a:p>
          <a:p>
            <a:pPr marL="1143000" lvl="2" indent="-2286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following spinal cord injury</a:t>
            </a:r>
          </a:p>
          <a:p>
            <a:pPr marL="1143000" lvl="2" indent="-2286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stroke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surgery</a:t>
            </a:r>
          </a:p>
          <a:p>
            <a:pPr marL="742950" lvl="1" indent="-285750">
              <a:spcBef>
                <a:spcPct val="5000"/>
              </a:spcBef>
              <a:buFont typeface="Arial" pitchFamily="34" charset="0"/>
              <a:buChar char="–"/>
            </a:pP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incontinent residents</a:t>
            </a:r>
          </a:p>
        </p:txBody>
      </p:sp>
    </p:spTree>
    <p:extLst>
      <p:ext uri="{BB962C8B-B14F-4D97-AF65-F5344CB8AC3E}">
        <p14:creationId xmlns:p14="http://schemas.microsoft.com/office/powerpoint/2010/main" val="4045407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429065"/>
            <a:ext cx="1258464" cy="131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"/>
            <a:ext cx="9144000" cy="1143000"/>
          </a:xfrm>
          <a:solidFill>
            <a:srgbClr val="002060"/>
          </a:solidFill>
        </p:spPr>
        <p:txBody>
          <a:bodyPr/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Indwelling Catheters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Nursing Fundamentals 7243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002060"/>
                </a:solidFill>
              </a:rPr>
              <a:pPr>
                <a:defRPr/>
              </a:pPr>
              <a:t>73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6.02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9496" y="1642147"/>
            <a:ext cx="807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9496" y="2133600"/>
            <a:ext cx="807720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Increased Risk of Urinary Tract Infections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737616" y="3810000"/>
            <a:ext cx="7315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pitchFamily="34" charset="0"/>
              <a:buChar char="–"/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Urinary meatus and surrounding area must be kept clean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Font typeface="Arial" pitchFamily="34" charset="0"/>
              <a:buChar char="–"/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Catheter care given at least daily and PRN</a:t>
            </a:r>
          </a:p>
        </p:txBody>
      </p:sp>
      <p:pic>
        <p:nvPicPr>
          <p:cNvPr id="16386" name="Picture 2" descr="C:\Documents and Settings\amoore\Local Settings\Temporary Internet Files\Content.IE5\KX2ZS5IN\MC9001047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644" y="973821"/>
            <a:ext cx="4202904" cy="93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299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"/>
            <a:ext cx="9144000" cy="1143000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Indwelling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Catheters Guidelines</a:t>
            </a:r>
            <a:b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maintain-drainage-bag-dependent-position.html</a:t>
            </a: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nih.gov/ccc/</a:t>
            </a:r>
            <a:r>
              <a:rPr lang="en-US" sz="1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patient_education</a:t>
            </a: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/</a:t>
            </a:r>
            <a:r>
              <a:rPr lang="en-US" sz="1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pepubs</a:t>
            </a: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/bladder/</a:t>
            </a:r>
            <a:r>
              <a:rPr lang="en-US" sz="1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foley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Nursing Fundamentals 7243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002060"/>
                </a:solidFill>
              </a:rPr>
              <a:pPr>
                <a:defRPr/>
              </a:pPr>
              <a:t>74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6.02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1676400"/>
            <a:ext cx="807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1828800"/>
            <a:ext cx="7543800" cy="4007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0" indent="-685800">
              <a:spcBef>
                <a:spcPct val="20000"/>
              </a:spcBef>
              <a:spcAft>
                <a:spcPct val="10000"/>
              </a:spcAft>
              <a:buClr>
                <a:srgbClr val="FFFF00"/>
              </a:buClr>
              <a:buFont typeface="Calibri" pitchFamily="34" charset="0"/>
              <a:buChar char="G"/>
            </a:pP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Never pull on 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catheter</a:t>
            </a:r>
          </a:p>
          <a:p>
            <a:pPr marL="685800" lvl="0" indent="-685800">
              <a:spcBef>
                <a:spcPct val="20000"/>
              </a:spcBef>
              <a:spcAft>
                <a:spcPct val="10000"/>
              </a:spcAft>
              <a:buClr>
                <a:srgbClr val="FFFF00"/>
              </a:buClr>
              <a:buFont typeface="Calibri" pitchFamily="34" charset="0"/>
              <a:buChar char="G"/>
            </a:pP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Keep 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catheter tubing and drainage tubing free of kinks, so that urine can flow </a:t>
            </a:r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freely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1299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"/>
            <a:ext cx="9144000" cy="1143000"/>
          </a:xfrm>
          <a:solidFill>
            <a:srgbClr val="002060"/>
          </a:solidFill>
        </p:spPr>
        <p:txBody>
          <a:bodyPr/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Indwelling Catheters Guidelines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Nursing Fundamentals 7243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002060"/>
                </a:solidFill>
              </a:rPr>
              <a:pPr>
                <a:defRPr/>
              </a:pPr>
              <a:t>75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6.02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0456" y="1600200"/>
            <a:ext cx="7696200" cy="3721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lnSpc>
                <a:spcPct val="85000"/>
              </a:lnSpc>
              <a:spcBef>
                <a:spcPct val="20000"/>
              </a:spcBef>
              <a:buClr>
                <a:srgbClr val="002060"/>
              </a:buClr>
              <a:buFont typeface="Calibri" pitchFamily="34" charset="0"/>
              <a:buChar char="G"/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Keep collection bag below bladder</a:t>
            </a:r>
          </a:p>
          <a:p>
            <a:pPr marL="571500" lvl="0" indent="-571500">
              <a:lnSpc>
                <a:spcPct val="85000"/>
              </a:lnSpc>
              <a:spcBef>
                <a:spcPct val="20000"/>
              </a:spcBef>
              <a:buClr>
                <a:srgbClr val="002060"/>
              </a:buClr>
              <a:buFont typeface="Calibri" pitchFamily="34" charset="0"/>
              <a:buChar char="G"/>
            </a:pPr>
            <a:r>
              <a:rPr lang="en-US" sz="36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Attach collection bags to bed frame, never to side rail</a:t>
            </a:r>
          </a:p>
          <a:p>
            <a:pPr marL="571500" lvl="0" indent="-571500">
              <a:lnSpc>
                <a:spcPct val="85000"/>
              </a:lnSpc>
              <a:spcBef>
                <a:spcPct val="20000"/>
              </a:spcBef>
              <a:buClr>
                <a:srgbClr val="002060"/>
              </a:buClr>
              <a:buFont typeface="Calibri" pitchFamily="34" charset="0"/>
              <a:buChar char="G"/>
            </a:pP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Never leave on floor</a:t>
            </a:r>
          </a:p>
          <a:p>
            <a:pPr marL="571500" lvl="0" indent="-571500">
              <a:lnSpc>
                <a:spcPct val="85000"/>
              </a:lnSpc>
              <a:spcBef>
                <a:spcPct val="20000"/>
              </a:spcBef>
              <a:buClr>
                <a:srgbClr val="002060"/>
              </a:buClr>
              <a:buFont typeface="Calibri" pitchFamily="34" charset="0"/>
              <a:buChar char="G"/>
            </a:pP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Follow facility policy for securing catheter to resident’s leg without tension on catheter</a:t>
            </a:r>
          </a:p>
        </p:txBody>
      </p:sp>
    </p:spTree>
    <p:extLst>
      <p:ext uri="{BB962C8B-B14F-4D97-AF65-F5344CB8AC3E}">
        <p14:creationId xmlns:p14="http://schemas.microsoft.com/office/powerpoint/2010/main" val="1264469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"/>
            <a:ext cx="9144000" cy="1143000"/>
          </a:xfrm>
          <a:solidFill>
            <a:srgbClr val="002060"/>
          </a:solidFill>
        </p:spPr>
        <p:txBody>
          <a:bodyPr/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Indwelling Catheters Guidelines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Nursing Fundamentals 7243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002060"/>
                </a:solidFill>
              </a:rPr>
              <a:pPr>
                <a:defRPr/>
              </a:pPr>
              <a:t>76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2060"/>
                </a:solidFill>
              </a:rPr>
              <a:t>6.02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1600200"/>
            <a:ext cx="7924800" cy="4290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spcBef>
                <a:spcPct val="20000"/>
              </a:spcBef>
              <a:buClr>
                <a:srgbClr val="002060"/>
              </a:buClr>
              <a:buFont typeface="Calibri" pitchFamily="34" charset="0"/>
              <a:buChar char="G"/>
            </a:pPr>
            <a:r>
              <a:rPr lang="en-US" sz="44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Never disconnect catheter from tubing to drainage bag</a:t>
            </a:r>
          </a:p>
          <a:p>
            <a:pPr marL="571500" lvl="0" indent="-571500">
              <a:spcBef>
                <a:spcPct val="20000"/>
              </a:spcBef>
              <a:buClr>
                <a:srgbClr val="002060"/>
              </a:buClr>
              <a:buFont typeface="Calibri" pitchFamily="34" charset="0"/>
              <a:buChar char="G"/>
            </a:pPr>
            <a:r>
              <a:rPr lang="en-US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emptying urinary drainage bag, never touch drain with measuring container or graduate</a:t>
            </a:r>
          </a:p>
        </p:txBody>
      </p:sp>
    </p:spTree>
    <p:extLst>
      <p:ext uri="{BB962C8B-B14F-4D97-AF65-F5344CB8AC3E}">
        <p14:creationId xmlns:p14="http://schemas.microsoft.com/office/powerpoint/2010/main" val="2447848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71600" y="2133600"/>
            <a:ext cx="6213475" cy="3808413"/>
          </a:xfrm>
        </p:spPr>
        <p:txBody>
          <a:bodyPr>
            <a:normAutofit fontScale="85000" lnSpcReduction="10000"/>
          </a:bodyPr>
          <a:lstStyle/>
          <a:p>
            <a:pPr>
              <a:buClr>
                <a:srgbClr val="002060"/>
              </a:buClr>
              <a:buFont typeface="Wingdings" pitchFamily="2" charset="2"/>
              <a:buChar char="ü"/>
              <a:defRPr/>
            </a:pPr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Leakage</a:t>
            </a:r>
          </a:p>
          <a:p>
            <a:pPr>
              <a:buClr>
                <a:srgbClr val="002060"/>
              </a:buClr>
              <a:buFont typeface="Wingdings" pitchFamily="2" charset="2"/>
              <a:buChar char="ü"/>
              <a:defRPr/>
            </a:pPr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Complaints </a:t>
            </a:r>
            <a:r>
              <a:rPr 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pain</a:t>
            </a:r>
          </a:p>
          <a:p>
            <a:pPr>
              <a:buClr>
                <a:srgbClr val="002060"/>
              </a:buClr>
              <a:buFont typeface="Wingdings" pitchFamily="2" charset="2"/>
              <a:buChar char="ü"/>
              <a:defRPr/>
            </a:pPr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Burning</a:t>
            </a:r>
          </a:p>
          <a:p>
            <a:pPr>
              <a:buClr>
                <a:srgbClr val="002060"/>
              </a:buClr>
              <a:buFont typeface="Wingdings" pitchFamily="2" charset="2"/>
              <a:buChar char="ü"/>
              <a:defRPr/>
            </a:pPr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 </a:t>
            </a:r>
            <a:r>
              <a:rPr 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urinate</a:t>
            </a:r>
          </a:p>
          <a:p>
            <a:pPr marL="0" indent="0">
              <a:buFontTx/>
              <a:buNone/>
              <a:defRPr/>
            </a:pPr>
            <a:endParaRPr lang="en-US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6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FFFFF"/>
                </a:solidFill>
              </a:rPr>
              <a:t>6.02</a:t>
            </a:r>
          </a:p>
        </p:txBody>
      </p:sp>
      <p:pic>
        <p:nvPicPr>
          <p:cNvPr id="8198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575" y="382588"/>
            <a:ext cx="8047038" cy="1303337"/>
          </a:xfrm>
          <a:solidFill>
            <a:srgbClr val="002060"/>
          </a:solidFill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77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820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00200" y="2133600"/>
            <a:ext cx="5832475" cy="3808413"/>
          </a:xfrm>
        </p:spPr>
        <p:txBody>
          <a:bodyPr>
            <a:normAutofit/>
          </a:bodyPr>
          <a:lstStyle/>
          <a:p>
            <a:pPr>
              <a:spcAft>
                <a:spcPct val="10000"/>
              </a:spcAft>
              <a:buClr>
                <a:srgbClr val="FFFF00"/>
              </a:buClr>
              <a:buFont typeface="Wingdings" pitchFamily="2" charset="2"/>
              <a:buChar char="ü"/>
            </a:pPr>
            <a:r>
              <a:rPr lang="en-US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Swelling</a:t>
            </a:r>
          </a:p>
          <a:p>
            <a:pPr>
              <a:spcAft>
                <a:spcPct val="10000"/>
              </a:spcAft>
              <a:buClr>
                <a:srgbClr val="FFFF00"/>
              </a:buClr>
              <a:buFont typeface="Wingdings" pitchFamily="2" charset="2"/>
              <a:buChar char="ü"/>
            </a:pPr>
            <a:r>
              <a:rPr lang="en-US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Skin irritation</a:t>
            </a:r>
          </a:p>
          <a:p>
            <a:pPr>
              <a:spcAft>
                <a:spcPct val="10000"/>
              </a:spcAft>
              <a:buClr>
                <a:srgbClr val="FFFF00"/>
              </a:buClr>
              <a:buFont typeface="Wingdings" pitchFamily="2" charset="2"/>
              <a:buChar char="ü"/>
            </a:pPr>
            <a:r>
              <a:rPr lang="en-US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Discoloration</a:t>
            </a:r>
            <a:endParaRPr 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Tx/>
              <a:buNone/>
              <a:defRPr/>
            </a:pPr>
            <a:endParaRPr lang="en-US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6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FFFFF"/>
                </a:solidFill>
              </a:rPr>
              <a:t>6.02</a:t>
            </a:r>
          </a:p>
        </p:txBody>
      </p:sp>
      <p:pic>
        <p:nvPicPr>
          <p:cNvPr id="8198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575" y="382588"/>
            <a:ext cx="8047038" cy="1303337"/>
          </a:xfrm>
          <a:solidFill>
            <a:srgbClr val="002060"/>
          </a:solidFill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78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226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590800"/>
            <a:ext cx="8158163" cy="3808413"/>
          </a:xfrm>
        </p:spPr>
        <p:txBody>
          <a:bodyPr>
            <a:normAutofit/>
          </a:bodyPr>
          <a:lstStyle/>
          <a:p>
            <a:pPr marL="0" indent="0">
              <a:buClr>
                <a:srgbClr val="002060"/>
              </a:buClr>
              <a:buNone/>
              <a:defRPr/>
            </a:pPr>
            <a:r>
              <a:rPr lang="en-US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measuring urinary </a:t>
            </a:r>
            <a:r>
              <a:rPr lang="en-US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output</a:t>
            </a:r>
            <a:r>
              <a:rPr lang="en-US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note </a:t>
            </a: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color</a:t>
            </a:r>
            <a:r>
              <a:rPr lang="en-US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54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odor</a:t>
            </a:r>
            <a:r>
              <a:rPr lang="en-US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appearance</a:t>
            </a:r>
            <a:r>
              <a:rPr lang="en-US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en-US" sz="5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urine. </a:t>
            </a:r>
            <a:endParaRPr lang="en-US" sz="5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Tx/>
              <a:buNone/>
              <a:defRPr/>
            </a:pPr>
            <a:endParaRPr lang="en-US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6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FFFFFF"/>
                </a:solidFill>
              </a:rPr>
              <a:t>6.02</a:t>
            </a:r>
          </a:p>
        </p:txBody>
      </p:sp>
      <p:pic>
        <p:nvPicPr>
          <p:cNvPr id="8198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575" y="382588"/>
            <a:ext cx="8047038" cy="1303337"/>
          </a:xfrm>
          <a:solidFill>
            <a:srgbClr val="002060"/>
          </a:solidFill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79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281" y="1436284"/>
            <a:ext cx="807720" cy="9289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4047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Digestive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- Structures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6.02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lvl="0">
              <a:lnSpc>
                <a:spcPct val="90000"/>
              </a:lnSpc>
            </a:pPr>
            <a:r>
              <a:rPr lang="en-US" sz="3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Intestines</a:t>
            </a:r>
            <a:r>
              <a:rPr lang="en-US" sz="33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 lvl="1">
              <a:lnSpc>
                <a:spcPct val="90000"/>
              </a:lnSpc>
            </a:pPr>
            <a:r>
              <a:rPr lang="en-US" sz="33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 intestine </a:t>
            </a:r>
          </a:p>
          <a:p>
            <a:pPr lvl="2">
              <a:lnSpc>
                <a:spcPct val="90000"/>
              </a:lnSpc>
            </a:pPr>
            <a:r>
              <a:rPr lang="en-US" sz="33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about </a:t>
            </a:r>
            <a:r>
              <a:rPr lang="en-US" sz="3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ft. long</a:t>
            </a:r>
            <a:r>
              <a:rPr lang="en-US" sz="33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 lvl="2">
              <a:lnSpc>
                <a:spcPct val="90000"/>
              </a:lnSpc>
            </a:pPr>
            <a:r>
              <a:rPr lang="en-US" sz="33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 digestion completed and </a:t>
            </a:r>
            <a:r>
              <a:rPr lang="en-US" sz="3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nutrients absorbed </a:t>
            </a:r>
            <a:r>
              <a:rPr lang="en-US" sz="33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into bloodstream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81200"/>
            <a:ext cx="3282461" cy="6095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3886200" y="2438400"/>
            <a:ext cx="2590800" cy="60960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1772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531812" y="4772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Showcard Gothic" pitchFamily="82" charset="0"/>
              </a:rPr>
              <a:t/>
            </a:r>
            <a:br>
              <a:rPr lang="en-US" dirty="0" smtClean="0">
                <a:latin typeface="Showcard Gothic" pitchFamily="82" charset="0"/>
              </a:rPr>
            </a:br>
            <a:r>
              <a:rPr lang="en-US" dirty="0" smtClean="0">
                <a:solidFill>
                  <a:srgbClr val="FFFF00"/>
                </a:solidFill>
                <a:latin typeface="Showcard Gothic" pitchFamily="82" charset="0"/>
              </a:rPr>
              <a:t>indwelling catheters</a:t>
            </a:r>
            <a:br>
              <a:rPr lang="en-US" dirty="0" smtClean="0">
                <a:solidFill>
                  <a:srgbClr val="FFFF00"/>
                </a:solidFill>
                <a:latin typeface="Showcard Gothic" pitchFamily="82" charset="0"/>
              </a:rPr>
            </a:br>
            <a:r>
              <a:rPr lang="en-US" sz="3100" dirty="0" smtClean="0">
                <a:latin typeface="Showcard Gothic" pitchFamily="82" charset="0"/>
              </a:rPr>
              <a:t>Have we got it?</a:t>
            </a:r>
            <a:br>
              <a:rPr lang="en-US" sz="3100" dirty="0" smtClean="0">
                <a:latin typeface="Showcard Gothic" pitchFamily="82" charset="0"/>
              </a:rPr>
            </a:br>
            <a:r>
              <a:rPr lang="en-US" sz="3100" dirty="0" smtClean="0">
                <a:latin typeface="Showcard Gothic" pitchFamily="82" charset="0"/>
              </a:rPr>
              <a:t>Let’s check and see</a:t>
            </a:r>
          </a:p>
        </p:txBody>
      </p:sp>
      <p:pic>
        <p:nvPicPr>
          <p:cNvPr id="12292" name="Picture 2" descr="C:\Documents and Settings\amoore\Local Settings\Temporary Internet Files\Content.IE5\W1IZ4X6V\MC90031251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4613">
            <a:off x="1160463" y="2084388"/>
            <a:ext cx="6197600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968375" y="5187950"/>
            <a:ext cx="73564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prstClr val="black"/>
                </a:solidFill>
                <a:latin typeface="Showcard Gothic" pitchFamily="82" charset="0"/>
              </a:rPr>
              <a:t>Stick diagnostics</a:t>
            </a:r>
            <a:endParaRPr lang="en-US" sz="4000">
              <a:solidFill>
                <a:prstClr val="black"/>
              </a:solidFill>
            </a:endParaRPr>
          </a:p>
        </p:txBody>
      </p:sp>
      <p:sp>
        <p:nvSpPr>
          <p:cNvPr id="12294" name="TextBox 6"/>
          <p:cNvSpPr txBox="1">
            <a:spLocks noChangeArrowheads="1"/>
          </p:cNvSpPr>
          <p:nvPr/>
        </p:nvSpPr>
        <p:spPr bwMode="auto">
          <a:xfrm>
            <a:off x="1719263" y="3381375"/>
            <a:ext cx="3071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prstClr val="black"/>
                </a:solidFill>
              </a:rPr>
              <a:t>Student Name A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 rot="-507729">
            <a:off x="3267075" y="3890963"/>
            <a:ext cx="1946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prstClr val="black"/>
                </a:solidFill>
              </a:rPr>
              <a:t>Student Name B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Nursing Fundamentals 7243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80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6.02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075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143000"/>
            <a:ext cx="9144000" cy="4572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6.02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2060"/>
                </a:solidFill>
              </a:rPr>
              <a:t>Nursing Fundamentals 7243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28600" y="1752600"/>
            <a:ext cx="9525000" cy="3352800"/>
          </a:xfrm>
          <a:prstGeom prst="rect">
            <a:avLst/>
          </a:prstGeom>
          <a:solidFill>
            <a:srgbClr val="00206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NAI SKILLS</a:t>
            </a:r>
          </a:p>
          <a:p>
            <a:pPr algn="ctr"/>
            <a:r>
              <a:rPr lang="en-US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Related to Catheters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14599"/>
            <a:ext cx="935980" cy="819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963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143000"/>
            <a:ext cx="9144000" cy="4572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6.02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2060"/>
                </a:solidFill>
              </a:rPr>
              <a:t>Nursing Fundamentals 7243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2060"/>
                </a:solidFill>
              </a:rPr>
              <a:pPr/>
              <a:t>82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28600" y="1752600"/>
            <a:ext cx="9525000" cy="3352800"/>
          </a:xfrm>
          <a:prstGeom prst="rect">
            <a:avLst/>
          </a:prstGeom>
          <a:solidFill>
            <a:srgbClr val="00206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SKILL</a:t>
            </a:r>
            <a:r>
              <a:rPr lang="en-US" sz="8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6.02H</a:t>
            </a:r>
          </a:p>
          <a:p>
            <a:pPr algn="ctr"/>
            <a:r>
              <a:rPr lang="en-US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Providing catheter care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380" y="2546905"/>
            <a:ext cx="935980" cy="819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8600" y="228600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 Lab Assignment</a:t>
            </a:r>
          </a:p>
          <a:p>
            <a:pPr>
              <a:defRPr/>
            </a:pPr>
            <a:r>
              <a:rPr lang="en-US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Engage in the Skill Acquisition Process for:</a:t>
            </a:r>
          </a:p>
        </p:txBody>
      </p:sp>
    </p:spTree>
    <p:extLst>
      <p:ext uri="{BB962C8B-B14F-4D97-AF65-F5344CB8AC3E}">
        <p14:creationId xmlns:p14="http://schemas.microsoft.com/office/powerpoint/2010/main" val="1727107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143000"/>
            <a:ext cx="9144000" cy="4572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6.02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2060"/>
                </a:solidFill>
              </a:rPr>
              <a:t>Nursing Fundamentals 7243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2060"/>
                </a:solidFill>
              </a:rPr>
              <a:pPr/>
              <a:t>83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28600" y="1752600"/>
            <a:ext cx="9525000" cy="3352800"/>
          </a:xfrm>
          <a:prstGeom prst="rect">
            <a:avLst/>
          </a:prstGeom>
          <a:solidFill>
            <a:srgbClr val="00206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SKILL</a:t>
            </a:r>
            <a:r>
              <a:rPr lang="en-US" sz="8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6.02I</a:t>
            </a:r>
          </a:p>
          <a:p>
            <a:pPr algn="ctr"/>
            <a:r>
              <a:rPr lang="en-US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Emptying a urinary drainage bag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620" y="2057400"/>
            <a:ext cx="935980" cy="819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8600" y="228600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 Lab Assignment</a:t>
            </a:r>
          </a:p>
          <a:p>
            <a:pPr>
              <a:defRPr/>
            </a:pPr>
            <a:r>
              <a:rPr lang="en-US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Engage in the Skill Acquisition Process for:</a:t>
            </a:r>
          </a:p>
        </p:txBody>
      </p:sp>
    </p:spTree>
    <p:extLst>
      <p:ext uri="{BB962C8B-B14F-4D97-AF65-F5344CB8AC3E}">
        <p14:creationId xmlns:p14="http://schemas.microsoft.com/office/powerpoint/2010/main" val="487519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143000"/>
            <a:ext cx="9144000" cy="4572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6.02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Nursing Fundamentals 7243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84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752600"/>
            <a:ext cx="9144000" cy="33528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Collecting a routine urine specimen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1162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Routine Urine Specimens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85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6.02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001000" cy="4525963"/>
          </a:xfrm>
        </p:spPr>
        <p:txBody>
          <a:bodyPr>
            <a:normAutofit/>
          </a:bodyPr>
          <a:lstStyle/>
          <a:p>
            <a:pPr lvl="0"/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Collected for laboratory study</a:t>
            </a:r>
          </a:p>
          <a:p>
            <a:pPr lvl="1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Aids physician in diagnosis</a:t>
            </a:r>
          </a:p>
          <a:p>
            <a:pPr lvl="1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Evaluates effectiveness of treatment</a:t>
            </a:r>
          </a:p>
          <a:p>
            <a:pPr lvl="0"/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Laboratory requisition slip completed and sent to laboratory with each specimen</a:t>
            </a:r>
          </a:p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572000"/>
            <a:ext cx="1060768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0354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Routine Urine Specimens - Guidelines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86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6.02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001000" cy="4525963"/>
          </a:xfrm>
        </p:spPr>
        <p:txBody>
          <a:bodyPr>
            <a:normAutofit lnSpcReduction="10000"/>
          </a:bodyPr>
          <a:lstStyle/>
          <a:p>
            <a:pPr>
              <a:buClr>
                <a:srgbClr val="002060"/>
              </a:buClr>
              <a:buFont typeface="Calibri" pitchFamily="34" charset="0"/>
              <a:buChar char="G"/>
            </a:pP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Wash 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hands carefully before and after collection of urine specimens</a:t>
            </a:r>
          </a:p>
          <a:p>
            <a:pPr>
              <a:buClr>
                <a:srgbClr val="002060"/>
              </a:buClr>
              <a:buFont typeface="Calibri" pitchFamily="34" charset="0"/>
              <a:buChar char="G"/>
            </a:pP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Wear 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gloves</a:t>
            </a:r>
          </a:p>
          <a:p>
            <a:pPr>
              <a:buClr>
                <a:srgbClr val="002060"/>
              </a:buClr>
              <a:buFont typeface="Calibri" pitchFamily="34" charset="0"/>
              <a:buChar char="G"/>
            </a:pPr>
            <a:r>
              <a:rPr lang="en-US" sz="4000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Collect </a:t>
            </a:r>
            <a:r>
              <a:rPr lang="en-US" sz="40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specimen at appropriate time</a:t>
            </a:r>
          </a:p>
          <a:p>
            <a:pPr>
              <a:buClr>
                <a:srgbClr val="002060"/>
              </a:buClr>
              <a:buFont typeface="Calibri" pitchFamily="34" charset="0"/>
              <a:buChar char="G"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Use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proper container and do not touch inside of lid or container</a:t>
            </a:r>
          </a:p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2598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Routine Urine Specimens - Guidelines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87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6.02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001000" cy="4525963"/>
          </a:xfrm>
        </p:spPr>
        <p:txBody>
          <a:bodyPr>
            <a:normAutofit/>
          </a:bodyPr>
          <a:lstStyle/>
          <a:p>
            <a:pPr>
              <a:spcAft>
                <a:spcPct val="30000"/>
              </a:spcAft>
              <a:buClr>
                <a:srgbClr val="002060"/>
              </a:buClr>
              <a:buFont typeface="Calibri" pitchFamily="34" charset="0"/>
              <a:buChar char="G"/>
            </a:pPr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Label container accurately and transport to laboratory as soon as possible</a:t>
            </a:r>
          </a:p>
          <a:p>
            <a:pPr>
              <a:spcAft>
                <a:spcPct val="30000"/>
              </a:spcAft>
              <a:buClr>
                <a:srgbClr val="002060"/>
              </a:buClr>
              <a:buFont typeface="Calibri" pitchFamily="34" charset="0"/>
              <a:buChar char="G"/>
            </a:pPr>
            <a:r>
              <a:rPr lang="en-US" sz="36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Tell resident not to have bowel movement or discard tissue in bedpan when collecting urine specimen</a:t>
            </a:r>
            <a:endParaRPr lang="en-US" b="1" dirty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371600"/>
            <a:ext cx="1546178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372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143000"/>
            <a:ext cx="9144000" cy="4572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6.02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Nursing Fundamentals 7243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88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52400" y="1752600"/>
            <a:ext cx="9448800" cy="3352800"/>
          </a:xfrm>
          <a:prstGeom prst="rect">
            <a:avLst/>
          </a:prstGeom>
          <a:solidFill>
            <a:srgbClr val="002060"/>
          </a:solidFill>
          <a:ln w="762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Related</a:t>
            </a:r>
          </a:p>
          <a:p>
            <a:pPr algn="ctr"/>
            <a:r>
              <a:rPr lang="en-US" sz="8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SKILL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4644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143000"/>
            <a:ext cx="9144000" cy="4572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6.02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2060"/>
                </a:solidFill>
              </a:rPr>
              <a:t>Nursing Fundamentals 7243</a:t>
            </a:r>
            <a:endParaRPr lang="en-US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002060"/>
                </a:solidFill>
              </a:rPr>
              <a:pPr/>
              <a:t>89</a:t>
            </a:fld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28600" y="1752600"/>
            <a:ext cx="9525000" cy="3352800"/>
          </a:xfrm>
          <a:prstGeom prst="rect">
            <a:avLst/>
          </a:prstGeom>
          <a:solidFill>
            <a:srgbClr val="002060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SKILL</a:t>
            </a:r>
            <a:r>
              <a:rPr lang="en-US" sz="8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6.02J</a:t>
            </a:r>
          </a:p>
          <a:p>
            <a:pPr algn="ctr"/>
            <a:r>
              <a:rPr lang="en-US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Collecting a routine urine specimen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620" y="2057400"/>
            <a:ext cx="935980" cy="819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8600" y="228600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 Lab Assignment</a:t>
            </a:r>
          </a:p>
          <a:p>
            <a:pPr>
              <a:defRPr/>
            </a:pPr>
            <a:r>
              <a:rPr lang="en-US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Engage in the Skill Acquisition Process for:</a:t>
            </a:r>
          </a:p>
        </p:txBody>
      </p:sp>
    </p:spTree>
    <p:extLst>
      <p:ext uri="{BB962C8B-B14F-4D97-AF65-F5344CB8AC3E}">
        <p14:creationId xmlns:p14="http://schemas.microsoft.com/office/powerpoint/2010/main" val="670597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Digestive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- Structures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6.02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/>
        <p:txBody>
          <a:bodyPr>
            <a:noAutofit/>
          </a:bodyPr>
          <a:lstStyle/>
          <a:p>
            <a:pPr>
              <a:lnSpc>
                <a:spcPct val="85000"/>
              </a:lnSpc>
              <a:spcBef>
                <a:spcPct val="10000"/>
              </a:spcBef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Intestines </a:t>
            </a:r>
          </a:p>
          <a:p>
            <a:pPr lvl="1">
              <a:lnSpc>
                <a:spcPct val="85000"/>
              </a:lnSpc>
              <a:spcBef>
                <a:spcPct val="10000"/>
              </a:spcBef>
            </a:pP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 intestine</a:t>
            </a:r>
          </a:p>
          <a:p>
            <a:pPr lvl="2">
              <a:lnSpc>
                <a:spcPct val="85000"/>
              </a:lnSpc>
              <a:spcBef>
                <a:spcPct val="10000"/>
              </a:spcBef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ft. long</a:t>
            </a:r>
          </a:p>
          <a:p>
            <a:pPr lvl="2">
              <a:lnSpc>
                <a:spcPct val="85000"/>
              </a:lnSpc>
              <a:spcBef>
                <a:spcPct val="10000"/>
              </a:spcBef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absorbs water, mineral salts and vitamins</a:t>
            </a:r>
          </a:p>
          <a:p>
            <a:pPr lvl="2">
              <a:lnSpc>
                <a:spcPct val="85000"/>
              </a:lnSpc>
              <a:spcBef>
                <a:spcPct val="10000"/>
              </a:spcBef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secretes mucus to aid in movement of feces</a:t>
            </a:r>
          </a:p>
          <a:p>
            <a:pPr lvl="2">
              <a:lnSpc>
                <a:spcPct val="85000"/>
              </a:lnSpc>
              <a:spcBef>
                <a:spcPct val="10000"/>
              </a:spcBef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 ability to add or remove water from feces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057400"/>
            <a:ext cx="3048000" cy="401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3505200" y="2286000"/>
            <a:ext cx="1981200" cy="1219200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289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81000"/>
            <a:ext cx="9144000" cy="4572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6.02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Nursing Fundamentals 7243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90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" y="990600"/>
            <a:ext cx="9144000" cy="33528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Types of </a:t>
            </a:r>
          </a:p>
          <a:p>
            <a:pPr algn="ctr"/>
            <a:r>
              <a:rPr lang="en-US" sz="8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Urine Collections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69542" y="4953000"/>
            <a:ext cx="58049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Clean Catch Urine Specimen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24-Hour Urine Collection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Straining Urine for Stones</a:t>
            </a:r>
            <a:endParaRPr lang="en-US" sz="3200" b="1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5315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Clean Catch Urine Specimen</a:t>
            </a:r>
            <a:b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AKA:  Mid-Stream Specimen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91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6.02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001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Cleansing 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perineum </a:t>
            </a:r>
            <a:r>
              <a:rPr lang="en-US" sz="54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prior to </a:t>
            </a:r>
            <a:r>
              <a:rPr lang="en-US" sz="5400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collection of urine</a:t>
            </a:r>
            <a:r>
              <a:rPr lang="en-US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reduces number 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microbes that may </a:t>
            </a: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contaminate specimen </a:t>
            </a:r>
          </a:p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733800"/>
            <a:ext cx="2824564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6922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Clean Catch Urine Specimen - Procedure</a:t>
            </a:r>
            <a:b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92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6.02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381000" y="1729612"/>
            <a:ext cx="7543800" cy="4525963"/>
          </a:xfrm>
        </p:spPr>
        <p:txBody>
          <a:bodyPr>
            <a:normAutofit/>
          </a:bodyPr>
          <a:lstStyle/>
          <a:p>
            <a:pPr marL="514350" indent="-514350">
              <a:buClr>
                <a:srgbClr val="FFFF00"/>
              </a:buClr>
              <a:buFont typeface="+mj-lt"/>
              <a:buAutoNum type="arabicPeriod"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Follow standard precautions</a:t>
            </a:r>
          </a:p>
          <a:p>
            <a:pPr marL="514350" indent="-514350">
              <a:buClr>
                <a:srgbClr val="FFFF00"/>
              </a:buClr>
              <a:buFont typeface="+mj-lt"/>
              <a:buAutoNum type="arabicPeriod"/>
            </a:pP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Assure resident’s perineum is cleaned prior to collection</a:t>
            </a:r>
          </a:p>
          <a:p>
            <a:pPr marL="514350" indent="-514350">
              <a:buClr>
                <a:srgbClr val="FFFF00"/>
              </a:buClr>
              <a:buFont typeface="+mj-lt"/>
              <a:buAutoNum type="arabicPeriod"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Instruct resident to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begins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voiding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into appropriate receptacle and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stop midstream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Clr>
                <a:srgbClr val="FFFF00"/>
              </a:buClr>
              <a:buFont typeface="+mj-lt"/>
              <a:buAutoNum type="arabicPeriod"/>
            </a:pPr>
            <a:r>
              <a:rPr lang="en-US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Place container in urine stream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collect specimen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371600"/>
            <a:ext cx="628650" cy="4865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5690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24-Hour Urine Collection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93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6.02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304800" y="1778793"/>
            <a:ext cx="8001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urine voided in 24-hour period collected</a:t>
            </a:r>
          </a:p>
          <a:p>
            <a:pPr lvl="1">
              <a:buFont typeface="Wingdings" pitchFamily="2" charset="2"/>
              <a:buChar char="ü"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Urine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chilled on ice to prevent growth of microorganisms</a:t>
            </a:r>
          </a:p>
          <a:p>
            <a:pPr lvl="1">
              <a:buFont typeface="Wingdings" pitchFamily="2" charset="2"/>
              <a:buChar char="ü"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tests may require preservative</a:t>
            </a:r>
          </a:p>
          <a:p>
            <a:pPr lvl="1">
              <a:buFont typeface="Wingdings" pitchFamily="2" charset="2"/>
              <a:buChar char="ü"/>
            </a:pP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Urine 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usually collected in dark colored gallon jug </a:t>
            </a:r>
          </a:p>
          <a:p>
            <a:pPr marL="514350" indent="-514350">
              <a:buClr>
                <a:srgbClr val="FFFF00"/>
              </a:buClr>
              <a:buFont typeface="+mj-lt"/>
              <a:buAutoNum type="arabicPeriod"/>
            </a:pP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371600"/>
            <a:ext cx="1951037" cy="282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7200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24-Hour Urine Collection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94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6.02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381000" y="1697736"/>
            <a:ext cx="54864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spcAft>
                <a:spcPct val="40000"/>
              </a:spcAft>
              <a:buNone/>
            </a:pP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Imperative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that resident and staff understand  procedure and 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exact time period 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  <a:r>
              <a:rPr lang="en-US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urine 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collection </a:t>
            </a:r>
          </a:p>
          <a:p>
            <a:pPr marL="0" indent="0">
              <a:buClr>
                <a:srgbClr val="FFFF00"/>
              </a:buClr>
              <a:buNone/>
            </a:pP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676400"/>
            <a:ext cx="2752725" cy="4329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2233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24-Hour Urine Collection -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Procedure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95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6.02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304800" y="1778793"/>
            <a:ext cx="8001000" cy="4525963"/>
          </a:xfrm>
        </p:spPr>
        <p:txBody>
          <a:bodyPr>
            <a:normAutofit lnSpcReduction="10000"/>
          </a:bodyPr>
          <a:lstStyle/>
          <a:p>
            <a:pPr marL="1200150" lvl="1" indent="-742950">
              <a:lnSpc>
                <a:spcPct val="95000"/>
              </a:lnSpc>
              <a:spcBef>
                <a:spcPct val="15000"/>
              </a:spcBef>
              <a:buFont typeface="+mj-lt"/>
              <a:buAutoNum type="arabicPeriod"/>
            </a:pP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Follow 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 Precautions </a:t>
            </a:r>
          </a:p>
          <a:p>
            <a:pPr marL="1200150" lvl="1" indent="-742950">
              <a:lnSpc>
                <a:spcPct val="95000"/>
              </a:lnSpc>
              <a:spcBef>
                <a:spcPct val="15000"/>
              </a:spcBef>
              <a:buFont typeface="+mj-lt"/>
              <a:buAutoNum type="arabicPeriod"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Begin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with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resident’s bladder empty </a:t>
            </a:r>
          </a:p>
          <a:p>
            <a:pPr marL="1200150" lvl="1" indent="-742950">
              <a:lnSpc>
                <a:spcPct val="95000"/>
              </a:lnSpc>
              <a:spcBef>
                <a:spcPct val="15000"/>
              </a:spcBef>
              <a:buFont typeface="+mj-lt"/>
              <a:buAutoNum type="arabicPeriod"/>
            </a:pPr>
            <a:r>
              <a:rPr lang="en-US" sz="3600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Discard first voiding</a:t>
            </a:r>
            <a:endParaRPr lang="en-US" sz="3600" b="1" dirty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200150" lvl="1" indent="-742950">
              <a:lnSpc>
                <a:spcPct val="95000"/>
              </a:lnSpc>
              <a:spcBef>
                <a:spcPct val="15000"/>
              </a:spcBef>
              <a:buFont typeface="+mj-lt"/>
              <a:buAutoNum type="arabicPeriod"/>
            </a:pP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Collect all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voidings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next 24 hours </a:t>
            </a:r>
            <a:endParaRPr lang="en-US" sz="36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200150" lvl="1" indent="-742950">
              <a:lnSpc>
                <a:spcPct val="95000"/>
              </a:lnSpc>
              <a:spcBef>
                <a:spcPct val="15000"/>
              </a:spcBef>
              <a:buFont typeface="+mj-lt"/>
              <a:buAutoNum type="arabicPeriod"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Restarted collection with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gallon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jug if test is interrupted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Clr>
                <a:srgbClr val="FFFF00"/>
              </a:buClr>
              <a:buNone/>
            </a:pP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6751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Straining for Kidney Stones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96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6.02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9" b="2751"/>
          <a:stretch/>
        </p:blipFill>
        <p:spPr>
          <a:xfrm>
            <a:off x="1066800" y="1609725"/>
            <a:ext cx="3810000" cy="35909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8" t="2156" r="2824" b="3002"/>
          <a:stretch/>
        </p:blipFill>
        <p:spPr>
          <a:xfrm>
            <a:off x="5410200" y="2514600"/>
            <a:ext cx="2209800" cy="3352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088100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531812" y="4772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Showcard Gothic" pitchFamily="82" charset="0"/>
              </a:rPr>
              <a:t/>
            </a:r>
            <a:br>
              <a:rPr lang="en-US" dirty="0" smtClean="0">
                <a:latin typeface="Showcard Gothic" pitchFamily="82" charset="0"/>
              </a:rPr>
            </a:br>
            <a:r>
              <a:rPr lang="en-US" dirty="0" smtClean="0">
                <a:solidFill>
                  <a:srgbClr val="FFFF00"/>
                </a:solidFill>
                <a:latin typeface="Showcard Gothic" pitchFamily="82" charset="0"/>
              </a:rPr>
              <a:t>Urine specimens/Collections…</a:t>
            </a:r>
            <a:br>
              <a:rPr lang="en-US" dirty="0" smtClean="0">
                <a:solidFill>
                  <a:srgbClr val="FFFF00"/>
                </a:solidFill>
                <a:latin typeface="Showcard Gothic" pitchFamily="82" charset="0"/>
              </a:rPr>
            </a:br>
            <a:r>
              <a:rPr lang="en-US" sz="3100" dirty="0" smtClean="0">
                <a:latin typeface="Showcard Gothic" pitchFamily="82" charset="0"/>
              </a:rPr>
              <a:t>Have we got it?</a:t>
            </a:r>
            <a:br>
              <a:rPr lang="en-US" sz="3100" dirty="0" smtClean="0">
                <a:latin typeface="Showcard Gothic" pitchFamily="82" charset="0"/>
              </a:rPr>
            </a:br>
            <a:r>
              <a:rPr lang="en-US" sz="3100" dirty="0" smtClean="0">
                <a:latin typeface="Showcard Gothic" pitchFamily="82" charset="0"/>
              </a:rPr>
              <a:t>Let’s check and see</a:t>
            </a:r>
          </a:p>
        </p:txBody>
      </p:sp>
      <p:pic>
        <p:nvPicPr>
          <p:cNvPr id="12292" name="Picture 2" descr="C:\Documents and Settings\amoore\Local Settings\Temporary Internet Files\Content.IE5\W1IZ4X6V\MC90031251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4613">
            <a:off x="1160463" y="2084388"/>
            <a:ext cx="6197600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968375" y="5187950"/>
            <a:ext cx="73564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prstClr val="black"/>
                </a:solidFill>
                <a:latin typeface="Showcard Gothic" pitchFamily="82" charset="0"/>
              </a:rPr>
              <a:t>Stick diagnostics</a:t>
            </a:r>
            <a:endParaRPr lang="en-US" sz="4000">
              <a:solidFill>
                <a:prstClr val="black"/>
              </a:solidFill>
            </a:endParaRPr>
          </a:p>
        </p:txBody>
      </p:sp>
      <p:sp>
        <p:nvSpPr>
          <p:cNvPr id="12294" name="TextBox 6"/>
          <p:cNvSpPr txBox="1">
            <a:spLocks noChangeArrowheads="1"/>
          </p:cNvSpPr>
          <p:nvPr/>
        </p:nvSpPr>
        <p:spPr bwMode="auto">
          <a:xfrm>
            <a:off x="1719263" y="3381375"/>
            <a:ext cx="3071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prstClr val="black"/>
                </a:solidFill>
              </a:rPr>
              <a:t>Student Name A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 rot="-507729">
            <a:off x="3267075" y="3890963"/>
            <a:ext cx="1946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prstClr val="black"/>
                </a:solidFill>
              </a:rPr>
              <a:t>Student Name B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Nursing Fundamentals 7243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97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6.02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285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143000"/>
            <a:ext cx="9144000" cy="4572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6.02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Nursing Fundamentals 7243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pPr/>
              <a:t>98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752600"/>
            <a:ext cx="9144000" cy="33528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Condom Catheters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4198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478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Condom Catheters 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Description and Use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Nursing Fundamentals 7243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F7A4F-C7E2-45ED-B7E8-BBB4BA81CBC9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99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6.02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"/>
          </p:nvPr>
        </p:nvSpPr>
        <p:spPr>
          <a:xfrm>
            <a:off x="304800" y="1778793"/>
            <a:ext cx="8001000" cy="4525963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</a:pP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catheter used for incontinent men</a:t>
            </a:r>
          </a:p>
          <a:p>
            <a:pPr lvl="1">
              <a:lnSpc>
                <a:spcPct val="90000"/>
              </a:lnSpc>
            </a:pPr>
            <a:r>
              <a:rPr lang="en-US" sz="3200" b="1" dirty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Made of soft rubber sheath that fits over penis with tubing connected to urinary drainage bag</a:t>
            </a:r>
          </a:p>
          <a:p>
            <a:pPr lvl="1">
              <a:lnSpc>
                <a:spcPct val="90000"/>
              </a:lnSpc>
            </a:pP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Ambulatory residents may prefer leg bags during </a:t>
            </a:r>
            <a:r>
              <a:rPr 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</a:t>
            </a:r>
          </a:p>
          <a:p>
            <a:pPr lvl="1">
              <a:lnSpc>
                <a:spcPct val="90000"/>
              </a:lnSpc>
            </a:pP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condom catheter is applied daily</a:t>
            </a:r>
          </a:p>
          <a:p>
            <a:pPr marL="0" indent="0">
              <a:buClr>
                <a:srgbClr val="FFFF00"/>
              </a:buClr>
              <a:buNone/>
            </a:pP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2233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1886</TotalTime>
  <Words>3410</Words>
  <Application>Microsoft Macintosh PowerPoint</Application>
  <PresentationFormat>On-screen Show (4:3)</PresentationFormat>
  <Paragraphs>1011</Paragraphs>
  <Slides>117</Slides>
  <Notes>63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117</vt:i4>
      </vt:variant>
    </vt:vector>
  </HeadingPairs>
  <TitlesOfParts>
    <vt:vector size="119" baseType="lpstr">
      <vt:lpstr>Office Theme</vt:lpstr>
      <vt:lpstr>1_Office Theme</vt:lpstr>
      <vt:lpstr>  </vt:lpstr>
      <vt:lpstr>PowerPoint Presentation</vt:lpstr>
      <vt:lpstr>PowerPoint Presentation</vt:lpstr>
      <vt:lpstr>PowerPoint Presentation</vt:lpstr>
      <vt:lpstr>Digestive System</vt:lpstr>
      <vt:lpstr>Digestive System</vt:lpstr>
      <vt:lpstr>Digestive System - Structures</vt:lpstr>
      <vt:lpstr>Digestive System - Structures</vt:lpstr>
      <vt:lpstr>Digestive System - Structures</vt:lpstr>
      <vt:lpstr>Digestive System – Accessory Organs</vt:lpstr>
      <vt:lpstr>Digestive System – Common Diseases</vt:lpstr>
      <vt:lpstr>Digestive System – Common Diseases</vt:lpstr>
      <vt:lpstr>Digestive System – Common Diseases</vt:lpstr>
      <vt:lpstr>Digestive System – Common Diseases</vt:lpstr>
      <vt:lpstr>Digestive System – Common Diseases</vt:lpstr>
      <vt:lpstr>Digestive System – Common Diseases</vt:lpstr>
      <vt:lpstr>Digestive System – FECAL IMPACTION</vt:lpstr>
      <vt:lpstr>PowerPoint Presentation</vt:lpstr>
      <vt:lpstr>Hemorrhoids</vt:lpstr>
      <vt:lpstr>Digestive System – Changes Due to Aging</vt:lpstr>
      <vt:lpstr>Digestive System – Changes Due to Aging</vt:lpstr>
      <vt:lpstr>Digestive System – Observations</vt:lpstr>
      <vt:lpstr>PowerPoint Presentation</vt:lpstr>
      <vt:lpstr> digestive system … Have we got it? Let’s check and see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Digestive System – Bowel Retraining</vt:lpstr>
      <vt:lpstr>Digestive System – Bowel Retraining</vt:lpstr>
      <vt:lpstr>Digestive System – Bowel Retraining</vt:lpstr>
      <vt:lpstr>Bowel Retraining - Guidelines </vt:lpstr>
      <vt:lpstr>Bowel Retraining - Guidelines </vt:lpstr>
      <vt:lpstr>Bowel Retraining - Guidelines </vt:lpstr>
      <vt:lpstr>PowerPoint Presentation</vt:lpstr>
      <vt:lpstr>PowerPoint Presentation</vt:lpstr>
      <vt:lpstr>PowerPoint Presentation</vt:lpstr>
      <vt:lpstr> digestive system Related NAI Skills  Have we got it? Let’s check and see</vt:lpstr>
      <vt:lpstr>PowerPoint Presentation</vt:lpstr>
      <vt:lpstr>Urinary System - Structure</vt:lpstr>
      <vt:lpstr>Urinary System - Structure</vt:lpstr>
      <vt:lpstr>Urinary System - Functions</vt:lpstr>
      <vt:lpstr>Urinary System Characteristics of Normal Urine</vt:lpstr>
      <vt:lpstr>Urinary System Common Disorders</vt:lpstr>
      <vt:lpstr>Urinary System Common Disorders</vt:lpstr>
      <vt:lpstr>Urinary System Common Disorders</vt:lpstr>
      <vt:lpstr>Urinary System Common Disorders</vt:lpstr>
      <vt:lpstr>Urinary System Affects of Aging</vt:lpstr>
      <vt:lpstr>Urinary System Affects of Aging</vt:lpstr>
      <vt:lpstr>PowerPoint Presentation</vt:lpstr>
      <vt:lpstr>PowerPoint Presentation</vt:lpstr>
      <vt:lpstr>PowerPoint Presentation</vt:lpstr>
      <vt:lpstr> urinary system… Have we got it? Let’s check and see</vt:lpstr>
      <vt:lpstr>PowerPoint Presentation</vt:lpstr>
      <vt:lpstr>PowerPoint Presentation</vt:lpstr>
      <vt:lpstr>PowerPoint Presentation</vt:lpstr>
      <vt:lpstr>Urinary System Bladder Retraining</vt:lpstr>
      <vt:lpstr>Urinary System Bladder Retraining</vt:lpstr>
      <vt:lpstr>Urinary System Bladder Retraining Guidelines</vt:lpstr>
      <vt:lpstr>Urinary System Bladder Retraining Guidelines</vt:lpstr>
      <vt:lpstr>Urinary System Bladder Retraining Guidelines</vt:lpstr>
      <vt:lpstr>Urinary System Bladder Retraining Guidelines</vt:lpstr>
      <vt:lpstr>Urinary System Bladder Retraining Guidelines</vt:lpstr>
      <vt:lpstr> Bladder retrianing Have we got it? Let’s check and see</vt:lpstr>
      <vt:lpstr>PowerPoint Presentation</vt:lpstr>
      <vt:lpstr>Indwelling Catheters</vt:lpstr>
      <vt:lpstr>PowerPoint Presentation</vt:lpstr>
      <vt:lpstr>Indwelling Catheters</vt:lpstr>
      <vt:lpstr>Indwelling Catheters</vt:lpstr>
      <vt:lpstr>Indwelling Catheters</vt:lpstr>
      <vt:lpstr>Indwelling Catheters Guidelines maintain-drainage-bag-dependent-position.html nih.gov/ccc/patient_education/pepubs/bladder/foley</vt:lpstr>
      <vt:lpstr>Indwelling Catheters Guidelines</vt:lpstr>
      <vt:lpstr>Indwelling Catheters Guidelines</vt:lpstr>
      <vt:lpstr>PowerPoint Presentation</vt:lpstr>
      <vt:lpstr>PowerPoint Presentation</vt:lpstr>
      <vt:lpstr>PowerPoint Presentation</vt:lpstr>
      <vt:lpstr> indwelling catheters Have we got it? Let’s check and see</vt:lpstr>
      <vt:lpstr>PowerPoint Presentation</vt:lpstr>
      <vt:lpstr>PowerPoint Presentation</vt:lpstr>
      <vt:lpstr>PowerPoint Presentation</vt:lpstr>
      <vt:lpstr>PowerPoint Presentation</vt:lpstr>
      <vt:lpstr>Routine Urine Specimens</vt:lpstr>
      <vt:lpstr>Routine Urine Specimens - Guidelines</vt:lpstr>
      <vt:lpstr>Routine Urine Specimens - Guidelines</vt:lpstr>
      <vt:lpstr>PowerPoint Presentation</vt:lpstr>
      <vt:lpstr>PowerPoint Presentation</vt:lpstr>
      <vt:lpstr>PowerPoint Presentation</vt:lpstr>
      <vt:lpstr>Clean Catch Urine Specimen AKA:  Mid-Stream Specimen</vt:lpstr>
      <vt:lpstr> Clean Catch Urine Specimen - Procedure </vt:lpstr>
      <vt:lpstr>24-Hour Urine Collection</vt:lpstr>
      <vt:lpstr>24-Hour Urine Collection</vt:lpstr>
      <vt:lpstr>24-Hour Urine Collection - Procedure</vt:lpstr>
      <vt:lpstr>Straining for Kidney Stones</vt:lpstr>
      <vt:lpstr> Urine specimens/Collections… Have we got it? Let’s check and see</vt:lpstr>
      <vt:lpstr>PowerPoint Presentation</vt:lpstr>
      <vt:lpstr>Condom Catheters  Description and Use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Endocrine System – Changes Due to Aging</vt:lpstr>
      <vt:lpstr>Endocrine System – Observations</vt:lpstr>
      <vt:lpstr>Endocrine System – Observations</vt:lpstr>
      <vt:lpstr>PowerPoint Presentation</vt:lpstr>
      <vt:lpstr> Endocrine system &amp; diabetes Have we got it? Let’s check and see</vt:lpstr>
      <vt:lpstr>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6.02</dc:title>
  <dc:creator>Agnes Moore</dc:creator>
  <cp:lastModifiedBy>Kim Barkley</cp:lastModifiedBy>
  <cp:revision>39</cp:revision>
  <cp:lastPrinted>2012-07-16T15:04:57Z</cp:lastPrinted>
  <dcterms:created xsi:type="dcterms:W3CDTF">2006-08-16T00:00:00Z</dcterms:created>
  <dcterms:modified xsi:type="dcterms:W3CDTF">2015-01-30T00:35:40Z</dcterms:modified>
</cp:coreProperties>
</file>