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7" r:id="rId2"/>
    <p:sldMasterId id="2147483690" r:id="rId3"/>
    <p:sldMasterId id="2147483703" r:id="rId4"/>
  </p:sldMasterIdLst>
  <p:notesMasterIdLst>
    <p:notesMasterId r:id="rId57"/>
  </p:notesMasterIdLst>
  <p:handoutMasterIdLst>
    <p:handoutMasterId r:id="rId58"/>
  </p:handoutMasterIdLst>
  <p:sldIdLst>
    <p:sldId id="320" r:id="rId5"/>
    <p:sldId id="321" r:id="rId6"/>
    <p:sldId id="323" r:id="rId7"/>
    <p:sldId id="324" r:id="rId8"/>
    <p:sldId id="322" r:id="rId9"/>
    <p:sldId id="325" r:id="rId10"/>
    <p:sldId id="326" r:id="rId11"/>
    <p:sldId id="327" r:id="rId12"/>
    <p:sldId id="328" r:id="rId13"/>
    <p:sldId id="329" r:id="rId14"/>
    <p:sldId id="330" r:id="rId15"/>
    <p:sldId id="334" r:id="rId16"/>
    <p:sldId id="333" r:id="rId17"/>
    <p:sldId id="332" r:id="rId18"/>
    <p:sldId id="331" r:id="rId19"/>
    <p:sldId id="335" r:id="rId20"/>
    <p:sldId id="375" r:id="rId21"/>
    <p:sldId id="336" r:id="rId22"/>
    <p:sldId id="337" r:id="rId23"/>
    <p:sldId id="338" r:id="rId24"/>
    <p:sldId id="340" r:id="rId25"/>
    <p:sldId id="339" r:id="rId26"/>
    <p:sldId id="342" r:id="rId27"/>
    <p:sldId id="343" r:id="rId28"/>
    <p:sldId id="344" r:id="rId29"/>
    <p:sldId id="345" r:id="rId30"/>
    <p:sldId id="346" r:id="rId31"/>
    <p:sldId id="341" r:id="rId32"/>
    <p:sldId id="349" r:id="rId33"/>
    <p:sldId id="376" r:id="rId34"/>
    <p:sldId id="348" r:id="rId35"/>
    <p:sldId id="350" r:id="rId36"/>
    <p:sldId id="351" r:id="rId37"/>
    <p:sldId id="352" r:id="rId38"/>
    <p:sldId id="353" r:id="rId39"/>
    <p:sldId id="354" r:id="rId40"/>
    <p:sldId id="364" r:id="rId41"/>
    <p:sldId id="377" r:id="rId42"/>
    <p:sldId id="371" r:id="rId43"/>
    <p:sldId id="355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6" r:id="rId52"/>
    <p:sldId id="372" r:id="rId53"/>
    <p:sldId id="373" r:id="rId54"/>
    <p:sldId id="374" r:id="rId55"/>
    <p:sldId id="36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5.03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The Resident's Environment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0E5D-33E5-4B4F-88FF-B5A4134A6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33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5.03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The Resident's Environment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DAAA-1992-47DB-A7E8-BEB057E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012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5.02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5E0E53-6288-45FF-9CA6-0EB5335369E7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Promote skin integrity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3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17" indent="-282392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56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390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21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041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68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694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519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6.01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3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17" indent="-282392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56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390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21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041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68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694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519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Nutrition and Hydration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3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17" indent="-282392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56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390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21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041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68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694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519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6.01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3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17" indent="-282392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56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390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21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041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68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694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519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Nutrition and Hydration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3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17" indent="-282392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56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390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21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041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68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694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519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6.01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3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17" indent="-282392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56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390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215" indent="-225913" defTabSz="9146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041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68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694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519" indent="-225913" defTabSz="914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Nutrition and Hydration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5.03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Resident's Environment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AAA-1992-47DB-A7E8-BEB057EE60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5.03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The Resident's Environment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AAA-1992-47DB-A7E8-BEB057EE60BE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6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6.01</a:t>
            </a:r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EC5D50-F058-4425-92D0-0644F397723C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52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Nutrition and Hydration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3C57-57B6-4A1C-BDF1-3C2531E8B3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E5A2-7767-4A8C-A5D0-E498DFAC0F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3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9115-0080-456D-9D96-9176F85E6D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682-0278-4A87-9831-03AFA65A47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A4F-C7E2-45ED-B7E8-BBB4BA81CB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2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E5D7-7913-44E3-82C4-39BA3670D9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7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7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A5A2-6584-471D-ADFA-1271FA1EC5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6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30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7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52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6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A4F-C7E2-45ED-B7E8-BBB4BA81CB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89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45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9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9696-DD3D-4D05-AAE8-F2957F91F6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18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43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91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2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0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44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91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51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01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A4F-C7E2-45ED-B7E8-BBB4BA81CB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9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3C57-57B6-4A1C-BDF1-3C2531E8B3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6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FCD9-E14A-4EEC-91B1-82D1654045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1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A5A2-6584-471D-ADFA-1271FA1EC5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28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9696-DD3D-4D05-AAE8-F2957F91F6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75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FCD9-E14A-4EEC-91B1-82D1654045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5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5C61-945C-4E73-A2B3-D82FF033D3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8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68FA-24CB-4C53-BA23-94CD8A0CF7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8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47DE-EF55-4EBA-8CA3-03528EB9D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60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62F7-8CC0-460B-8713-B87FDFD8B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17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30F9-99B9-46FA-A583-4C5E38160D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00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E5A2-7767-4A8C-A5D0-E498DFAC0F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0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9115-0080-456D-9D96-9176F85E6D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5C61-945C-4E73-A2B3-D82FF033D3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54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682-0278-4A87-9831-03AFA65A47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37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A4F-C7E2-45ED-B7E8-BBB4BA81CB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8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E5D7-7913-44E3-82C4-39BA3670D9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6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EA1C94-F962-47A6-A766-7D104F7CE5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68FA-24CB-4C53-BA23-94CD8A0CF7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47DE-EF55-4EBA-8CA3-03528EB9D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7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62F7-8CC0-460B-8713-B87FDFD8B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30F9-99B9-46FA-A583-4C5E38160D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8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5.02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65733-EAA4-43BE-B861-801834430F2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83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6.01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65733-EAA4-43BE-B861-801834430F2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5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1600" smtClean="0">
                <a:solidFill>
                  <a:srgbClr val="0000CC"/>
                </a:solidFill>
              </a:rPr>
              <a:t/>
            </a:r>
            <a:br>
              <a:rPr lang="en-US" sz="1600" smtClean="0">
                <a:solidFill>
                  <a:srgbClr val="0000CC"/>
                </a:solidFill>
              </a:rPr>
            </a:br>
            <a:r>
              <a:rPr lang="en-US" sz="500" smtClean="0">
                <a:solidFill>
                  <a:srgbClr val="0000CC"/>
                </a:solidFill>
              </a:rPr>
              <a:t/>
            </a:r>
            <a:br>
              <a:rPr lang="en-US" sz="500" smtClean="0">
                <a:solidFill>
                  <a:srgbClr val="0000CC"/>
                </a:solidFill>
              </a:rPr>
            </a:br>
            <a:endParaRPr lang="en-US" sz="2000" b="1" i="1" smtClean="0">
              <a:solidFill>
                <a:schemeClr val="tx1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19893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nurse aide’s role in creating a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safe and clean environment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that fosters resident independence, contentment and self-esteem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38F98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Unit B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777777"/>
                </a:solidFill>
                <a:sym typeface="Wingdings" pitchFamily="2" charset="2"/>
              </a:rPr>
              <a:t>   </a:t>
            </a:r>
            <a:r>
              <a:rPr lang="en-US" sz="1000" b="1" dirty="0">
                <a:solidFill>
                  <a:srgbClr val="FFFFFF"/>
                </a:solidFill>
                <a:sym typeface="Wingdings" pitchFamily="2" charset="2"/>
              </a:rPr>
              <a:t>Resident Care Skills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Essential Standard </a:t>
            </a:r>
            <a:r>
              <a:rPr lang="en-US" sz="1000" b="1" dirty="0" smtClean="0">
                <a:solidFill>
                  <a:srgbClr val="C00000"/>
                </a:solidFill>
                <a:sym typeface="Wingdings" pitchFamily="2" charset="2"/>
              </a:rPr>
              <a:t>NA5.00</a:t>
            </a:r>
            <a:endParaRPr lang="en-US" sz="1000" b="1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sym typeface="Wingdings" pitchFamily="2" charset="2"/>
              </a:rPr>
              <a:t>   Understand nurse </a:t>
            </a:r>
            <a:r>
              <a:rPr lang="en-US" sz="1000" b="1" dirty="0" smtClean="0">
                <a:solidFill>
                  <a:srgbClr val="FFFFFF"/>
                </a:solidFill>
                <a:sym typeface="Wingdings" pitchFamily="2" charset="2"/>
              </a:rPr>
              <a:t>aide’s role in providing residents’ hygiene, grooming, skin care, and living environment needs.</a:t>
            </a:r>
            <a:endParaRPr lang="en-US" sz="1000" b="1" dirty="0">
              <a:solidFill>
                <a:srgbClr val="FFFFFF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Indicator </a:t>
            </a:r>
            <a:r>
              <a:rPr lang="en-US" sz="1000" b="1" dirty="0" smtClean="0">
                <a:solidFill>
                  <a:srgbClr val="C00000"/>
                </a:solidFill>
                <a:sym typeface="Wingdings" pitchFamily="2" charset="2"/>
              </a:rPr>
              <a:t>5.03</a:t>
            </a:r>
            <a:endParaRPr lang="en-US" sz="1000" b="1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sym typeface="Wingdings" pitchFamily="2" charset="2"/>
              </a:rPr>
              <a:t>   Understand nurse aide’s role in </a:t>
            </a:r>
            <a:r>
              <a:rPr lang="en-US" sz="1000" b="1" dirty="0" smtClean="0">
                <a:solidFill>
                  <a:srgbClr val="FFFFFF"/>
                </a:solidFill>
                <a:sym typeface="Wingdings" pitchFamily="2" charset="2"/>
              </a:rPr>
              <a:t>creating a safe and clean environment that fosters resident independence, contentment and self-esteem. </a:t>
            </a:r>
            <a:endParaRPr lang="en-US" sz="1000" b="1" dirty="0">
              <a:solidFill>
                <a:srgbClr val="738F98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38F98"/>
              </a:solidFill>
              <a:sym typeface="Wingdings" pitchFamily="2" charset="2"/>
            </a:endParaRPr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8EFFB-5561-4EEF-BC98-84CC1BDB4FBF}" type="slidenum">
              <a:rPr lang="en-US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20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2438401" cy="1778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32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5635"/>
            <a:ext cx="610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Maintaining Cleanliness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166619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meal trays and dishes after 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crumbs and clean eating areas after 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dirt and dust controlled by housekeeping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containers emptied promptly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600200" cy="147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Documents and Settings\amoore\Local Settings\Temporary Internet Files\Content.IE5\O1I3STAB\MC900390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68187"/>
            <a:ext cx="1829714" cy="18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moore\Local Settings\Temporary Internet Files\Content.IE5\GLDKAAAI\MC9002730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1808683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9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5635"/>
            <a:ext cx="610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Controlling Pest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76400"/>
            <a:ext cx="571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open food left in units that will attract ants and roaches, as well as microorganisms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and visitors should consult with charge nurse before bringing in food for residents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proper disposal of food and waste materials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44486"/>
            <a:ext cx="19272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563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Faulty Equipment and Unsafe Conditions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764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3356" y="1600200"/>
            <a:ext cx="54835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Spilled fluids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wiped up immediately </a:t>
            </a:r>
          </a:p>
          <a:p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Frayed electrical cords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unplug and remove</a:t>
            </a: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Defective outlets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report immediately and do not use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Malfunctioning equipment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remove and do not use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4649">
            <a:off x="2205743" y="2064594"/>
            <a:ext cx="283187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Documents and Settings\amoore\Local Settings\Temporary Internet Files\Content.IE5\X3FJPXKE\MC9003836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676400"/>
            <a:ext cx="865022" cy="7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moore\Local Settings\Temporary Internet Files\Content.IE5\FIR9LXRB\MC90028712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1" y="3657600"/>
            <a:ext cx="1167793" cy="12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0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563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Faulty Equipment and Unsafe Conditions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764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3096" y="1938010"/>
            <a:ext cx="6242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 glass -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immediately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Beds or wheelchairs that won’t lock - remove and do not use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toilets - report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0970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0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563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Faulty Equipment and Unsafe Conditions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764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54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FFFF"/>
                </a:solidFill>
              </a:rPr>
              <a:t>Leaks in bathrooms – wipe up and report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Burned out light bulbs - report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Faulty call signals – replace immediately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Defective furniture – remove if possible and report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1972818" cy="25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0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563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Faulty Equipment and Unsafe Conditions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Structure problems - alert resident to danger and report to supervisor immediately: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loose floor tiles frayed or loose carpet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3300"/>
                </a:solidFill>
              </a:rPr>
              <a:t>loose fixtures and hand rails</a:t>
            </a:r>
            <a:r>
              <a:rPr lang="en-US" sz="2800" b="1" dirty="0">
                <a:solidFill>
                  <a:srgbClr val="003300"/>
                </a:solidFill>
              </a:rPr>
              <a:t>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16891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52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6096000" cy="3048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563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Faulty Equipment and Unsafe Conditions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362200"/>
            <a:ext cx="5943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problems - alert resident to danger and report to supervisor immediately: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doors that stick or don’t latch properly 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paint or wallpaper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16891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2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Environmental control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Nursing Fundamentals 7243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5.03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9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6096000" cy="3048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53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 needs to be aware that each facility has different equipment and room set-ups.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features in the resident’s room, furniture, and equipment is of paramount importance.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26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3048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or manual controls (</a:t>
            </a:r>
            <a:r>
              <a:rPr lang="en-US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gatch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rails (if used)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bed can be in other than flat: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Fowlers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Semi-Fowlers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Trendelenburg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Wheels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lock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3600" dirty="0" smtClean="0"/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48" y="4038600"/>
            <a:ext cx="351155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79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057400"/>
            <a:ext cx="7772400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Surroundings that are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contain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possessions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 to the residents’ comfort and sense of well-being.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626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5.03 Introduction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7074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95885"/>
            <a:ext cx="8610600" cy="3048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OVER-BED TABLE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various heights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for eating, writing, and other activities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contain storage area for personal grooming articles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by used by nursing team as work area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3600" dirty="0" smtClean="0"/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527175" cy="145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57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95885"/>
            <a:ext cx="8610600" cy="3048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BEDSIDE STAND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4384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area for personal belongings and personal care items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drawer on top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with shelf below drawer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9321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8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BEDSIDE STAND CONTAINS</a:t>
            </a: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urinal/bedpan and covers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basin</a:t>
            </a: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emesis basin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soap dish and soap</a:t>
            </a: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 blanket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toilet paper</a:t>
            </a: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hygiene items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103313" cy="11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38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BEDSIDE STAND TOP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133600"/>
            <a:ext cx="632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used for various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as resident desires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93" y="2248346"/>
            <a:ext cx="24876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0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CHAIRS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09800"/>
            <a:ext cx="5638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upholstered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arms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straight-backed with no arms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189071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67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25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CURTAINS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133600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privacy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cubicle curtain between beds in semi-private rooms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always provided when care given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5669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0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26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676400"/>
            <a:ext cx="8610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care items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request assistance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bell, light, or intercom system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placed within reach at all times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371600"/>
            <a:ext cx="341947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3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27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Bathrooms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call signals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handrails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towel racks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lnSpc>
                <a:spcPct val="90000"/>
              </a:lnSpc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Bathrooms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84886"/>
            <a:ext cx="2849563" cy="271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washcloth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Towel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40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40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LET RESIDENT PULL ON TOWEL RACK!  Must use handrails</a:t>
            </a:r>
            <a:endParaRPr lang="en-US" sz="40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Furniture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286000" cy="189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4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</a:t>
            </a:r>
          </a:p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</a:t>
            </a:r>
          </a:p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Wastebasket</a:t>
            </a:r>
          </a:p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lamp</a:t>
            </a:r>
          </a:p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space for clothing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26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The Resident’s Room - Equipment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7526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 aide’s job is to keep the resident’s unit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and clean and to create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environment that fosters independence, contentment and self-esteem.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626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5.03 Introduction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2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Caring for resident’s room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Nursing Fundamentals 7243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5.03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2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rearrange items without permission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 private space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 on door prior to entering room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prior to opening a drawn curtain</a:t>
            </a:r>
          </a:p>
          <a:p>
            <a:pPr marL="0" indent="0">
              <a:lnSpc>
                <a:spcPct val="90000"/>
              </a:lnSpc>
              <a:buNone/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Guidelines For Arrangement Of Unit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13242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2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553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curtains to provide privacy when doing a procedure</a:t>
            </a:r>
          </a:p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 personal items are convenient to promote independence and safety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Guidelines For Arrangement Of Unit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15">
            <a:off x="6501382" y="3460819"/>
            <a:ext cx="2209800" cy="157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3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553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Accommodate physical problems by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locating equipment on unaffected side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clothing and personal belongings in closet and chest of drawers,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directed by resident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Guidelines For Arrangement Of Unit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8" y="3352800"/>
            <a:ext cx="173656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8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5532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 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called scheduled or routine cleaning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Cleaning the Resident’s Unit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64012"/>
            <a:ext cx="1285875" cy="14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30" y="4114800"/>
            <a:ext cx="14382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8113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6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Care of Bed Linens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0574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completely on bath days, usually once or twice weekly, according to facility policy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Pillowcases may be changed more frequently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Soiled linens should be replaced immediately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23370"/>
            <a:ext cx="1697833" cy="74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9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Care of Bed Linens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sheet may be used to replace bottom sheet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Soiled linen folded inward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shake linen.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Soiled linen held away from uniform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Soiled linen placed in covered linen hamper after removal from bed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495800"/>
            <a:ext cx="19939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1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37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Care of Bed Linens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vary according to facility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Plastic/rubber and cotton draw-sheets may not be required if mattress moisture-proof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facilities use fitted-bottom sheets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Drawsheets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be used as lifters when moving residents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19939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17319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02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Caring for the unit and linens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Nursing Fundamentals 7243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5.03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5.03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Bedmaking</a:t>
            </a:r>
            <a:endParaRPr lang="en-US" sz="8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68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133600"/>
            <a:ext cx="777240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indicator reviews: </a:t>
            </a:r>
          </a:p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control, </a:t>
            </a:r>
            <a:endParaRPr lang="en-US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room, </a:t>
            </a:r>
            <a:endParaRPr lang="en-US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unit, </a:t>
            </a:r>
            <a:endParaRPr lang="en-US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bedmaking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626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5.03 Introduction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9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General Rules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Always use good body mechanics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</a:rPr>
              <a:t>Follow medical asepsis </a:t>
            </a:r>
            <a:r>
              <a:rPr lang="en-US" sz="4000" b="1" dirty="0" smtClean="0">
                <a:solidFill>
                  <a:srgbClr val="C00000"/>
                </a:solidFill>
              </a:rPr>
              <a:t>rules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/>
              <a:t>Wash </a:t>
            </a:r>
            <a:r>
              <a:rPr lang="en-US" sz="4000" b="1" dirty="0"/>
              <a:t>hands prior to handling clean linen and after handling soiled/dirty linen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80" y="1213643"/>
            <a:ext cx="1361819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3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General Rules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80" y="981532"/>
            <a:ext cx="1361819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2206499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enough linen to resident’s room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shake linen to prevent spread of micro-organisms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linen in room considered contaminated and cannot be used for other residents</a:t>
            </a:r>
          </a:p>
        </p:txBody>
      </p:sp>
    </p:spTree>
    <p:extLst>
      <p:ext uri="{BB962C8B-B14F-4D97-AF65-F5344CB8AC3E}">
        <p14:creationId xmlns:p14="http://schemas.microsoft.com/office/powerpoint/2010/main" val="71514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General Rules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80" y="981532"/>
            <a:ext cx="1361819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enough linen to resident’s room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shake linen to prevent spread of micro-organisms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linen in room considered contaminated and cannot be used for other residents</a:t>
            </a:r>
          </a:p>
        </p:txBody>
      </p:sp>
    </p:spTree>
    <p:extLst>
      <p:ext uri="{BB962C8B-B14F-4D97-AF65-F5344CB8AC3E}">
        <p14:creationId xmlns:p14="http://schemas.microsoft.com/office/powerpoint/2010/main" val="377555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General Rules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1287"/>
            <a:ext cx="25908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809834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draw sheets should never touch resident’s skin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Tighten loose linens as necessary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time and energy by making one side of bed prior to going to other side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unused clean linen in the resident’s room</a:t>
            </a:r>
          </a:p>
        </p:txBody>
      </p:sp>
    </p:spTree>
    <p:extLst>
      <p:ext uri="{BB962C8B-B14F-4D97-AF65-F5344CB8AC3E}">
        <p14:creationId xmlns:p14="http://schemas.microsoft.com/office/powerpoint/2010/main" val="7192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Closed Bed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0574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Bed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after terminal cleaning of unit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remains closed until new admission, then converted to open bed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786757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5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Open Bed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0574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unoccupied bed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linens folded back so that resident can get into bed with ease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when resident will be out of bed for short time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94150"/>
            <a:ext cx="29575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88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46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Occupied Bed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1828800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with resident in bed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in good body alignment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aware of any restrictions in movement due to linen or way bed made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procedure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safety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0239"/>
            <a:ext cx="168858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47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6263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Bedmaking</a:t>
            </a:r>
            <a:r>
              <a:rPr lang="en-US" sz="3600" b="1" dirty="0" smtClean="0">
                <a:solidFill>
                  <a:srgbClr val="FFFFFF"/>
                </a:solidFill>
              </a:rPr>
              <a:t> – Occupied Bed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152" y="1752600"/>
            <a:ext cx="8004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Loosen the top bedding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foot of the bed for a dependent resident to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pressure on the toes.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9739"/>
            <a:ext cx="18049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7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5.03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endParaRPr 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15033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5.03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49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5.03A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 Closed Bed</a:t>
            </a:r>
            <a:endParaRPr 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286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7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7772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often chilly </a:t>
            </a:r>
          </a:p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Sweaters, lap robes and shawls provide warmth</a:t>
            </a:r>
          </a:p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Drapes, shades and screens used to block drafts</a:t>
            </a:r>
          </a:p>
          <a:p>
            <a:pPr marL="571500" indent="-571500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blankets used when sleeping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9275" y="8563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- Temperature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Documents and Settings\amoore\Local Settings\Temporary Internet Files\Content.IE5\P7ZPRTNG\MC900286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657"/>
            <a:ext cx="123992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moore\Local Settings\Temporary Internet Files\Content.IE5\ZUOVFL0L\MC9000364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64" y="4191000"/>
            <a:ext cx="1503274" cy="17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moore\Local Settings\Temporary Internet Files\Content.IE5\U15QBYD4\MC900290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5311"/>
            <a:ext cx="1694507" cy="9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2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5.03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50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5.03B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a Closed Bed</a:t>
            </a:r>
            <a:endParaRPr 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403" y="762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34" y="2579791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6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5.03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51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5.03C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an Occupied Bed</a:t>
            </a:r>
            <a:endParaRPr 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263642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/>
            </a:r>
            <a:br>
              <a:rPr lang="en-US" sz="2000" dirty="0" smtClean="0">
                <a:solidFill>
                  <a:srgbClr val="0000CC"/>
                </a:solidFill>
              </a:rPr>
            </a:br>
            <a:endParaRPr lang="en-US" sz="8000" b="1" i="1" dirty="0" smtClean="0">
              <a:solidFill>
                <a:schemeClr val="tx1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801688" y="3619500"/>
            <a:ext cx="7540625" cy="15827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nurse aide’s role in creating a safe and clean environment that fosters resident independence, contentment and self-esteem. </a:t>
            </a:r>
          </a:p>
        </p:txBody>
      </p:sp>
      <p:sp>
        <p:nvSpPr>
          <p:cNvPr id="134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3C7552-7474-45D1-8C4B-A5A9A1F21DEB}" type="slidenum">
              <a:rPr lang="en-US" smtClean="0">
                <a:solidFill>
                  <a:srgbClr val="FFFFFF"/>
                </a:solidFill>
              </a:rPr>
              <a:pPr eaLnBrk="1" hangingPunct="1"/>
              <a:t>52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4149" name="TextBox 1"/>
          <p:cNvSpPr txBox="1">
            <a:spLocks noChangeArrowheads="1"/>
          </p:cNvSpPr>
          <p:nvPr/>
        </p:nvSpPr>
        <p:spPr bwMode="auto">
          <a:xfrm>
            <a:off x="0" y="1341438"/>
            <a:ext cx="9144000" cy="184665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FFFFFF">
                    <a:lumMod val="50000"/>
                  </a:srgbClr>
                </a:solidFill>
                <a:sym typeface="Wingdings 2" pitchFamily="18" charset="2"/>
              </a:rPr>
              <a:t>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</a:rPr>
              <a:t>END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>
                <a:solidFill>
                  <a:srgbClr val="FFFFFF">
                    <a:lumMod val="50000"/>
                  </a:srgbClr>
                </a:solidFill>
                <a:sym typeface="Wingdings 2" pitchFamily="18" charset="2"/>
              </a:rPr>
              <a:t></a:t>
            </a:r>
            <a:endParaRPr lang="en-US" sz="4800" b="1" dirty="0">
              <a:solidFill>
                <a:srgbClr val="FFFFFF">
                  <a:lumMod val="50000"/>
                </a:srgbClr>
              </a:solidFill>
            </a:endParaRPr>
          </a:p>
          <a:p>
            <a:pPr algn="ctr" eaLnBrk="1" hangingPunct="1"/>
            <a:r>
              <a:rPr lang="en-US" sz="6600" b="1" dirty="0" smtClean="0">
                <a:solidFill>
                  <a:srgbClr val="FFFFFF"/>
                </a:solidFill>
              </a:rPr>
              <a:t>5.03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1341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6.01</a:t>
            </a:r>
          </a:p>
        </p:txBody>
      </p:sp>
      <p:sp>
        <p:nvSpPr>
          <p:cNvPr id="1341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</p:spTree>
    <p:extLst>
      <p:ext uri="{BB962C8B-B14F-4D97-AF65-F5344CB8AC3E}">
        <p14:creationId xmlns:p14="http://schemas.microsoft.com/office/powerpoint/2010/main" val="247888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9275" y="8563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Preventing Odors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594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ventilation helps to control odors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Wastes should be removed and discarded as soon as possible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personal hygiene practices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183225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5635"/>
            <a:ext cx="610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Prevent Noise Pollution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764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Residents easily disturbed by unfamiliar noises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</a:rPr>
              <a:t>Staff should avoid loud laughter and loud </a:t>
            </a:r>
            <a:r>
              <a:rPr lang="en-US" sz="4000" b="1" dirty="0" smtClean="0">
                <a:solidFill>
                  <a:srgbClr val="002060"/>
                </a:solidFill>
              </a:rPr>
              <a:t>talking.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438400"/>
            <a:ext cx="1530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1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5635"/>
            <a:ext cx="610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Safe/Comfortable Lighting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856" y="1828800"/>
            <a:ext cx="5343144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  <a:latin typeface="Calibri"/>
              </a:rPr>
              <a:t>Adjust to meet needs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00FFFF"/>
                </a:solidFill>
                <a:latin typeface="Calibri"/>
              </a:rPr>
              <a:t>Use shades and drapes to control bright, natural light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latin typeface="Calibri"/>
              </a:rPr>
              <a:t>Provide adequate light for reading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"/>
              </a:rPr>
              <a:t>Control glare and shadowed areas if possible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2228981"/>
            <a:ext cx="26130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9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156E77-F291-4BF9-9DE4-71668644D963}" type="slidenum">
              <a:rPr lang="en-US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6096000" cy="47958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5.03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Nursing Fundamentals 7243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5635"/>
            <a:ext cx="610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Environmental Control – Keeping Floors Maintained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1752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Clean, but not slippery from wax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of clutter and spills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throw rugs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good repair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746375" cy="39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24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777777"/>
      </a:dk1>
      <a:lt1>
        <a:srgbClr val="FFFFFF"/>
      </a:lt1>
      <a:dk2>
        <a:srgbClr val="898D7B"/>
      </a:dk2>
      <a:lt2>
        <a:srgbClr val="292929"/>
      </a:lt2>
      <a:accent1>
        <a:srgbClr val="909082"/>
      </a:accent1>
      <a:accent2>
        <a:srgbClr val="809EA8"/>
      </a:accent2>
      <a:accent3>
        <a:srgbClr val="C4C5BF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898D7B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777777"/>
        </a:dk1>
        <a:lt1>
          <a:srgbClr val="FFFFFF"/>
        </a:lt1>
        <a:dk2>
          <a:srgbClr val="898D7B"/>
        </a:dk2>
        <a:lt2>
          <a:srgbClr val="EBEBE9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777777"/>
        </a:dk1>
        <a:lt1>
          <a:srgbClr val="FFFFFF"/>
        </a:lt1>
        <a:dk2>
          <a:srgbClr val="898D7B"/>
        </a:dk2>
        <a:lt2>
          <a:srgbClr val="4D4D4D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777777"/>
        </a:dk1>
        <a:lt1>
          <a:srgbClr val="FFFFFF"/>
        </a:lt1>
        <a:dk2>
          <a:srgbClr val="898D7B"/>
        </a:dk2>
        <a:lt2>
          <a:srgbClr val="292929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6">
      <a:dk1>
        <a:srgbClr val="777777"/>
      </a:dk1>
      <a:lt1>
        <a:srgbClr val="FFFFFF"/>
      </a:lt1>
      <a:dk2>
        <a:srgbClr val="898D7B"/>
      </a:dk2>
      <a:lt2>
        <a:srgbClr val="292929"/>
      </a:lt2>
      <a:accent1>
        <a:srgbClr val="909082"/>
      </a:accent1>
      <a:accent2>
        <a:srgbClr val="809EA8"/>
      </a:accent2>
      <a:accent3>
        <a:srgbClr val="C4C5BF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898D7B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777777"/>
        </a:dk1>
        <a:lt1>
          <a:srgbClr val="FFFFFF"/>
        </a:lt1>
        <a:dk2>
          <a:srgbClr val="898D7B"/>
        </a:dk2>
        <a:lt2>
          <a:srgbClr val="EBEBE9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777777"/>
        </a:dk1>
        <a:lt1>
          <a:srgbClr val="FFFFFF"/>
        </a:lt1>
        <a:dk2>
          <a:srgbClr val="898D7B"/>
        </a:dk2>
        <a:lt2>
          <a:srgbClr val="4D4D4D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777777"/>
        </a:dk1>
        <a:lt1>
          <a:srgbClr val="FFFFFF"/>
        </a:lt1>
        <a:dk2>
          <a:srgbClr val="898D7B"/>
        </a:dk2>
        <a:lt2>
          <a:srgbClr val="292929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1624</Words>
  <Application>Microsoft Macintosh PowerPoint</Application>
  <PresentationFormat>On-screen Show (4:3)</PresentationFormat>
  <Paragraphs>435</Paragraphs>
  <Slides>52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Default Design</vt:lpstr>
      <vt:lpstr>3_Office Theme</vt:lpstr>
      <vt:lpstr>2_Office Theme</vt:lpstr>
      <vt:lpstr>1_Default Design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Environmental control Have we got it? Let’s check and 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Caring for resident’s room Have we got it? Let’s check and 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Caring for the unit and linens Have we got it? Let’s check and 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The Resident’s Environment </dc:title>
  <dc:creator/>
  <cp:lastModifiedBy>Kim Barkley</cp:lastModifiedBy>
  <cp:revision>21</cp:revision>
  <cp:lastPrinted>2011-05-02T19:10:53Z</cp:lastPrinted>
  <dcterms:created xsi:type="dcterms:W3CDTF">2006-08-16T00:00:00Z</dcterms:created>
  <dcterms:modified xsi:type="dcterms:W3CDTF">2015-01-30T00:34:25Z</dcterms:modified>
</cp:coreProperties>
</file>