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80" r:id="rId2"/>
    <p:sldId id="420" r:id="rId3"/>
    <p:sldId id="419" r:id="rId4"/>
    <p:sldId id="381" r:id="rId5"/>
    <p:sldId id="423" r:id="rId6"/>
    <p:sldId id="406" r:id="rId7"/>
    <p:sldId id="424" r:id="rId8"/>
    <p:sldId id="385" r:id="rId9"/>
    <p:sldId id="425" r:id="rId10"/>
    <p:sldId id="382" r:id="rId11"/>
    <p:sldId id="426" r:id="rId12"/>
    <p:sldId id="384" r:id="rId13"/>
    <p:sldId id="428" r:id="rId14"/>
    <p:sldId id="383" r:id="rId15"/>
    <p:sldId id="427" r:id="rId16"/>
    <p:sldId id="421" r:id="rId17"/>
    <p:sldId id="369" r:id="rId18"/>
  </p:sldIdLst>
  <p:sldSz cx="9144000" cy="6858000" type="screen4x3"/>
  <p:notesSz cx="6856413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13" autoAdjust="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E6BDFD6-F996-4A53-825F-EDA47D5A4E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634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81038"/>
            <a:ext cx="4541837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825"/>
            <a:ext cx="5484813" cy="408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fld id="{B8DEFE59-EF1C-405B-B602-462EC2571D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61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2071C-B660-4DC8-B6F3-06E9315C3B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ACDCF-87A8-4197-B3D7-1A0A6F2BB5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F033D-DAF1-44CB-87C7-3AC398C1B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99CE3-48D0-4245-90DD-F439BE1532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0A261-3DCC-4240-9FBC-219B3426B7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010D8-7C4A-4F90-B8B7-300D47536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2ABC9-AB67-43BA-99C5-5D043A3290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076D8-A24D-46B9-8706-03108A64E4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B0F1D-DC8A-47D7-91EF-47A0AB6E3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D824E-D9E5-4AB1-B58A-CBA12B9AA7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60077-0477-4C11-9F56-D24047F6AC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48DF3-CF00-45CD-87FF-94415ADDE5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45B5A-2F71-42AA-A1C1-0477AC3E6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E48BD-20D9-4DAB-A3EA-7C01B78A31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650E21F-9EE7-40E6-BDC5-50C015A4F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the Patient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1219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Fowler’s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2362200"/>
            <a:ext cx="8229600" cy="36115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/>
              <a:t>Patient lying on back with head of bed elevated</a:t>
            </a:r>
          </a:p>
        </p:txBody>
      </p:sp>
      <p:pic>
        <p:nvPicPr>
          <p:cNvPr id="4403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810000"/>
            <a:ext cx="39624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9B9253C-18B7-482D-AF43-C1C9662E0B1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the Patient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1219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Fowler’s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2362200"/>
            <a:ext cx="8229600" cy="3611563"/>
          </a:xfrm>
        </p:spPr>
        <p:txBody>
          <a:bodyPr/>
          <a:lstStyle/>
          <a:p>
            <a:pPr marL="0" lvl="0" indent="0" algn="ctr" eaLnBrk="1" hangingPunct="1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Used </a:t>
            </a:r>
            <a:r>
              <a:rPr lang="en-US" dirty="0" smtClean="0">
                <a:solidFill>
                  <a:srgbClr val="000000"/>
                </a:solidFill>
              </a:rPr>
              <a:t>to facilitate breathing, promote drainage and for </a:t>
            </a:r>
            <a:r>
              <a:rPr lang="en-US" dirty="0">
                <a:solidFill>
                  <a:srgbClr val="000000"/>
                </a:solidFill>
              </a:rPr>
              <a:t>examinations </a:t>
            </a:r>
            <a:r>
              <a:rPr lang="en-US" dirty="0" smtClean="0">
                <a:solidFill>
                  <a:srgbClr val="000000"/>
                </a:solidFill>
              </a:rPr>
              <a:t>of </a:t>
            </a: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neck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403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810000"/>
            <a:ext cx="39624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9B9253C-18B7-482D-AF43-C1C9662E0B1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the Patient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881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1066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Lithotomy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2209800"/>
            <a:ext cx="8229600" cy="3535363"/>
          </a:xfrm>
        </p:spPr>
        <p:txBody>
          <a:bodyPr/>
          <a:lstStyle/>
          <a:p>
            <a:pPr eaLnBrk="1" hangingPunct="1"/>
            <a:r>
              <a:rPr lang="en-US" smtClean="0"/>
              <a:t>Patient lying on back, knees bent, feet flat on bed approximately two feet apart</a:t>
            </a:r>
          </a:p>
        </p:txBody>
      </p:sp>
      <p:pic>
        <p:nvPicPr>
          <p:cNvPr id="45061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810000"/>
            <a:ext cx="41148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06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10A579A-F9E1-4ADE-90D0-628C0DC6312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the Patient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1066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Lithotomy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2209800"/>
            <a:ext cx="8229600" cy="3535363"/>
          </a:xfrm>
        </p:spPr>
        <p:txBody>
          <a:bodyPr/>
          <a:lstStyle/>
          <a:p>
            <a:pPr marL="0" lvl="0" indent="0" eaLnBrk="1" hangingPunct="1">
              <a:buNone/>
              <a:defRPr/>
            </a:pPr>
            <a:r>
              <a:rPr lang="en-US" sz="2800" dirty="0">
                <a:solidFill>
                  <a:srgbClr val="000000"/>
                </a:solidFill>
              </a:rPr>
              <a:t>Used </a:t>
            </a:r>
            <a:r>
              <a:rPr lang="en-US" sz="2800" dirty="0" smtClean="0">
                <a:solidFill>
                  <a:srgbClr val="000000"/>
                </a:solidFill>
              </a:rPr>
              <a:t>for: </a:t>
            </a:r>
          </a:p>
          <a:p>
            <a:pPr marL="0" lvl="0" indent="0" eaLnBrk="1" hangingPunct="1"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vaginal examinations</a:t>
            </a:r>
          </a:p>
          <a:p>
            <a:pPr marL="0" lvl="0" indent="0" eaLnBrk="1" hangingPunct="1"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Pap tests</a:t>
            </a:r>
          </a:p>
          <a:p>
            <a:pPr marL="0" lvl="0" indent="0" eaLnBrk="1" hangingPunct="1"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urinary exams and procedures </a:t>
            </a:r>
          </a:p>
          <a:p>
            <a:pPr marL="0" lvl="0" indent="0" eaLnBrk="1" hangingPunct="1"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pelvic surgery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/>
            <a:endParaRPr lang="en-US" dirty="0" smtClean="0"/>
          </a:p>
        </p:txBody>
      </p:sp>
      <p:pic>
        <p:nvPicPr>
          <p:cNvPr id="45061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4419600"/>
            <a:ext cx="41148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06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10A579A-F9E1-4ADE-90D0-628C0DC6312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the Patient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944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1143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Trendelenburg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2209800"/>
            <a:ext cx="8229600" cy="3459163"/>
          </a:xfrm>
        </p:spPr>
        <p:txBody>
          <a:bodyPr/>
          <a:lstStyle/>
          <a:p>
            <a:pPr eaLnBrk="1" hangingPunct="1"/>
            <a:r>
              <a:rPr lang="en-US" smtClean="0"/>
              <a:t>Patient lying on back, head of bed lowered </a:t>
            </a:r>
          </a:p>
        </p:txBody>
      </p:sp>
      <p:pic>
        <p:nvPicPr>
          <p:cNvPr id="4608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668476">
            <a:off x="2057400" y="3763963"/>
            <a:ext cx="5153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458992-5CE5-4ACF-921D-19631E44F12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the Patient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1143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Trendelenburg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2209800"/>
            <a:ext cx="8229600" cy="3459163"/>
          </a:xfrm>
        </p:spPr>
        <p:txBody>
          <a:bodyPr/>
          <a:lstStyle/>
          <a:p>
            <a:pPr marL="0" lvl="0" indent="0" eaLnBrk="1" hangingPunct="1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Used </a:t>
            </a:r>
            <a:r>
              <a:rPr lang="en-US" dirty="0" smtClean="0">
                <a:solidFill>
                  <a:srgbClr val="000000"/>
                </a:solidFill>
              </a:rPr>
              <a:t>to promote blood flow to the </a:t>
            </a:r>
          </a:p>
          <a:p>
            <a:pPr marL="0" lvl="0" indent="0" eaLnBrk="1" hangingPunct="1"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head and brain, such as shock </a:t>
            </a:r>
          </a:p>
          <a:p>
            <a:pPr marL="0" lvl="0" indent="0" eaLnBrk="1" hangingPunct="1">
              <a:buNone/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marL="0" lvl="0" indent="0" algn="ctr" eaLnBrk="1" hangingPunct="1">
              <a:buNone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608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668476">
            <a:off x="2057400" y="3763963"/>
            <a:ext cx="5153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458992-5CE5-4ACF-921D-19631E44F12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the Patient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205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the Patient</a:t>
            </a:r>
            <a:endParaRPr lang="en-US" sz="3200" dirty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sz="2800" smtClean="0"/>
              <a:t>Observe safety factors to prevent falls and injury</a:t>
            </a:r>
          </a:p>
          <a:p>
            <a:r>
              <a:rPr lang="en-US" sz="2800" smtClean="0"/>
              <a:t>Assist the patient on to the exam table</a:t>
            </a:r>
          </a:p>
          <a:p>
            <a:r>
              <a:rPr lang="en-US" sz="2800" smtClean="0"/>
              <a:t>Protect the patient’s privacy</a:t>
            </a:r>
          </a:p>
          <a:p>
            <a:r>
              <a:rPr lang="en-US" sz="2800" smtClean="0"/>
              <a:t>During the procedure:</a:t>
            </a:r>
          </a:p>
          <a:p>
            <a:pPr lvl="1"/>
            <a:r>
              <a:rPr lang="en-US" smtClean="0"/>
              <a:t>reassure the patient</a:t>
            </a:r>
          </a:p>
          <a:p>
            <a:pPr lvl="1"/>
            <a:r>
              <a:rPr lang="en-US" smtClean="0"/>
              <a:t>observe for signs of distress</a:t>
            </a:r>
          </a:p>
          <a:p>
            <a:r>
              <a:rPr lang="en-US" sz="2800" smtClean="0"/>
              <a:t>After use, tables are cleaned with a disinfectant</a:t>
            </a:r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pic>
        <p:nvPicPr>
          <p:cNvPr id="47109" name="Picture 2" descr="C:\Documents and Settings\jthompson\Local Settings\Temporary Internet Files\Content.IE5\LGKFWXLB\MM900174021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827338"/>
            <a:ext cx="22860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4CFEEC2-6B93-4CE8-B8A7-3F13B15431D1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27063" y="11430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</a:t>
            </a:r>
          </a:p>
        </p:txBody>
      </p:sp>
      <p:sp>
        <p:nvSpPr>
          <p:cNvPr id="48131" name="TextBox 1"/>
          <p:cNvSpPr txBox="1">
            <a:spLocks noChangeArrowheads="1"/>
          </p:cNvSpPr>
          <p:nvPr/>
        </p:nvSpPr>
        <p:spPr bwMode="auto">
          <a:xfrm>
            <a:off x="107950" y="3429000"/>
            <a:ext cx="8764588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Demonstrate the skill</a:t>
            </a:r>
          </a:p>
          <a:p>
            <a:pPr algn="ctr"/>
            <a:r>
              <a:rPr lang="en-US" sz="3200" b="1">
                <a:solidFill>
                  <a:srgbClr val="FF0000"/>
                </a:solidFill>
              </a:rPr>
              <a:t>Provide for guided practice </a:t>
            </a:r>
          </a:p>
          <a:p>
            <a:pPr algn="ctr"/>
            <a:r>
              <a:rPr lang="en-US" sz="3200" b="1">
                <a:solidFill>
                  <a:srgbClr val="FF0000"/>
                </a:solidFill>
              </a:rPr>
              <a:t>Provide for independent practice</a:t>
            </a:r>
          </a:p>
          <a:p>
            <a:pPr algn="ctr"/>
            <a:r>
              <a:rPr lang="en-US" sz="3200" b="1">
                <a:solidFill>
                  <a:srgbClr val="FF0000"/>
                </a:solidFill>
              </a:rPr>
              <a:t>Verify student passing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the Patient</a:t>
            </a:r>
            <a:endParaRPr lang="en-US" sz="3200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sz="2800" smtClean="0"/>
              <a:t>Observe safety factors to prevent falls and injury</a:t>
            </a:r>
          </a:p>
          <a:p>
            <a:r>
              <a:rPr lang="en-US" sz="2800" smtClean="0"/>
              <a:t>Assist the patient on to the exam table</a:t>
            </a:r>
          </a:p>
          <a:p>
            <a:r>
              <a:rPr lang="en-US" sz="2800" smtClean="0"/>
              <a:t>Protect the patient’s privacy</a:t>
            </a:r>
          </a:p>
          <a:p>
            <a:r>
              <a:rPr lang="en-US" sz="2800" smtClean="0"/>
              <a:t>During the procedure:</a:t>
            </a:r>
          </a:p>
          <a:p>
            <a:pPr lvl="1"/>
            <a:r>
              <a:rPr lang="en-US" smtClean="0"/>
              <a:t>reassure the patient</a:t>
            </a:r>
          </a:p>
          <a:p>
            <a:pPr lvl="1"/>
            <a:r>
              <a:rPr lang="en-US" smtClean="0"/>
              <a:t>observe for signs of distress</a:t>
            </a:r>
          </a:p>
          <a:p>
            <a:r>
              <a:rPr lang="en-US" sz="2800" smtClean="0"/>
              <a:t>After use, tables are cleaned with a disinfectant</a:t>
            </a: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pic>
        <p:nvPicPr>
          <p:cNvPr id="38917" name="Picture 2" descr="C:\Documents and Settings\jthompson\Local Settings\Temporary Internet Files\Content.IE5\LGKFWXLB\MM900174021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827338"/>
            <a:ext cx="22860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3B0CAA4-D757-4BDE-BB73-7F3A4F871603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1219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Sitting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2286000"/>
            <a:ext cx="8229600" cy="34178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 smtClean="0"/>
              <a:t>Patient sitting on exam table</a:t>
            </a:r>
            <a:endParaRPr lang="en-US" smtClean="0"/>
          </a:p>
        </p:txBody>
      </p:sp>
      <p:pic>
        <p:nvPicPr>
          <p:cNvPr id="3994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048000"/>
            <a:ext cx="1905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590800"/>
            <a:ext cx="28575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9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16A0AE8-3F12-4423-A63B-CAB3B6F800E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the Patient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>
          <a:xfrm>
            <a:off x="307975" y="1219200"/>
            <a:ext cx="8229600" cy="1249363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Horizontal Recumbent (Supine)</a:t>
            </a:r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Patient lying on back, legs extended, arms to sides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/>
              <a:t>S</a:t>
            </a:r>
            <a:r>
              <a:rPr lang="en-US" dirty="0" smtClean="0"/>
              <a:t>ometimes with the hands behind the head or neck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4096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800600"/>
            <a:ext cx="5153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44B7D4-269D-4504-B414-0131F798091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the Patient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>
          <a:xfrm>
            <a:off x="307975" y="1219200"/>
            <a:ext cx="8229600" cy="1249363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Horizontal Recumbent (Supine)</a:t>
            </a:r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078163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dirty="0" smtClean="0"/>
              <a:t>Used for examinations and treatments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dirty="0" smtClean="0"/>
              <a:t>of the front part of the body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4096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800600"/>
            <a:ext cx="5153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44B7D4-269D-4504-B414-0131F798091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the Patient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997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1219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Prone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2590800"/>
            <a:ext cx="8229600" cy="31130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 smtClean="0"/>
              <a:t>Patient lying face side down</a:t>
            </a:r>
          </a:p>
        </p:txBody>
      </p:sp>
      <p:pic>
        <p:nvPicPr>
          <p:cNvPr id="41989" name="Picture 8" descr="0906fig0105.jpg (9031 bytes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4367">
            <a:off x="2366228" y="3844548"/>
            <a:ext cx="49593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73E895-E0BD-450D-99B5-904E1A6C011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the Patient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1219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Prone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2286000"/>
            <a:ext cx="8229600" cy="3417888"/>
          </a:xfrm>
        </p:spPr>
        <p:txBody>
          <a:bodyPr/>
          <a:lstStyle/>
          <a:p>
            <a:pPr marL="0" lvl="0" indent="0" algn="ctr" eaLnBrk="1" hangingPunct="1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Used for examinations and treatments </a:t>
            </a:r>
          </a:p>
          <a:p>
            <a:pPr marL="0" lvl="0" indent="0" algn="ctr" eaLnBrk="1" hangingPunct="1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of the front part of the body</a:t>
            </a:r>
          </a:p>
        </p:txBody>
      </p:sp>
      <p:pic>
        <p:nvPicPr>
          <p:cNvPr id="41989" name="Picture 8" descr="0906fig0105.jpg (9031 bytes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4367">
            <a:off x="2352581" y="3875254"/>
            <a:ext cx="49593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73E895-E0BD-450D-99B5-904E1A6C011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the Patient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104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1219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Sim’s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025" y="2286000"/>
            <a:ext cx="8229600" cy="34591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/>
              <a:t>Patient lying on left side, left arm to back, right arm to front, right knee bent to chest</a:t>
            </a:r>
          </a:p>
        </p:txBody>
      </p:sp>
      <p:pic>
        <p:nvPicPr>
          <p:cNvPr id="4301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657600"/>
            <a:ext cx="466725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6ACA5E9-050D-4036-A5D0-2961A448AE3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the Patient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1219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Sim’s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025" y="2286000"/>
            <a:ext cx="8229600" cy="3459163"/>
          </a:xfrm>
        </p:spPr>
        <p:txBody>
          <a:bodyPr/>
          <a:lstStyle/>
          <a:p>
            <a:pPr marL="0" lvl="0" indent="0" algn="ctr" eaLnBrk="1" hangingPunct="1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Used for examinations and treatments </a:t>
            </a:r>
          </a:p>
          <a:p>
            <a:pPr marL="0" lvl="0" indent="0" algn="ctr" eaLnBrk="1" hangingPunct="1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of the </a:t>
            </a:r>
            <a:r>
              <a:rPr lang="en-US" dirty="0" smtClean="0">
                <a:solidFill>
                  <a:srgbClr val="000000"/>
                </a:solidFill>
              </a:rPr>
              <a:t>rectal area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301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657600"/>
            <a:ext cx="466725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6ACA5E9-050D-4036-A5D0-2961A448AE3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the Patient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125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4258</TotalTime>
  <Words>431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Positioning the Patient</vt:lpstr>
      <vt:lpstr>Positioning the Patient</vt:lpstr>
      <vt:lpstr>Sitting</vt:lpstr>
      <vt:lpstr>Horizontal Recumbent (Supine)</vt:lpstr>
      <vt:lpstr>Horizontal Recumbent (Supine)</vt:lpstr>
      <vt:lpstr>Prone</vt:lpstr>
      <vt:lpstr>Prone</vt:lpstr>
      <vt:lpstr>Sim’s</vt:lpstr>
      <vt:lpstr>Sim’s</vt:lpstr>
      <vt:lpstr>Fowler’s</vt:lpstr>
      <vt:lpstr>Fowler’s</vt:lpstr>
      <vt:lpstr>Lithotomy</vt:lpstr>
      <vt:lpstr>Lithotomy</vt:lpstr>
      <vt:lpstr>Trendelenburg</vt:lpstr>
      <vt:lpstr>Trendelenburg</vt:lpstr>
      <vt:lpstr>Positioning the Patient</vt:lpstr>
      <vt:lpstr>Positioning the Patient</vt:lpstr>
    </vt:vector>
  </TitlesOfParts>
  <Company>Davie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Observations</dc:title>
  <dc:creator>AES</dc:creator>
  <cp:lastModifiedBy> </cp:lastModifiedBy>
  <cp:revision>167</cp:revision>
  <cp:lastPrinted>2011-06-03T13:49:49Z</cp:lastPrinted>
  <dcterms:created xsi:type="dcterms:W3CDTF">2009-01-03T02:09:56Z</dcterms:created>
  <dcterms:modified xsi:type="dcterms:W3CDTF">2011-06-03T13:50:06Z</dcterms:modified>
</cp:coreProperties>
</file>