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07" r:id="rId2"/>
    <p:sldId id="294" r:id="rId3"/>
    <p:sldId id="390" r:id="rId4"/>
    <p:sldId id="394" r:id="rId5"/>
    <p:sldId id="393" r:id="rId6"/>
    <p:sldId id="392" r:id="rId7"/>
    <p:sldId id="391" r:id="rId8"/>
    <p:sldId id="422" r:id="rId9"/>
    <p:sldId id="313" r:id="rId10"/>
    <p:sldId id="423" r:id="rId11"/>
    <p:sldId id="278" r:id="rId12"/>
    <p:sldId id="261" r:id="rId13"/>
    <p:sldId id="326" r:id="rId14"/>
    <p:sldId id="295" r:id="rId15"/>
    <p:sldId id="284" r:id="rId16"/>
    <p:sldId id="283" r:id="rId17"/>
    <p:sldId id="306" r:id="rId18"/>
    <p:sldId id="285" r:id="rId19"/>
    <p:sldId id="307" r:id="rId20"/>
    <p:sldId id="395" r:id="rId21"/>
    <p:sldId id="263" r:id="rId22"/>
    <p:sldId id="262" r:id="rId23"/>
    <p:sldId id="265" r:id="rId24"/>
    <p:sldId id="264" r:id="rId25"/>
    <p:sldId id="289" r:id="rId26"/>
    <p:sldId id="288" r:id="rId27"/>
    <p:sldId id="286" r:id="rId28"/>
    <p:sldId id="287" r:id="rId29"/>
    <p:sldId id="276" r:id="rId30"/>
  </p:sldIdLst>
  <p:sldSz cx="9144000" cy="6858000" type="screen4x3"/>
  <p:notesSz cx="6856413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13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B6DE9F-6FE2-40A5-ACA3-F5AC0779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70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1837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4813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4E1A3636-1200-4171-B941-599FF3C02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77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D1BF7D-C367-4AB6-95D5-45A5D60BB79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A7911C-88E3-4BB4-A50A-9D54E3DE8D0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1 burp</a:t>
            </a:r>
          </a:p>
          <a:p>
            <a:pPr eaLnBrk="1" hangingPunct="1"/>
            <a:r>
              <a:rPr lang="en-US" smtClean="0"/>
              <a:t>2 sound of air</a:t>
            </a:r>
          </a:p>
          <a:p>
            <a:pPr eaLnBrk="1" hangingPunct="1"/>
            <a:r>
              <a:rPr lang="en-US" smtClean="0"/>
              <a:t>3 laughter 1</a:t>
            </a:r>
          </a:p>
          <a:p>
            <a:pPr eaLnBrk="1" hangingPunct="1"/>
            <a:r>
              <a:rPr lang="en-US" smtClean="0"/>
              <a:t>4 laughter 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5819FF-AA3E-4F87-BD9C-E3778CB7718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0EF8EF-9778-4F3E-A814-F8F58D27C07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152885-81F0-4274-9399-C5CD706CE48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D99530-E0EA-4F96-B01A-29272C6AF60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7DFD0-A1B4-430A-AE6C-4996712607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50514-27F0-45C7-8343-FF9BF384E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33588-9917-4A4B-A679-98C96CDD9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EBC54-ABBA-44C1-8C56-E7DD51CC75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D2B8D-065E-436E-AF58-9A78BB0FA9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9F1CD-6D6A-457C-A92D-D458F426A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92477-1C00-4EC8-9000-60CEF33268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A3E49-663B-4298-A19E-2F5D6A2687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8EFC1-8F1C-4D5D-9ADF-C24785608E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6C47C-1DD4-4D38-B136-F953606D5F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77A69-5700-46A0-B1BD-93DBFAA8F7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BD460-053E-4F56-A281-8797E34EEB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B648A-68F2-46AF-B53A-792FB4184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CF66D-17CD-4EA8-AC4D-095CA4B891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9B4D9E4-5B71-400A-A497-972DBC60C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3.wav"/><Relationship Id="rId7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notesSlide" Target="../notesSlides/notesSlide2.xml"/><Relationship Id="rId11" Type="http://schemas.openxmlformats.org/officeDocument/2006/relationships/image" Target="../media/image16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5.wmf"/><Relationship Id="rId4" Type="http://schemas.openxmlformats.org/officeDocument/2006/relationships/audio" Target="../media/audio4.wav"/><Relationship Id="rId9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http://images.google.com/imgres?imgurl=http://school.discovery.com/clipart/images/otoscope.gif&amp;imgrefurl=http://school.discovery.com/clipart/clip/otoscope.html&amp;h=936&amp;w=500&amp;sz=8&amp;hl=en&amp;start=14&amp;tbnid=KJ1qTb9mvAZCsM:&amp;tbnh=148&amp;tbnw=79&amp;prev=/images?q=otoscope&amp;gbv=2&amp;svnum=10&amp;hl=en&amp;safe=active" TargetMode="External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\\1312sfs01\installpoint$\OfficeXPMedia\FILES\PFILES\MSOFFICE\MEDIA\CNTCD1\Photo1\j0289646.jpg" TargetMode="External"/><Relationship Id="rId6" Type="http://schemas.openxmlformats.org/officeDocument/2006/relationships/image" Target="../media/image18.jpeg"/><Relationship Id="rId11" Type="http://schemas.openxmlformats.org/officeDocument/2006/relationships/image" Target="../media/image22.jpeg"/><Relationship Id="rId5" Type="http://schemas.openxmlformats.org/officeDocument/2006/relationships/hyperlink" Target="http://images.google.com/imgres?imgurl=http://www.made-in-china.com/image/2f0j00LREaDKQPFzyUM/Taylor-Percussion-Hammer-CM-0551-.jpg&amp;imgrefurl=http://www.made-in-china.com/showroom/huanglianggui/product-detailLTEJzKnPjUyA/China-Taylor-Percussion-Hammer-CM-0551-.html&amp;h=280&amp;w=260&amp;sz=37&amp;hl=en&amp;start=1&amp;tbnid=JnCUUkUyv0VLVM:&amp;tbnh=114&amp;tbnw=106&amp;prev=/images?q=percussion+hammer&amp;gbv=2&amp;svnum=10&amp;hl=en&amp;safe=active" TargetMode="External"/><Relationship Id="rId10" Type="http://schemas.openxmlformats.org/officeDocument/2006/relationships/hyperlink" Target="http://www.medisave.net/images/welch-allyn-suretemp.jpg" TargetMode="External"/><Relationship Id="rId4" Type="http://schemas.openxmlformats.org/officeDocument/2006/relationships/image" Target="../media/image17.jpeg"/><Relationship Id="rId9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school.discovery.com/clipart/images/otoscope.gif&amp;imgrefurl=http://school.discovery.com/clipart/clip/otoscope.html&amp;h=936&amp;w=500&amp;sz=8&amp;hl=en&amp;start=14&amp;tbnid=KJ1qTb9mvAZCsM:&amp;tbnh=148&amp;tbnw=79&amp;prev=/images?q=otoscope&amp;gbv=2&amp;svnum=10&amp;hl=en&amp;safe=activ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made-in-china.com/image/2f0j00LREaDKQPFzyUM/Taylor-Percussion-Hammer-CM-0551-.jpg&amp;imgrefurl=http://www.made-in-china.com/showroom/huanglianggui/product-detailLTEJzKnPjUyA/China-Taylor-Percussion-Hammer-CM-0551-.html&amp;h=280&amp;w=260&amp;sz=37&amp;hl=en&amp;start=1&amp;tbnid=JnCUUkUyv0VLVM:&amp;tbnh=114&amp;tbnw=106&amp;prev=/images?q=percussion+hammer&amp;gbv=2&amp;svnum=10&amp;hl=en&amp;safe=activ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31.png"/><Relationship Id="rId7" Type="http://schemas.openxmlformats.org/officeDocument/2006/relationships/hyperlink" Target="http://www.brooksidepress.org/Products/Nursing_Fundamentals_II/images/GYNweight.jpg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jpeg"/><Relationship Id="rId5" Type="http://schemas.openxmlformats.org/officeDocument/2006/relationships/hyperlink" Target="http://www.totalbodyworks.com/detecto/mechanical_baby_scales/mechanical_baby_scales_home.htm" TargetMode="External"/><Relationship Id="rId4" Type="http://schemas.openxmlformats.org/officeDocument/2006/relationships/image" Target="../media/image3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\\1312sfs01\installpoint$\OfficeXPMedia\FILES\PFILES\MSOFFICE\MEDIA\CNTCD1\Photo1\j0289646.jpg" TargetMode="Externa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save.net/images/welch-allyn-suretemp.jpg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22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http://images.google.com/imgres?imgurl=http://school.discovery.com/clipart/images/otoscope.gif&amp;imgrefurl=http://school.discovery.com/clipart/clip/otoscope.html&amp;h=936&amp;w=500&amp;sz=8&amp;hl=en&amp;start=14&amp;tbnid=KJ1qTb9mvAZCsM:&amp;tbnh=148&amp;tbnw=79&amp;prev=/images?q=otoscope&amp;gbv=2&amp;svnum=10&amp;hl=en&amp;safe=active" TargetMode="External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\\1312sfs01\installpoint$\OfficeXPMedia\FILES\PFILES\MSOFFICE\MEDIA\CNTCD1\Photo1\j0289646.jpg" TargetMode="External"/><Relationship Id="rId6" Type="http://schemas.openxmlformats.org/officeDocument/2006/relationships/image" Target="../media/image18.jpeg"/><Relationship Id="rId5" Type="http://schemas.openxmlformats.org/officeDocument/2006/relationships/hyperlink" Target="http://images.google.com/imgres?imgurl=http://www.made-in-china.com/image/2f0j00LREaDKQPFzyUM/Taylor-Percussion-Hammer-CM-0551-.jpg&amp;imgrefurl=http://www.made-in-china.com/showroom/huanglianggui/product-detailLTEJzKnPjUyA/China-Taylor-Percussion-Hammer-CM-0551-.html&amp;h=280&amp;w=260&amp;sz=37&amp;hl=en&amp;start=1&amp;tbnid=JnCUUkUyv0VLVM:&amp;tbnh=114&amp;tbnw=106&amp;prev=/images?q=percussion+hammer&amp;gbv=2&amp;svnum=10&amp;hl=en&amp;safe=active" TargetMode="External"/><Relationship Id="rId4" Type="http://schemas.openxmlformats.org/officeDocument/2006/relationships/image" Target="../media/image17.jpeg"/><Relationship Id="rId9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pic>
        <p:nvPicPr>
          <p:cNvPr id="9221" name="Picture 2" descr="C:\Documents and Settings\jthompson\Local Settings\Temporary Internet Files\Content.IE5\5C8W3SOU\MC90043779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4900" y="2595563"/>
            <a:ext cx="2368550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B343DE-977E-4014-8AFC-654310D7979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3200" u="sng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0005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</a:t>
            </a:r>
          </a:p>
          <a:p>
            <a:pPr marL="40005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Objective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000" dirty="0" smtClean="0"/>
              <a:t>Measurable</a:t>
            </a:r>
          </a:p>
          <a:p>
            <a:pPr lvl="1" indent="-342900" eaLnBrk="1" hangingPunct="1">
              <a:lnSpc>
                <a:spcPct val="90000"/>
              </a:lnSpc>
              <a:defRPr/>
            </a:pPr>
            <a:r>
              <a:rPr lang="en-US" sz="1800" dirty="0" smtClean="0"/>
              <a:t>vital signs</a:t>
            </a:r>
          </a:p>
          <a:p>
            <a:pPr lvl="1" indent="-342900" eaLnBrk="1" hangingPunct="1">
              <a:lnSpc>
                <a:spcPct val="90000"/>
              </a:lnSpc>
              <a:defRPr/>
            </a:pPr>
            <a:r>
              <a:rPr lang="en-US" sz="1800" dirty="0" smtClean="0"/>
              <a:t>weight and height</a:t>
            </a:r>
          </a:p>
          <a:p>
            <a:pPr lvl="1" indent="-342900" eaLnBrk="1" hangingPunct="1">
              <a:lnSpc>
                <a:spcPct val="90000"/>
              </a:lnSpc>
              <a:defRPr/>
            </a:pPr>
            <a:r>
              <a:rPr lang="en-US" sz="1800" dirty="0" smtClean="0"/>
              <a:t>test results</a:t>
            </a:r>
          </a:p>
          <a:p>
            <a:pPr marL="40005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Disease symptoms that can be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     observed by somebody other than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     the person who is ill</a:t>
            </a:r>
            <a:endParaRPr lang="en-US" sz="20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     </a:t>
            </a:r>
            <a:r>
              <a:rPr lang="en-US" sz="2800" dirty="0" smtClean="0">
                <a:solidFill>
                  <a:srgbClr val="00B050"/>
                </a:solidFill>
              </a:rPr>
              <a:t>Subjective</a:t>
            </a:r>
            <a:endParaRPr lang="en-US" sz="2800" dirty="0">
              <a:solidFill>
                <a:srgbClr val="00B05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     </a:t>
            </a:r>
            <a:r>
              <a:rPr lang="en-US" sz="2000" dirty="0" smtClean="0"/>
              <a:t>perceived to exist only by the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patient and is not recognizable to anyone else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pic>
        <p:nvPicPr>
          <p:cNvPr id="18437" name="Picture 6" descr="MCBD19925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352800"/>
            <a:ext cx="361791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47398A-47BD-4C98-8982-1218D94FFA2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3200" b="1" u="sng" dirty="0" smtClean="0"/>
          </a:p>
        </p:txBody>
      </p:sp>
      <p:pic>
        <p:nvPicPr>
          <p:cNvPr id="19460" name="Picture 7" descr="j0236210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2667000"/>
            <a:ext cx="3352800" cy="1166813"/>
          </a:xfrm>
          <a:noFill/>
        </p:spPr>
      </p:pic>
      <p:pic>
        <p:nvPicPr>
          <p:cNvPr id="19461" name="Picture 11" descr="MCj019758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4800600"/>
            <a:ext cx="368935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4" descr="j03496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505200"/>
            <a:ext cx="16764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5" descr="MCHM00073_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3048000"/>
            <a:ext cx="128111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557864" y="1447800"/>
            <a:ext cx="595547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Using the Senses</a:t>
            </a:r>
          </a:p>
        </p:txBody>
      </p:sp>
      <p:sp>
        <p:nvSpPr>
          <p:cNvPr id="1946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5616E5-E5B0-490C-A49E-F95CADF5C505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3200" b="1" u="sng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2800" smtClean="0"/>
          </a:p>
        </p:txBody>
      </p:sp>
      <p:pic>
        <p:nvPicPr>
          <p:cNvPr id="20485" name="Picture 4" descr="Kidney%20Ston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733800" y="1676400"/>
            <a:ext cx="3525838" cy="4346575"/>
          </a:xfrm>
          <a:noFill/>
        </p:spPr>
      </p:pic>
      <p:sp>
        <p:nvSpPr>
          <p:cNvPr id="2" name="Rectangle 1"/>
          <p:cNvSpPr/>
          <p:nvPr/>
        </p:nvSpPr>
        <p:spPr>
          <a:xfrm>
            <a:off x="0" y="1522274"/>
            <a:ext cx="37338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rgbClr val="2DB9B9">
                          <a:shade val="50000"/>
                          <a:satMod val="190000"/>
                        </a:srgbClr>
                      </a:gs>
                      <a:gs pos="0">
                        <a:srgbClr val="2DB9B9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B9B9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Using the Senses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558" y="3657600"/>
            <a:ext cx="3241841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 you see?</a:t>
            </a:r>
          </a:p>
        </p:txBody>
      </p:sp>
      <p:sp>
        <p:nvSpPr>
          <p:cNvPr id="204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68ACB9-D270-4708-AA33-5165A0DA223A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3200" u="sng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b="1" dirty="0" smtClean="0"/>
              <a:t>What the health care professional can:</a:t>
            </a:r>
          </a:p>
          <a:p>
            <a:pPr eaLnBrk="1" hangingPunct="1">
              <a:defRPr/>
            </a:pPr>
            <a:r>
              <a:rPr lang="en-US" b="1" dirty="0" smtClean="0"/>
              <a:t>See (observation)</a:t>
            </a:r>
          </a:p>
          <a:p>
            <a:pPr eaLnBrk="1" hangingPunct="1">
              <a:defRPr/>
            </a:pPr>
            <a:r>
              <a:rPr lang="en-US" b="1" dirty="0" smtClean="0"/>
              <a:t>Smell</a:t>
            </a:r>
          </a:p>
          <a:p>
            <a:pPr eaLnBrk="1" hangingPunct="1">
              <a:defRPr/>
            </a:pPr>
            <a:r>
              <a:rPr lang="en-US" b="1" dirty="0" smtClean="0"/>
              <a:t>Touch (palpation)</a:t>
            </a:r>
          </a:p>
          <a:p>
            <a:pPr eaLnBrk="1" hangingPunct="1">
              <a:defRPr/>
            </a:pPr>
            <a:r>
              <a:rPr lang="en-US" b="1" dirty="0" smtClean="0"/>
              <a:t>Hear (auscultation, percussion)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3650" y="1117600"/>
            <a:ext cx="66452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BBD409-C727-477D-8382-10980DED8A5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8077200" cy="3992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(observe)   </a:t>
            </a:r>
            <a:r>
              <a:rPr lang="en-US" sz="2400" b="1" dirty="0" smtClean="0"/>
              <a:t>What do you see?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 smtClean="0"/>
          </a:p>
        </p:txBody>
      </p:sp>
      <p:pic>
        <p:nvPicPr>
          <p:cNvPr id="22533" name="Picture 5" descr="j0236210"/>
          <p:cNvPicPr>
            <a:picLocks noGrp="1" noChangeAspect="1" noChangeArrowheads="1" noCrop="1"/>
          </p:cNvPicPr>
          <p:nvPr>
            <p:ph type="body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00600" y="2747963"/>
            <a:ext cx="3429000" cy="1193800"/>
          </a:xfrm>
          <a:noFill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219200"/>
            <a:ext cx="426720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5105400"/>
            <a:ext cx="2736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4114800"/>
            <a:ext cx="18653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2682875"/>
            <a:ext cx="19272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62C1AE-CFA6-439A-A66A-037FE6703848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46482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SMELL</a:t>
            </a:r>
            <a:r>
              <a:rPr lang="en-US" sz="2800" dirty="0" smtClean="0"/>
              <a:t> </a:t>
            </a: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400" dirty="0" smtClean="0"/>
              <a:t>What do you smell?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unusual odors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breath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wounds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body fluids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pic>
        <p:nvPicPr>
          <p:cNvPr id="23557" name="Picture 9" descr="MCHM00073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590800"/>
            <a:ext cx="1754188" cy="22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5200" y="1165225"/>
            <a:ext cx="46482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4FC6EA-D861-4A18-801E-50E4CD2619C6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290763"/>
            <a:ext cx="4572000" cy="398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TOUCH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2400" dirty="0" smtClean="0"/>
              <a:t>What do you feel?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pulse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warm/cold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wet/dry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soft/firm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dirty="0" smtClean="0"/>
              <a:t>palpation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use the hands to determine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size, shape, location, and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firmness of the internal organs</a:t>
            </a:r>
            <a:r>
              <a:rPr lang="en-US" sz="2400" b="1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pic>
        <p:nvPicPr>
          <p:cNvPr id="24581" name="Picture 8" descr="MCj0197588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743200"/>
            <a:ext cx="368935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181100"/>
            <a:ext cx="480060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F2F601-6CA3-4C8D-8CAD-D1F97161EE8B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sz="2800" b="1" smtClean="0"/>
              <a:t>Percussion – </a:t>
            </a:r>
            <a:r>
              <a:rPr lang="en-US" sz="2000" b="1" smtClean="0"/>
              <a:t>method of tapping on body areas to determine the shape, size, and/or density of underlying structures.  Used to assess the chest or abdomen.  Requires skill in </a:t>
            </a:r>
            <a:r>
              <a:rPr lang="en-US" sz="2000" b="1" u="sng" smtClean="0"/>
              <a:t>touch</a:t>
            </a:r>
            <a:r>
              <a:rPr lang="en-US" sz="2000" b="1" smtClean="0"/>
              <a:t> and </a:t>
            </a:r>
            <a:r>
              <a:rPr lang="en-US" sz="2000" b="1" u="sng" smtClean="0"/>
              <a:t>listening</a:t>
            </a:r>
            <a:r>
              <a:rPr lang="en-US" sz="2000" b="1" smtClean="0"/>
              <a:t> to the nature of the sound.</a:t>
            </a:r>
          </a:p>
        </p:txBody>
      </p:sp>
      <p:pic>
        <p:nvPicPr>
          <p:cNvPr id="25605" name="Picture 9" descr="percu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7025" y="3429000"/>
            <a:ext cx="348615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181100"/>
            <a:ext cx="480060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C69A4E0-D633-4090-A5E4-9B4CD0179979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6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/>
              <a:t>HEAR        </a:t>
            </a:r>
            <a:r>
              <a:rPr lang="en-US" sz="2400" smtClean="0"/>
              <a:t> </a:t>
            </a:r>
            <a:r>
              <a:rPr lang="en-US" sz="2000" smtClean="0"/>
              <a:t>What do you hear?</a:t>
            </a:r>
          </a:p>
          <a:p>
            <a:pPr eaLnBrk="1" hangingPunct="1">
              <a:buFontTx/>
              <a:buNone/>
            </a:pPr>
            <a:endParaRPr lang="en-US" sz="2000" b="1" smtClean="0"/>
          </a:p>
          <a:p>
            <a:pPr eaLnBrk="1" hangingPunct="1"/>
            <a:r>
              <a:rPr lang="en-US" sz="2000" smtClean="0"/>
              <a:t>body sounds</a:t>
            </a:r>
          </a:p>
          <a:p>
            <a:pPr eaLnBrk="1" hangingPunct="1"/>
            <a:r>
              <a:rPr lang="en-US" sz="2000" smtClean="0"/>
              <a:t>speech</a:t>
            </a:r>
          </a:p>
          <a:p>
            <a:pPr eaLnBrk="1" hangingPunct="1"/>
            <a:r>
              <a:rPr lang="en-US" sz="2000" smtClean="0"/>
              <a:t>breathing</a:t>
            </a:r>
          </a:p>
          <a:p>
            <a:pPr eaLnBrk="1" hangingPunct="1"/>
            <a:r>
              <a:rPr lang="en-US" sz="2000" smtClean="0"/>
              <a:t>laughter/crying</a:t>
            </a:r>
          </a:p>
          <a:p>
            <a:pPr eaLnBrk="1" hangingPunct="1"/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b="1" smtClean="0"/>
              <a:t>Auscultation- </a:t>
            </a:r>
            <a:r>
              <a:rPr lang="en-US" sz="2000" smtClean="0"/>
              <a:t>listening to internal body sounds, usually with a stethoscope</a:t>
            </a:r>
          </a:p>
        </p:txBody>
      </p:sp>
      <p:pic>
        <p:nvPicPr>
          <p:cNvPr id="26629" name="Picture 7" descr="j034964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/>
          <a:srcRect/>
          <a:stretch>
            <a:fillRect/>
          </a:stretch>
        </p:blipFill>
        <p:spPr>
          <a:xfrm>
            <a:off x="5334000" y="2362200"/>
            <a:ext cx="2422525" cy="2362200"/>
          </a:xfrm>
          <a:noFill/>
        </p:spPr>
      </p:pic>
      <p:pic>
        <p:nvPicPr>
          <p:cNvPr id="63503" name="MSj0263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3884810000[1]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8229600" y="6172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5" name="MSj02652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3885370000[1]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8229600" y="4495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6" name="MSj02653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MSj03884360000[1]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8229600" y="5029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Text Box 20"/>
          <p:cNvSpPr txBox="1">
            <a:spLocks noChangeArrowheads="1"/>
          </p:cNvSpPr>
          <p:nvPr/>
        </p:nvSpPr>
        <p:spPr bwMode="auto">
          <a:xfrm>
            <a:off x="8001000" y="4419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34" name="Text Box 21"/>
          <p:cNvSpPr txBox="1">
            <a:spLocks noChangeArrowheads="1"/>
          </p:cNvSpPr>
          <p:nvPr/>
        </p:nvSpPr>
        <p:spPr bwMode="auto">
          <a:xfrm>
            <a:off x="7924800" y="4419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635" name="Text Box 22"/>
          <p:cNvSpPr txBox="1">
            <a:spLocks noChangeArrowheads="1"/>
          </p:cNvSpPr>
          <p:nvPr/>
        </p:nvSpPr>
        <p:spPr bwMode="auto">
          <a:xfrm>
            <a:off x="7924800" y="4953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636" name="Text Box 23"/>
          <p:cNvSpPr txBox="1">
            <a:spLocks noChangeArrowheads="1"/>
          </p:cNvSpPr>
          <p:nvPr/>
        </p:nvSpPr>
        <p:spPr bwMode="auto">
          <a:xfrm>
            <a:off x="7924800" y="548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6637" name="Text Box 24"/>
          <p:cNvSpPr txBox="1">
            <a:spLocks noChangeArrowheads="1"/>
          </p:cNvSpPr>
          <p:nvPr/>
        </p:nvSpPr>
        <p:spPr bwMode="auto">
          <a:xfrm>
            <a:off x="7924800" y="6096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pic>
        <p:nvPicPr>
          <p:cNvPr id="26638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09800" y="1181100"/>
            <a:ext cx="480060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9" name="Picture 17" descr="C:\Documents and Settings\jthompson\Local Settings\Temporary Internet Files\Content.IE5\LETPJQRF\MC900045009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19600" y="4876800"/>
            <a:ext cx="14938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MS902667.wav">
            <a:hlinkClick r:id="" action="ppaction://media"/>
          </p:cNvPr>
          <p:cNvPicPr>
            <a:picLocks noRot="1" noChangeAspect="1"/>
          </p:cNvPicPr>
          <p:nvPr>
            <a:wavAudioFile r:embed="rId4" name="MS900388485[1]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8232775" y="5486400"/>
            <a:ext cx="4127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2017F7-EBF6-4404-932C-036F8A50B76C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35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35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880" fill="hold"/>
                                        <p:tgtEl>
                                          <p:spTgt spid="635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503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503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50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35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635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50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50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138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pic>
        <p:nvPicPr>
          <p:cNvPr id="27652" name="Picture 3" descr="j0236210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2667000"/>
            <a:ext cx="3352800" cy="1166813"/>
          </a:xfrm>
          <a:noFill/>
        </p:spPr>
      </p:pic>
      <p:pic>
        <p:nvPicPr>
          <p:cNvPr id="27653" name="Picture 4" descr="MCj019758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4800600"/>
            <a:ext cx="368935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5" descr="j03496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505200"/>
            <a:ext cx="16764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6" descr="MCHM00073_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3048000"/>
            <a:ext cx="128111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1181100"/>
            <a:ext cx="480060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B492DE-492A-40FB-A4C4-E9DE56D91A3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3404481" y="3917332"/>
            <a:ext cx="24112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Interview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0957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Completed on admission to a health care facility</a:t>
            </a:r>
          </a:p>
          <a:p>
            <a:pPr lvl="1" eaLnBrk="1" hangingPunct="1">
              <a:defRPr/>
            </a:pPr>
            <a:r>
              <a:rPr lang="en-US" sz="2400" dirty="0" smtClean="0"/>
              <a:t>In-patient facility</a:t>
            </a:r>
          </a:p>
          <a:p>
            <a:pPr lvl="1" eaLnBrk="1" hangingPunct="1">
              <a:defRPr/>
            </a:pPr>
            <a:r>
              <a:rPr lang="en-US" sz="2400" dirty="0" smtClean="0"/>
              <a:t>Outpatient facility</a:t>
            </a:r>
          </a:p>
          <a:p>
            <a:pPr eaLnBrk="1" hangingPunct="1">
              <a:defRPr/>
            </a:pPr>
            <a:r>
              <a:rPr lang="en-US" sz="2800" dirty="0" smtClean="0"/>
              <a:t>Prepare for the patient:</a:t>
            </a:r>
          </a:p>
          <a:p>
            <a:pPr lvl="1" eaLnBrk="1" hangingPunct="1">
              <a:defRPr/>
            </a:pPr>
            <a:r>
              <a:rPr lang="en-US" sz="2400" dirty="0" smtClean="0"/>
              <a:t>Room is neat </a:t>
            </a:r>
          </a:p>
          <a:p>
            <a:pPr lvl="1" eaLnBrk="1" hangingPunct="1">
              <a:defRPr/>
            </a:pPr>
            <a:r>
              <a:rPr lang="en-US" sz="2400" dirty="0" smtClean="0"/>
              <a:t>Supplies are available</a:t>
            </a:r>
          </a:p>
          <a:p>
            <a:pPr lvl="1" eaLnBrk="1" hangingPunct="1">
              <a:defRPr/>
            </a:pPr>
            <a:r>
              <a:rPr lang="en-US" sz="2400" dirty="0" smtClean="0"/>
              <a:t>Review the patient’s chart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/>
              <a:t>to anticipate patient needs</a:t>
            </a:r>
            <a:endParaRPr lang="en-US" sz="2000" dirty="0" smtClean="0"/>
          </a:p>
          <a:p>
            <a:pPr lvl="1" eaLnBrk="1" hangingPunct="1">
              <a:defRPr/>
            </a:pPr>
            <a:endParaRPr lang="en-US" sz="2400" dirty="0" smtClean="0"/>
          </a:p>
        </p:txBody>
      </p:sp>
      <p:pic>
        <p:nvPicPr>
          <p:cNvPr id="10245" name="Picture 6" descr="MCBD19925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733800"/>
            <a:ext cx="361791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610D2A-7A66-49F9-A162-D598BFB3169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7" descr="otoscop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283894">
            <a:off x="1311275" y="3863975"/>
            <a:ext cx="117951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9" descr="Taylor-Percussion-Hammer-CM-0551-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23125" y="533400"/>
            <a:ext cx="15589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13" descr="Bbs9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1163638"/>
            <a:ext cx="1828800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0" name="j0289646.j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3476625" y="482600"/>
            <a:ext cx="24384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6" descr="Non-Mercury-Glass-Thermomete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21475" y="4232275"/>
            <a:ext cx="17526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17" descr="See full 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67200" y="4543425"/>
            <a:ext cx="14065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9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85800" y="210978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2286000" y="3200400"/>
            <a:ext cx="48006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Using medical instruments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50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7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5070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836738"/>
            <a:ext cx="5029200" cy="190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Ophthalmoscope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used to examine the eyes</a:t>
            </a:r>
          </a:p>
        </p:txBody>
      </p:sp>
      <p:pic>
        <p:nvPicPr>
          <p:cNvPr id="29701" name="Picture 7" descr="MPj032104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951038"/>
            <a:ext cx="2305050" cy="323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9" descr="Opthalmosco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124200"/>
            <a:ext cx="37338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295400" y="1231612"/>
            <a:ext cx="68008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Using medical instruments</a:t>
            </a:r>
          </a:p>
        </p:txBody>
      </p:sp>
      <p:sp>
        <p:nvSpPr>
          <p:cNvPr id="297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C785F2-D595-4136-8D31-C4425A54E843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pic>
        <p:nvPicPr>
          <p:cNvPr id="30724" name="Picture 3" descr="otoscop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304522">
            <a:off x="5548313" y="2133600"/>
            <a:ext cx="19113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1828800" y="25146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906588"/>
            <a:ext cx="4191000" cy="16748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Otoscope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/>
              <a:t>u</a:t>
            </a:r>
            <a:r>
              <a:rPr lang="en-US" sz="2400" dirty="0" smtClean="0"/>
              <a:t>sed to examine the ears</a:t>
            </a:r>
          </a:p>
        </p:txBody>
      </p:sp>
      <p:pic>
        <p:nvPicPr>
          <p:cNvPr id="30727" name="Picture 6" descr="MPj040910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3352800"/>
            <a:ext cx="41148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793543" y="1231612"/>
            <a:ext cx="55626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Using medical instruments</a:t>
            </a:r>
          </a:p>
        </p:txBody>
      </p:sp>
      <p:sp>
        <p:nvSpPr>
          <p:cNvPr id="3072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2FB9BE-1986-4FF2-9316-3B9F6C32262B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816100"/>
            <a:ext cx="4114800" cy="26035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Penlight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used to determine pupil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size/reaction</a:t>
            </a:r>
          </a:p>
        </p:txBody>
      </p:sp>
      <p:pic>
        <p:nvPicPr>
          <p:cNvPr id="31749" name="Picture 3" descr="Candling%20Penlight%20with%20Batteries%20$1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842000" y="1816100"/>
            <a:ext cx="2641600" cy="2209800"/>
          </a:xfrm>
          <a:noFill/>
        </p:spPr>
      </p:pic>
      <p:pic>
        <p:nvPicPr>
          <p:cNvPr id="31750" name="Picture 6" descr="MPj0406700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581400"/>
            <a:ext cx="3124200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8" descr="MPj0313991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36576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76981" y="1231611"/>
            <a:ext cx="6142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Using medical instruments</a:t>
            </a:r>
          </a:p>
        </p:txBody>
      </p:sp>
      <p:sp>
        <p:nvSpPr>
          <p:cNvPr id="317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3EFA3F-11EE-467B-B2B1-8316AB8C9E8A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724400" y="2057400"/>
            <a:ext cx="3581400" cy="3048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</a:t>
            </a:r>
          </a:p>
          <a:p>
            <a:pPr algn="ctr" eaLnBrk="1" hangingPunct="1"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hammer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used to test reflexes</a:t>
            </a:r>
          </a:p>
        </p:txBody>
      </p:sp>
      <p:pic>
        <p:nvPicPr>
          <p:cNvPr id="32773" name="Picture 3" descr="Taylor-Percussion-Hammer-CM-0551-">
            <a:hlinkClick r:id="rId3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1219200" y="1600200"/>
            <a:ext cx="3489325" cy="3752850"/>
          </a:xfrm>
        </p:spPr>
      </p:pic>
      <p:pic>
        <p:nvPicPr>
          <p:cNvPr id="32774" name="Picture 5" descr="MCHM00385_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276600"/>
            <a:ext cx="28956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24000" y="1231612"/>
            <a:ext cx="62186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Using medical instruments</a:t>
            </a:r>
          </a:p>
        </p:txBody>
      </p:sp>
      <p:sp>
        <p:nvSpPr>
          <p:cNvPr id="327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51B20F-BC2A-42A0-906E-B59A820462E2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pic>
        <p:nvPicPr>
          <p:cNvPr id="33796" name="Picture 5" descr="seca9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" y="1887538"/>
            <a:ext cx="18732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10" descr="701_smal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24763" r="21066"/>
          <a:stretch>
            <a:fillRect/>
          </a:stretch>
        </p:blipFill>
        <p:spPr>
          <a:xfrm>
            <a:off x="7088188" y="1501775"/>
            <a:ext cx="1268412" cy="2101850"/>
          </a:xfrm>
          <a:noFill/>
        </p:spPr>
      </p:pic>
      <p:sp>
        <p:nvSpPr>
          <p:cNvPr id="30726" name="Text Box 12"/>
          <p:cNvSpPr txBox="1">
            <a:spLocks noChangeArrowheads="1"/>
          </p:cNvSpPr>
          <p:nvPr/>
        </p:nvSpPr>
        <p:spPr bwMode="auto">
          <a:xfrm>
            <a:off x="2798763" y="1801813"/>
            <a:ext cx="34544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Scales</a:t>
            </a:r>
          </a:p>
          <a:p>
            <a:pPr algn="ctr" eaLnBrk="1" hangingPunct="1">
              <a:defRPr/>
            </a:pPr>
            <a:r>
              <a:rPr lang="en-US" sz="2400" dirty="0" smtClean="0"/>
              <a:t>used to measure weight</a:t>
            </a:r>
          </a:p>
        </p:txBody>
      </p:sp>
      <p:sp>
        <p:nvSpPr>
          <p:cNvPr id="33799" name="Text Box 14"/>
          <p:cNvSpPr txBox="1">
            <a:spLocks noChangeArrowheads="1"/>
          </p:cNvSpPr>
          <p:nvPr/>
        </p:nvSpPr>
        <p:spPr bwMode="auto">
          <a:xfrm>
            <a:off x="422275" y="3944938"/>
            <a:ext cx="203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Wheelchair scale</a:t>
            </a:r>
          </a:p>
        </p:txBody>
      </p:sp>
      <p:sp>
        <p:nvSpPr>
          <p:cNvPr id="33800" name="Text Box 15"/>
          <p:cNvSpPr txBox="1">
            <a:spLocks noChangeArrowheads="1"/>
          </p:cNvSpPr>
          <p:nvPr/>
        </p:nvSpPr>
        <p:spPr bwMode="auto">
          <a:xfrm>
            <a:off x="6481763" y="5881688"/>
            <a:ext cx="2057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Mechanical lift with </a:t>
            </a:r>
          </a:p>
          <a:p>
            <a:pPr algn="ctr"/>
            <a:r>
              <a:rPr lang="en-US" b="1"/>
              <a:t>a scale</a:t>
            </a:r>
          </a:p>
        </p:txBody>
      </p:sp>
      <p:sp>
        <p:nvSpPr>
          <p:cNvPr id="33801" name="Text Box 16"/>
          <p:cNvSpPr txBox="1">
            <a:spLocks noChangeArrowheads="1"/>
          </p:cNvSpPr>
          <p:nvPr/>
        </p:nvSpPr>
        <p:spPr bwMode="auto">
          <a:xfrm>
            <a:off x="6253163" y="360045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Balance-beam scale</a:t>
            </a:r>
          </a:p>
        </p:txBody>
      </p:sp>
      <p:pic>
        <p:nvPicPr>
          <p:cNvPr id="33802" name="Picture 17" descr="detecto_ib6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34163" y="4137025"/>
            <a:ext cx="1905000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22" descr="243_banner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5113338"/>
            <a:ext cx="1676400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4" name="Text Box 24"/>
          <p:cNvSpPr txBox="1">
            <a:spLocks noChangeArrowheads="1"/>
          </p:cNvSpPr>
          <p:nvPr/>
        </p:nvSpPr>
        <p:spPr bwMode="auto">
          <a:xfrm>
            <a:off x="835025" y="6202363"/>
            <a:ext cx="1377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Baby scale</a:t>
            </a:r>
          </a:p>
        </p:txBody>
      </p:sp>
      <p:pic>
        <p:nvPicPr>
          <p:cNvPr id="33805" name="Picture 27" descr="GYNweight250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52800" y="3197225"/>
            <a:ext cx="2590800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524001" y="1231612"/>
            <a:ext cx="576262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Using medical instruments</a:t>
            </a:r>
          </a:p>
        </p:txBody>
      </p:sp>
      <p:sp>
        <p:nvSpPr>
          <p:cNvPr id="338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5DE2D1-3EA1-4835-B8D2-175B7E22C48B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pic>
        <p:nvPicPr>
          <p:cNvPr id="34820" name="Picture 5" descr="Bbs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209800"/>
            <a:ext cx="36576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2263775" y="5105400"/>
            <a:ext cx="46037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Sphygmomanometer</a:t>
            </a:r>
          </a:p>
          <a:p>
            <a:pPr algn="ctr" eaLnBrk="1" hangingPunct="1">
              <a:defRPr/>
            </a:pPr>
            <a:r>
              <a:rPr lang="en-US" sz="2400" dirty="0" smtClean="0"/>
              <a:t>used to measure blood pressure</a:t>
            </a:r>
          </a:p>
        </p:txBody>
      </p:sp>
      <p:pic>
        <p:nvPicPr>
          <p:cNvPr id="34822" name="Picture 7" descr="MPj042301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352800"/>
            <a:ext cx="20288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8" descr="MPj042304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816100"/>
            <a:ext cx="20574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752600" y="1231612"/>
            <a:ext cx="56388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Using medical instruments</a:t>
            </a:r>
          </a:p>
        </p:txBody>
      </p:sp>
      <p:sp>
        <p:nvSpPr>
          <p:cNvPr id="348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6AA089-3C4A-4D74-B1B5-92F9A967DA2C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pic>
        <p:nvPicPr>
          <p:cNvPr id="66566" name="j0289646.jpg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2493963" y="2312988"/>
            <a:ext cx="4724400" cy="3155950"/>
          </a:xfrm>
        </p:spPr>
      </p:pic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2032000" y="5334000"/>
            <a:ext cx="52705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Stethoscope</a:t>
            </a:r>
          </a:p>
          <a:p>
            <a:pPr algn="ctr" eaLnBrk="1" hangingPunct="1"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used to listen to internal body sounds</a:t>
            </a:r>
          </a:p>
        </p:txBody>
      </p:sp>
      <p:pic>
        <p:nvPicPr>
          <p:cNvPr id="35846" name="Picture 15" descr="MPj0407553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049463"/>
            <a:ext cx="22098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16" descr="MPj042210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62788" y="3352800"/>
            <a:ext cx="16303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219200" y="1231612"/>
            <a:ext cx="67818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Using medical instruments</a:t>
            </a:r>
          </a:p>
        </p:txBody>
      </p:sp>
      <p:sp>
        <p:nvSpPr>
          <p:cNvPr id="358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56EA2C-8C2F-4B60-B9BF-6FC97EC9465B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5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65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6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6566"/>
                </p:tgtEl>
              </p:cMediaNode>
            </p:vide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6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u="sng" dirty="0" smtClean="0"/>
          </a:p>
        </p:txBody>
      </p:sp>
      <p:pic>
        <p:nvPicPr>
          <p:cNvPr id="36868" name="Picture 18" descr="Non-Mercury-Glass-Thermomet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17464" r="21642"/>
          <a:stretch>
            <a:fillRect/>
          </a:stretch>
        </p:blipFill>
        <p:spPr>
          <a:xfrm>
            <a:off x="7162800" y="1665288"/>
            <a:ext cx="928688" cy="1281112"/>
          </a:xfrm>
          <a:noFill/>
        </p:spPr>
      </p:pic>
      <p:pic>
        <p:nvPicPr>
          <p:cNvPr id="36869" name="Picture 22" descr="See full size image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 t="423" r="6557" b="5788"/>
          <a:stretch>
            <a:fillRect/>
          </a:stretch>
        </p:blipFill>
        <p:spPr>
          <a:xfrm>
            <a:off x="6781800" y="3819525"/>
            <a:ext cx="1720850" cy="2117725"/>
          </a:xfrm>
        </p:spPr>
      </p:pic>
      <p:sp>
        <p:nvSpPr>
          <p:cNvPr id="36870" name="Text Box 20"/>
          <p:cNvSpPr txBox="1">
            <a:spLocks noChangeArrowheads="1"/>
          </p:cNvSpPr>
          <p:nvPr/>
        </p:nvSpPr>
        <p:spPr bwMode="auto">
          <a:xfrm>
            <a:off x="6578600" y="2943225"/>
            <a:ext cx="2095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Non-mercury </a:t>
            </a:r>
          </a:p>
          <a:p>
            <a:pPr algn="ctr"/>
            <a:r>
              <a:rPr lang="en-US"/>
              <a:t>glass thermometer</a:t>
            </a:r>
          </a:p>
        </p:txBody>
      </p:sp>
      <p:sp>
        <p:nvSpPr>
          <p:cNvPr id="36871" name="Text Box 24"/>
          <p:cNvSpPr txBox="1">
            <a:spLocks noChangeArrowheads="1"/>
          </p:cNvSpPr>
          <p:nvPr/>
        </p:nvSpPr>
        <p:spPr bwMode="auto">
          <a:xfrm>
            <a:off x="6423025" y="5972175"/>
            <a:ext cx="254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Electronic thermometer</a:t>
            </a:r>
          </a:p>
        </p:txBody>
      </p:sp>
      <p:pic>
        <p:nvPicPr>
          <p:cNvPr id="36872" name="Picture 26" descr="21f8jr-Cs9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 r="30000"/>
          <a:stretch>
            <a:fillRect/>
          </a:stretch>
        </p:blipFill>
        <p:spPr>
          <a:xfrm>
            <a:off x="739775" y="4127500"/>
            <a:ext cx="1150938" cy="1643063"/>
          </a:xfrm>
          <a:noFill/>
        </p:spPr>
      </p:pic>
      <p:sp>
        <p:nvSpPr>
          <p:cNvPr id="36873" name="Text Box 28"/>
          <p:cNvSpPr txBox="1">
            <a:spLocks noChangeArrowheads="1"/>
          </p:cNvSpPr>
          <p:nvPr/>
        </p:nvSpPr>
        <p:spPr bwMode="auto">
          <a:xfrm>
            <a:off x="276225" y="5791200"/>
            <a:ext cx="207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Aural thermometer</a:t>
            </a:r>
          </a:p>
        </p:txBody>
      </p:sp>
      <p:sp>
        <p:nvSpPr>
          <p:cNvPr id="33802" name="Text Box 29"/>
          <p:cNvSpPr txBox="1">
            <a:spLocks noChangeArrowheads="1"/>
          </p:cNvSpPr>
          <p:nvPr/>
        </p:nvSpPr>
        <p:spPr bwMode="auto">
          <a:xfrm>
            <a:off x="304800" y="1890713"/>
            <a:ext cx="3810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Thermometer </a:t>
            </a:r>
          </a:p>
          <a:p>
            <a:pPr algn="ctr" eaLnBrk="1" hangingPunct="1"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used to measure heat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US" sz="2800" b="1" dirty="0" smtClean="0">
              <a:solidFill>
                <a:schemeClr val="tx2"/>
              </a:solidFill>
            </a:endParaRPr>
          </a:p>
        </p:txBody>
      </p:sp>
      <p:pic>
        <p:nvPicPr>
          <p:cNvPr id="36875" name="Picture 31" descr="MPj0439333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09975" y="2946400"/>
            <a:ext cx="2014538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6" name="Text Box 35"/>
          <p:cNvSpPr txBox="1">
            <a:spLocks noChangeArrowheads="1"/>
          </p:cNvSpPr>
          <p:nvPr/>
        </p:nvSpPr>
        <p:spPr bwMode="auto">
          <a:xfrm>
            <a:off x="3519488" y="5807075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Digital thermometer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1231612"/>
            <a:ext cx="64008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Using medical instruments</a:t>
            </a:r>
          </a:p>
        </p:txBody>
      </p:sp>
      <p:sp>
        <p:nvSpPr>
          <p:cNvPr id="368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83ACB4-68D9-4AD9-A0AB-973D84504BC0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7" descr="otoscop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283894">
            <a:off x="1311275" y="3863975"/>
            <a:ext cx="117951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9" descr="Taylor-Percussion-Hammer-CM-0551-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23125" y="533400"/>
            <a:ext cx="15589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13" descr="Bbs9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1163638"/>
            <a:ext cx="1828800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0" name="j0289646.j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3476625" y="482600"/>
            <a:ext cx="24384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9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85800" y="210978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Assessment</a:t>
            </a:r>
            <a:endParaRPr lang="en-US" sz="28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2286000" y="3200400"/>
            <a:ext cx="48006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Using medical instruments</a:t>
            </a:r>
          </a:p>
        </p:txBody>
      </p:sp>
      <p:pic>
        <p:nvPicPr>
          <p:cNvPr id="37897" name="Picture 18" descr="Non-Mercury-Glass-Thermometer"/>
          <p:cNvPicPr>
            <a:picLocks noChangeAspect="1" noChangeArrowheads="1"/>
          </p:cNvPicPr>
          <p:nvPr/>
        </p:nvPicPr>
        <p:blipFill>
          <a:blip r:embed="rId9"/>
          <a:srcRect l="17464" r="21642"/>
          <a:stretch>
            <a:fillRect/>
          </a:stretch>
        </p:blipFill>
        <p:spPr bwMode="auto">
          <a:xfrm>
            <a:off x="7229475" y="3935413"/>
            <a:ext cx="10763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404481" y="4428449"/>
            <a:ext cx="24112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50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7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5070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Interview</a:t>
            </a:r>
            <a:endParaRPr lang="en-US" sz="3200" u="sng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Demographic data</a:t>
            </a:r>
          </a:p>
          <a:p>
            <a:pPr lvl="1" eaLnBrk="1" hangingPunct="1">
              <a:defRPr/>
            </a:pPr>
            <a:r>
              <a:rPr lang="en-US" sz="2000" dirty="0" smtClean="0"/>
              <a:t>Patient’s full name</a:t>
            </a:r>
          </a:p>
          <a:p>
            <a:pPr lvl="1" eaLnBrk="1" hangingPunct="1">
              <a:defRPr/>
            </a:pPr>
            <a:r>
              <a:rPr lang="en-US" sz="2000" dirty="0" smtClean="0"/>
              <a:t>Address</a:t>
            </a:r>
          </a:p>
          <a:p>
            <a:pPr lvl="1" eaLnBrk="1" hangingPunct="1">
              <a:defRPr/>
            </a:pPr>
            <a:r>
              <a:rPr lang="en-US" sz="2000" dirty="0" smtClean="0"/>
              <a:t>Mailing address, if different</a:t>
            </a:r>
          </a:p>
          <a:p>
            <a:pPr lvl="1" eaLnBrk="1" hangingPunct="1">
              <a:defRPr/>
            </a:pPr>
            <a:r>
              <a:rPr lang="en-US" sz="2000" dirty="0" smtClean="0"/>
              <a:t>Telephone number</a:t>
            </a:r>
          </a:p>
          <a:p>
            <a:pPr lvl="2" eaLnBrk="1" hangingPunct="1">
              <a:defRPr/>
            </a:pPr>
            <a:r>
              <a:rPr lang="en-US" sz="1600" dirty="0" smtClean="0"/>
              <a:t>home</a:t>
            </a:r>
          </a:p>
          <a:p>
            <a:pPr lvl="2" eaLnBrk="1" hangingPunct="1">
              <a:defRPr/>
            </a:pPr>
            <a:r>
              <a:rPr lang="en-US" sz="1600" dirty="0" smtClean="0"/>
              <a:t>work</a:t>
            </a:r>
          </a:p>
          <a:p>
            <a:pPr lvl="1" eaLnBrk="1" hangingPunct="1">
              <a:defRPr/>
            </a:pPr>
            <a:r>
              <a:rPr lang="en-US" sz="2000" dirty="0" smtClean="0"/>
              <a:t>Date of birth</a:t>
            </a:r>
          </a:p>
          <a:p>
            <a:pPr lvl="1" eaLnBrk="1" hangingPunct="1">
              <a:defRPr/>
            </a:pPr>
            <a:r>
              <a:rPr lang="en-US" sz="2000" dirty="0" smtClean="0"/>
              <a:t>Social security number</a:t>
            </a:r>
          </a:p>
          <a:p>
            <a:pPr lvl="1" eaLnBrk="1" hangingPunct="1">
              <a:defRPr/>
            </a:pPr>
            <a:r>
              <a:rPr lang="en-US" sz="2000" dirty="0" smtClean="0"/>
              <a:t>Insurance information</a:t>
            </a:r>
          </a:p>
          <a:p>
            <a:pPr lvl="1" eaLnBrk="1" hangingPunct="1">
              <a:defRPr/>
            </a:pPr>
            <a:r>
              <a:rPr lang="en-US" sz="2000" dirty="0" smtClean="0"/>
              <a:t>Emergency contact person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pic>
        <p:nvPicPr>
          <p:cNvPr id="11269" name="Picture 6" descr="MCBD19925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352800"/>
            <a:ext cx="361791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536B33-C5A9-4BDA-B7AA-AE9EC7333EA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Interview</a:t>
            </a:r>
            <a:endParaRPr lang="en-US" sz="3200" u="sng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information </a:t>
            </a:r>
          </a:p>
          <a:p>
            <a:pPr marL="457200" lvl="1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 dirty="0" smtClean="0"/>
              <a:t>Financial policy of the practice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 smtClean="0"/>
              <a:t>Billing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 smtClean="0"/>
              <a:t>Insurance billing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 smtClean="0"/>
              <a:t>Co-payments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400" dirty="0" smtClean="0"/>
              <a:t>Finance charges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pic>
        <p:nvPicPr>
          <p:cNvPr id="12293" name="Picture 6" descr="MCBD19925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352800"/>
            <a:ext cx="361791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37C670-30DE-4ED7-B72D-B69DF203B06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Interview</a:t>
            </a:r>
            <a:endParaRPr lang="en-US" sz="3200" u="sng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13713" cy="4525963"/>
          </a:xfrm>
        </p:spPr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Privacy information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b="1" dirty="0" smtClean="0"/>
              <a:t>HIPPA</a:t>
            </a:r>
            <a:r>
              <a:rPr lang="en-US" sz="2400" dirty="0" smtClean="0"/>
              <a:t> - Privacy rule limiting the release of patient information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/>
              <a:t>Information given to patient must include:</a:t>
            </a:r>
          </a:p>
          <a:p>
            <a:pPr lvl="1" eaLnBrk="1" hangingPunct="1">
              <a:defRPr/>
            </a:pPr>
            <a:r>
              <a:rPr lang="en-US" sz="2000" dirty="0" smtClean="0"/>
              <a:t>Statement of patient rights</a:t>
            </a:r>
          </a:p>
          <a:p>
            <a:pPr lvl="1" eaLnBrk="1" hangingPunct="1">
              <a:defRPr/>
            </a:pPr>
            <a:r>
              <a:rPr lang="en-US" sz="2000" dirty="0" smtClean="0"/>
              <a:t>Facility’s practices related to privacy</a:t>
            </a:r>
          </a:p>
          <a:p>
            <a:pPr lvl="1" eaLnBrk="1" hangingPunct="1">
              <a:defRPr/>
            </a:pPr>
            <a:r>
              <a:rPr lang="en-US" sz="2000" dirty="0" smtClean="0"/>
              <a:t>Where and how to file a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complaint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/>
              <a:t>Receipt of information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/>
              <a:t>must be signed by patient.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pic>
        <p:nvPicPr>
          <p:cNvPr id="13317" name="Picture 6" descr="MCBD19925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4168775"/>
            <a:ext cx="3452813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410D59-8AD1-4D1E-82FE-F3AECF64346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Interview</a:t>
            </a:r>
            <a:endParaRPr lang="en-US" sz="3200" u="sng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of information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/>
              <a:t>To request information from previous providers to obtain past medical records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2400" dirty="0" smtClean="0"/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/>
              <a:t>To allow sharing of information with family members at patient’s request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pic>
        <p:nvPicPr>
          <p:cNvPr id="14341" name="Picture 6" descr="MCBD19925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886200"/>
            <a:ext cx="361791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86253A-36E2-4BFA-BC97-458EA3DC226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Interview</a:t>
            </a:r>
            <a:endParaRPr lang="en-US" sz="3200" u="sng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history</a:t>
            </a:r>
          </a:p>
          <a:p>
            <a:pPr lvl="1" eaLnBrk="1" hangingPunct="1">
              <a:defRPr/>
            </a:pPr>
            <a:r>
              <a:rPr lang="en-US" dirty="0" smtClean="0"/>
              <a:t>Chief complaint</a:t>
            </a:r>
          </a:p>
          <a:p>
            <a:pPr lvl="1" eaLnBrk="1" hangingPunct="1">
              <a:defRPr/>
            </a:pPr>
            <a:r>
              <a:rPr lang="en-US" dirty="0" smtClean="0"/>
              <a:t>Present illness</a:t>
            </a:r>
          </a:p>
          <a:p>
            <a:pPr lvl="1" eaLnBrk="1" hangingPunct="1">
              <a:defRPr/>
            </a:pPr>
            <a:r>
              <a:rPr lang="en-US" dirty="0" smtClean="0"/>
              <a:t>Medical history</a:t>
            </a:r>
          </a:p>
          <a:p>
            <a:pPr lvl="1" eaLnBrk="1" hangingPunct="1">
              <a:defRPr/>
            </a:pPr>
            <a:r>
              <a:rPr lang="en-US" dirty="0" smtClean="0"/>
              <a:t>Family history</a:t>
            </a:r>
          </a:p>
          <a:p>
            <a:pPr lvl="1" eaLnBrk="1" hangingPunct="1">
              <a:defRPr/>
            </a:pPr>
            <a:r>
              <a:rPr lang="en-US" dirty="0" smtClean="0"/>
              <a:t>Social history</a:t>
            </a:r>
          </a:p>
          <a:p>
            <a:pPr lvl="1" eaLnBrk="1" hangingPunct="1">
              <a:defRPr/>
            </a:pPr>
            <a:r>
              <a:rPr lang="en-US" dirty="0" smtClean="0"/>
              <a:t>Review of systems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pic>
        <p:nvPicPr>
          <p:cNvPr id="15365" name="Picture 6" descr="MCBD19925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657600"/>
            <a:ext cx="361791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5E0041-7E6D-44DD-8B97-94A83AC9351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Interview</a:t>
            </a:r>
            <a:endParaRPr lang="en-US" sz="3200" u="sng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Obtain 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 </a:t>
            </a:r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pic>
        <p:nvPicPr>
          <p:cNvPr id="16389" name="Picture 6" descr="MCBD19925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657600"/>
            <a:ext cx="361791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766EF5-60BA-4358-AEFF-4D5D79B2E812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Patient Data</a:t>
            </a:r>
            <a:endParaRPr lang="en-US" sz="3200" u="sng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00050" lvl="1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4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Patient </a:t>
            </a:r>
            <a:r>
              <a:rPr lang="en-US" sz="4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Assessment</a:t>
            </a:r>
            <a:endParaRPr lang="en-US" sz="4400" u="sng" dirty="0" smtClean="0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pic>
        <p:nvPicPr>
          <p:cNvPr id="17413" name="Picture 6" descr="MCBD19925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352800"/>
            <a:ext cx="361791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C420E8C-DCD5-4DEB-B0AB-7B666E732B0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4507</TotalTime>
  <Words>753</Words>
  <Application>Microsoft Office PowerPoint</Application>
  <PresentationFormat>On-screen Show (4:3)</PresentationFormat>
  <Paragraphs>237</Paragraphs>
  <Slides>29</Slides>
  <Notes>6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Collect Patient Data</vt:lpstr>
      <vt:lpstr>Collect Patient Data Patient Interview</vt:lpstr>
      <vt:lpstr>Collect Patient Data Patient Interview</vt:lpstr>
      <vt:lpstr>Collect Patient Data Patient Interview</vt:lpstr>
      <vt:lpstr>Collect Patient Data Patient Interview</vt:lpstr>
      <vt:lpstr>Collect Patient Data Patient Interview</vt:lpstr>
      <vt:lpstr>Collect Patient Data Patient Interview</vt:lpstr>
      <vt:lpstr>Collect Patient Data Patient Interview</vt:lpstr>
      <vt:lpstr>Collect Patient Data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  <vt:lpstr>Collect Patient Data Patient Assessment</vt:lpstr>
    </vt:vector>
  </TitlesOfParts>
  <Company>Davie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Observations</dc:title>
  <dc:creator>AES</dc:creator>
  <cp:lastModifiedBy> </cp:lastModifiedBy>
  <cp:revision>168</cp:revision>
  <cp:lastPrinted>2010-10-01T19:45:23Z</cp:lastPrinted>
  <dcterms:created xsi:type="dcterms:W3CDTF">2009-01-03T02:09:56Z</dcterms:created>
  <dcterms:modified xsi:type="dcterms:W3CDTF">2011-05-24T18:59:14Z</dcterms:modified>
</cp:coreProperties>
</file>