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ms-powerpoint.presentation.macroEnabled.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520" r:id="rId2"/>
    <p:sldId id="564" r:id="rId3"/>
    <p:sldId id="605" r:id="rId4"/>
    <p:sldId id="566" r:id="rId5"/>
    <p:sldId id="567" r:id="rId6"/>
    <p:sldId id="568" r:id="rId7"/>
    <p:sldId id="569" r:id="rId8"/>
    <p:sldId id="604" r:id="rId9"/>
    <p:sldId id="571" r:id="rId10"/>
    <p:sldId id="572" r:id="rId11"/>
    <p:sldId id="606" r:id="rId12"/>
    <p:sldId id="573" r:id="rId13"/>
    <p:sldId id="574" r:id="rId14"/>
    <p:sldId id="576" r:id="rId15"/>
    <p:sldId id="577" r:id="rId16"/>
    <p:sldId id="578" r:id="rId17"/>
    <p:sldId id="579" r:id="rId18"/>
    <p:sldId id="580" r:id="rId19"/>
    <p:sldId id="581" r:id="rId20"/>
    <p:sldId id="582" r:id="rId21"/>
    <p:sldId id="583" r:id="rId22"/>
    <p:sldId id="584" r:id="rId23"/>
    <p:sldId id="585" r:id="rId24"/>
    <p:sldId id="586" r:id="rId25"/>
    <p:sldId id="587" r:id="rId26"/>
    <p:sldId id="588" r:id="rId27"/>
    <p:sldId id="589" r:id="rId28"/>
    <p:sldId id="590" r:id="rId29"/>
    <p:sldId id="591" r:id="rId30"/>
    <p:sldId id="592" r:id="rId31"/>
    <p:sldId id="593" r:id="rId32"/>
    <p:sldId id="608" r:id="rId33"/>
    <p:sldId id="594" r:id="rId34"/>
    <p:sldId id="595" r:id="rId35"/>
    <p:sldId id="596" r:id="rId36"/>
    <p:sldId id="597" r:id="rId37"/>
    <p:sldId id="599" r:id="rId38"/>
    <p:sldId id="598" r:id="rId39"/>
    <p:sldId id="600" r:id="rId40"/>
    <p:sldId id="607" r:id="rId41"/>
    <p:sldId id="601" r:id="rId42"/>
    <p:sldId id="602" r:id="rId43"/>
    <p:sldId id="603" r:id="rId44"/>
    <p:sldId id="542" r:id="rId45"/>
  </p:sldIdLst>
  <p:sldSz cx="10287000" cy="6858000" type="35mm"/>
  <p:notesSz cx="6858000" cy="9180513"/>
  <p:defaultTextStyle>
    <a:defPPr>
      <a:defRPr lang="en-US"/>
    </a:defPPr>
    <a:lvl1pPr algn="ctr" rtl="0" eaLnBrk="0" fontAlgn="base" hangingPunct="0">
      <a:lnSpc>
        <a:spcPct val="75000"/>
      </a:lnSpc>
      <a:spcBef>
        <a:spcPct val="0"/>
      </a:spcBef>
      <a:spcAft>
        <a:spcPct val="0"/>
      </a:spcAft>
      <a:defRPr sz="2400" kern="1200">
        <a:solidFill>
          <a:srgbClr val="FFFF66"/>
        </a:solidFill>
        <a:latin typeface="Arial" charset="0"/>
        <a:ea typeface="+mn-ea"/>
        <a:cs typeface="+mn-cs"/>
      </a:defRPr>
    </a:lvl1pPr>
    <a:lvl2pPr marL="457200" algn="ctr" rtl="0" eaLnBrk="0" fontAlgn="base" hangingPunct="0">
      <a:lnSpc>
        <a:spcPct val="75000"/>
      </a:lnSpc>
      <a:spcBef>
        <a:spcPct val="0"/>
      </a:spcBef>
      <a:spcAft>
        <a:spcPct val="0"/>
      </a:spcAft>
      <a:defRPr sz="2400" kern="1200">
        <a:solidFill>
          <a:srgbClr val="FFFF66"/>
        </a:solidFill>
        <a:latin typeface="Arial" charset="0"/>
        <a:ea typeface="+mn-ea"/>
        <a:cs typeface="+mn-cs"/>
      </a:defRPr>
    </a:lvl2pPr>
    <a:lvl3pPr marL="914400" algn="ctr" rtl="0" eaLnBrk="0" fontAlgn="base" hangingPunct="0">
      <a:lnSpc>
        <a:spcPct val="75000"/>
      </a:lnSpc>
      <a:spcBef>
        <a:spcPct val="0"/>
      </a:spcBef>
      <a:spcAft>
        <a:spcPct val="0"/>
      </a:spcAft>
      <a:defRPr sz="2400" kern="1200">
        <a:solidFill>
          <a:srgbClr val="FFFF66"/>
        </a:solidFill>
        <a:latin typeface="Arial" charset="0"/>
        <a:ea typeface="+mn-ea"/>
        <a:cs typeface="+mn-cs"/>
      </a:defRPr>
    </a:lvl3pPr>
    <a:lvl4pPr marL="1371600" algn="ctr" rtl="0" eaLnBrk="0" fontAlgn="base" hangingPunct="0">
      <a:lnSpc>
        <a:spcPct val="75000"/>
      </a:lnSpc>
      <a:spcBef>
        <a:spcPct val="0"/>
      </a:spcBef>
      <a:spcAft>
        <a:spcPct val="0"/>
      </a:spcAft>
      <a:defRPr sz="2400" kern="1200">
        <a:solidFill>
          <a:srgbClr val="FFFF66"/>
        </a:solidFill>
        <a:latin typeface="Arial" charset="0"/>
        <a:ea typeface="+mn-ea"/>
        <a:cs typeface="+mn-cs"/>
      </a:defRPr>
    </a:lvl4pPr>
    <a:lvl5pPr marL="1828800" algn="ctr" rtl="0" eaLnBrk="0" fontAlgn="base" hangingPunct="0">
      <a:lnSpc>
        <a:spcPct val="75000"/>
      </a:lnSpc>
      <a:spcBef>
        <a:spcPct val="0"/>
      </a:spcBef>
      <a:spcAft>
        <a:spcPct val="0"/>
      </a:spcAft>
      <a:defRPr sz="2400" kern="1200">
        <a:solidFill>
          <a:srgbClr val="FFFF66"/>
        </a:solidFill>
        <a:latin typeface="Arial" charset="0"/>
        <a:ea typeface="+mn-ea"/>
        <a:cs typeface="+mn-cs"/>
      </a:defRPr>
    </a:lvl5pPr>
    <a:lvl6pPr marL="2286000" algn="l" defTabSz="914400" rtl="0" eaLnBrk="1" latinLnBrk="0" hangingPunct="1">
      <a:defRPr sz="2400" kern="1200">
        <a:solidFill>
          <a:srgbClr val="FFFF66"/>
        </a:solidFill>
        <a:latin typeface="Arial" charset="0"/>
        <a:ea typeface="+mn-ea"/>
        <a:cs typeface="+mn-cs"/>
      </a:defRPr>
    </a:lvl6pPr>
    <a:lvl7pPr marL="2743200" algn="l" defTabSz="914400" rtl="0" eaLnBrk="1" latinLnBrk="0" hangingPunct="1">
      <a:defRPr sz="2400" kern="1200">
        <a:solidFill>
          <a:srgbClr val="FFFF66"/>
        </a:solidFill>
        <a:latin typeface="Arial" charset="0"/>
        <a:ea typeface="+mn-ea"/>
        <a:cs typeface="+mn-cs"/>
      </a:defRPr>
    </a:lvl7pPr>
    <a:lvl8pPr marL="3200400" algn="l" defTabSz="914400" rtl="0" eaLnBrk="1" latinLnBrk="0" hangingPunct="1">
      <a:defRPr sz="2400" kern="1200">
        <a:solidFill>
          <a:srgbClr val="FFFF66"/>
        </a:solidFill>
        <a:latin typeface="Arial" charset="0"/>
        <a:ea typeface="+mn-ea"/>
        <a:cs typeface="+mn-cs"/>
      </a:defRPr>
    </a:lvl8pPr>
    <a:lvl9pPr marL="3657600" algn="l" defTabSz="914400" rtl="0" eaLnBrk="1" latinLnBrk="0" hangingPunct="1">
      <a:defRPr sz="2400" kern="1200">
        <a:solidFill>
          <a:srgbClr val="FFFF66"/>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800000"/>
    <a:srgbClr val="FFFF00"/>
    <a:srgbClr val="FFFF66"/>
    <a:srgbClr val="00FF00"/>
    <a:srgbClr val="FFFF99"/>
    <a:srgbClr val="66FFFF"/>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8938" autoAdjust="0"/>
  </p:normalViewPr>
  <p:slideViewPr>
    <p:cSldViewPr snapToGrid="0">
      <p:cViewPr varScale="1">
        <p:scale>
          <a:sx n="61" d="100"/>
          <a:sy n="61" d="100"/>
        </p:scale>
        <p:origin x="-1182" y="-84"/>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3" y="1790"/>
      </p:cViewPr>
      <p:guideLst>
        <p:guide orient="horz" pos="2891"/>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757238"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33" tIns="45717" rIns="91433" bIns="45717" numCol="1" anchor="t" anchorCtr="0" compatLnSpc="1">
            <a:prstTxWarp prst="textNoShape">
              <a:avLst/>
            </a:prstTxWarp>
            <a:spAutoFit/>
          </a:bodyPr>
          <a:lstStyle>
            <a:lvl1pPr algn="l">
              <a:defRPr sz="1200"/>
            </a:lvl1pPr>
          </a:lstStyle>
          <a:p>
            <a:pPr>
              <a:defRPr/>
            </a:pPr>
            <a:endParaRPr lang="en-US"/>
          </a:p>
        </p:txBody>
      </p:sp>
      <p:sp>
        <p:nvSpPr>
          <p:cNvPr id="69635" name="Rectangle 3"/>
          <p:cNvSpPr>
            <a:spLocks noGrp="1" noChangeArrowheads="1"/>
          </p:cNvSpPr>
          <p:nvPr>
            <p:ph type="dt" sz="quarter" idx="1"/>
          </p:nvPr>
        </p:nvSpPr>
        <p:spPr bwMode="auto">
          <a:xfrm>
            <a:off x="5946775" y="0"/>
            <a:ext cx="911225"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33" tIns="45717" rIns="91433" bIns="45717" numCol="1" anchor="t" anchorCtr="0" compatLnSpc="1">
            <a:prstTxWarp prst="textNoShape">
              <a:avLst/>
            </a:prstTxWarp>
            <a:spAutoFit/>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951913"/>
            <a:ext cx="674688"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33" tIns="45717" rIns="91433" bIns="45717" numCol="1" anchor="b" anchorCtr="0" compatLnSpc="1">
            <a:prstTxWarp prst="textNoShape">
              <a:avLst/>
            </a:prstTxWarp>
            <a:spAutoFit/>
          </a:bodyPr>
          <a:lstStyle>
            <a:lvl1pPr algn="l">
              <a:defRPr sz="1200"/>
            </a:lvl1pPr>
          </a:lstStyle>
          <a:p>
            <a:pPr>
              <a:defRPr/>
            </a:pPr>
            <a:endParaRPr lang="en-US"/>
          </a:p>
        </p:txBody>
      </p:sp>
      <p:sp>
        <p:nvSpPr>
          <p:cNvPr id="69637" name="Rectangle 5"/>
          <p:cNvSpPr>
            <a:spLocks noGrp="1" noChangeArrowheads="1"/>
          </p:cNvSpPr>
          <p:nvPr>
            <p:ph type="sldNum" sz="quarter" idx="3"/>
          </p:nvPr>
        </p:nvSpPr>
        <p:spPr bwMode="auto">
          <a:xfrm>
            <a:off x="6488113" y="8951913"/>
            <a:ext cx="369887"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33" tIns="45717" rIns="91433" bIns="45717" numCol="1" anchor="b" anchorCtr="0" compatLnSpc="1">
            <a:prstTxWarp prst="textNoShape">
              <a:avLst/>
            </a:prstTxWarp>
            <a:spAutoFit/>
          </a:bodyPr>
          <a:lstStyle>
            <a:lvl1pPr algn="r">
              <a:defRPr sz="1200"/>
            </a:lvl1pPr>
          </a:lstStyle>
          <a:p>
            <a:pPr>
              <a:defRPr/>
            </a:pPr>
            <a:fld id="{727E8276-F703-4D6C-86D5-D57E9782A84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l">
              <a:defRPr sz="1200"/>
            </a:lvl1pPr>
          </a:lstStyle>
          <a:p>
            <a:pPr>
              <a:defRPr/>
            </a:pPr>
            <a:endParaRPr lang="en-US"/>
          </a:p>
        </p:txBody>
      </p:sp>
      <p:sp>
        <p:nvSpPr>
          <p:cNvPr id="86019" name="Rectangle 3"/>
          <p:cNvSpPr>
            <a:spLocks noGrp="1" noChangeArrowheads="1"/>
          </p:cNvSpPr>
          <p:nvPr>
            <p:ph type="dt" idx="1"/>
          </p:nvPr>
        </p:nvSpPr>
        <p:spPr bwMode="auto">
          <a:xfrm>
            <a:off x="3886200" y="0"/>
            <a:ext cx="2971800"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a:defRPr sz="1200"/>
            </a:lvl1pPr>
          </a:lstStyle>
          <a:p>
            <a:pPr>
              <a:defRPr/>
            </a:pPr>
            <a:endParaRPr lang="en-US"/>
          </a:p>
        </p:txBody>
      </p:sp>
      <p:sp>
        <p:nvSpPr>
          <p:cNvPr id="46084" name="Rectangle 4"/>
          <p:cNvSpPr>
            <a:spLocks noChangeArrowheads="1" noTextEdit="1"/>
          </p:cNvSpPr>
          <p:nvPr>
            <p:ph type="sldImg" idx="2"/>
          </p:nvPr>
        </p:nvSpPr>
        <p:spPr bwMode="auto">
          <a:xfrm>
            <a:off x="846138" y="688975"/>
            <a:ext cx="5165725" cy="3443288"/>
          </a:xfrm>
          <a:prstGeom prst="rect">
            <a:avLst/>
          </a:prstGeom>
          <a:noFill/>
          <a:ln w="9525">
            <a:solidFill>
              <a:srgbClr val="000000"/>
            </a:solidFill>
            <a:miter lim="800000"/>
            <a:headEnd/>
            <a:tailEnd/>
          </a:ln>
          <a:effectLst/>
        </p:spPr>
      </p:sp>
      <p:sp>
        <p:nvSpPr>
          <p:cNvPr id="86021" name="Rectangle 5"/>
          <p:cNvSpPr>
            <a:spLocks noGrp="1" noChangeArrowheads="1"/>
          </p:cNvSpPr>
          <p:nvPr>
            <p:ph type="body" sz="quarter" idx="3"/>
          </p:nvPr>
        </p:nvSpPr>
        <p:spPr bwMode="auto">
          <a:xfrm>
            <a:off x="914400" y="4360863"/>
            <a:ext cx="5029200" cy="413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022" name="Rectangle 6"/>
          <p:cNvSpPr>
            <a:spLocks noGrp="1" noChangeArrowheads="1"/>
          </p:cNvSpPr>
          <p:nvPr>
            <p:ph type="ftr" sz="quarter" idx="4"/>
          </p:nvPr>
        </p:nvSpPr>
        <p:spPr bwMode="auto">
          <a:xfrm>
            <a:off x="0" y="8721725"/>
            <a:ext cx="2971800"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l">
              <a:defRPr sz="1200"/>
            </a:lvl1pPr>
          </a:lstStyle>
          <a:p>
            <a:pPr>
              <a:defRPr/>
            </a:pPr>
            <a:endParaRPr lang="en-US"/>
          </a:p>
        </p:txBody>
      </p:sp>
      <p:sp>
        <p:nvSpPr>
          <p:cNvPr id="86023" name="Rectangle 7"/>
          <p:cNvSpPr>
            <a:spLocks noGrp="1" noChangeArrowheads="1"/>
          </p:cNvSpPr>
          <p:nvPr>
            <p:ph type="sldNum" sz="quarter" idx="5"/>
          </p:nvPr>
        </p:nvSpPr>
        <p:spPr bwMode="auto">
          <a:xfrm>
            <a:off x="3886200" y="8721725"/>
            <a:ext cx="2971800"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r">
              <a:defRPr sz="1200"/>
            </a:lvl1pPr>
          </a:lstStyle>
          <a:p>
            <a:pPr>
              <a:defRPr/>
            </a:pPr>
            <a:fld id="{DA66919B-2D28-4FD6-9BF4-A04BDBFF3E8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27C9D651-68DF-4662-A9B4-2CEA02E9AAAF}" type="slidenum">
              <a:rPr lang="en-US" smtClean="0"/>
              <a:pPr/>
              <a:t>1</a:t>
            </a:fld>
            <a:endParaRPr lang="en-US" smtClean="0"/>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a:spcBef>
                <a:spcPct val="50000"/>
              </a:spcBef>
            </a:pPr>
            <a:endParaRPr lang="en-US" smtClean="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9E58BF74-D6CA-4608-AF58-3808857562B5}" type="slidenum">
              <a:rPr lang="en-US" smtClean="0"/>
              <a:pPr/>
              <a:t>10</a:t>
            </a:fld>
            <a:endParaRPr lang="en-US" smtClean="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r>
              <a:rPr lang="en-US" smtClean="0">
                <a:latin typeface="Times New Roman" charset="0"/>
              </a:rPr>
              <a:t>A combination of PPE types is available to protect all or parts of the face from contact with potentially infectious material.  The selection of facial PPE is determined by the isolation precautions required for the patient and/or the nature of the patient contact.  This will be discussed later.</a:t>
            </a:r>
          </a:p>
          <a:p>
            <a:r>
              <a:rPr lang="en-US" smtClean="0">
                <a:latin typeface="Times New Roman" charset="0"/>
              </a:rPr>
              <a:t>Masks should fully cover the nose and mouth and prevent fluid penetration. Masks should fit snuggly over the nose and mouth.  For this reason, masks that have a flexible nose piece and can be secured to the head with string ties or elastic are preferable.  </a:t>
            </a:r>
          </a:p>
          <a:p>
            <a:r>
              <a:rPr lang="en-US" smtClean="0">
                <a:latin typeface="Times New Roman" charset="0"/>
              </a:rPr>
              <a:t>Goggles provide barrier protection for the eyes; personal prescription lenses do not provide optimal eye protection and should not be used as a substitute for goggles.  Goggles should fit snuggly over and around the eyes or personal prescription lenses. Goggles with antifog features will help maintain clarity of vision.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C3A19A89-C305-4794-96CF-CAB1DBDB3F13}" type="slidenum">
              <a:rPr lang="en-US" smtClean="0"/>
              <a:pPr/>
              <a:t>11</a:t>
            </a:fld>
            <a:endParaRPr lang="en-US" smtClean="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r>
              <a:rPr lang="en-US" smtClean="0">
                <a:latin typeface="Times New Roman" charset="0"/>
              </a:rPr>
              <a:t>When skin protection, in addition to mouth, nose, and eye protection, is needed or desired, for example, when irrigating a wound or suctioning copious secretions, a face shield can be used as a substitute to wearing a mask or goggles. The face shield should cover the forehead, extend below the chin, and wrap around the side of the face.  </a:t>
            </a:r>
          </a:p>
          <a:p>
            <a:endParaRPr lang="en-US" smtClean="0">
              <a:latin typeface="Times New Roman" charset="0"/>
            </a:endParaRPr>
          </a:p>
          <a:p>
            <a:endParaRPr lang="en-US" smtClean="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22E26E4E-75B0-4A7E-84D3-A137C9CDEC01}" type="slidenum">
              <a:rPr lang="en-US" smtClean="0"/>
              <a:pPr/>
              <a:t>12</a:t>
            </a:fld>
            <a:endParaRPr lang="en-US" smtClean="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r>
              <a:rPr lang="en-US" smtClean="0">
                <a:latin typeface="Times New Roman" charset="0"/>
              </a:rPr>
              <a:t>PPE also is used to protect healthcare workers’ from hazardous or infectious aerosols, such as </a:t>
            </a:r>
            <a:r>
              <a:rPr lang="en-US" i="1" smtClean="0">
                <a:latin typeface="Times New Roman" charset="0"/>
              </a:rPr>
              <a:t>Mycobacterium tuberculosis</a:t>
            </a:r>
            <a:r>
              <a:rPr lang="en-US" smtClean="0">
                <a:latin typeface="Times New Roman" charset="0"/>
              </a:rPr>
              <a:t>.  Respirators that filter the air before it is inhaled should be used for respiratory protection.  </a:t>
            </a:r>
          </a:p>
          <a:p>
            <a:r>
              <a:rPr lang="en-US" smtClean="0">
                <a:latin typeface="Times New Roman" charset="0"/>
              </a:rPr>
              <a:t>The most commonly used respirators in healthcare settings are the N95, N99, or N100 particulate respirators. The device has a sub-micron filter capable of excluding particles that are less than 5 microns in diameter. </a:t>
            </a:r>
          </a:p>
          <a:p>
            <a:r>
              <a:rPr lang="en-US" smtClean="0">
                <a:latin typeface="Times New Roman" charset="0"/>
              </a:rPr>
              <a:t>Respirators are approved by the CDC’s National Institute for Occupational Safety and Health.</a:t>
            </a:r>
          </a:p>
          <a:p>
            <a:r>
              <a:rPr lang="en-US" smtClean="0">
                <a:latin typeface="Times New Roman" charset="0"/>
              </a:rPr>
              <a:t>Like other PPE, the selection of a respirator type must consider the nature of the exposure and risk involved.  For example, N95 particulate respirators might be worn by personnel entering the room of a patient with infectious tuberculosis.  However, if a bronchoscopy is performed on the patient, the healthcare provider might wear a higher level of respiratory protection, such as a powered air-purifying respirator or PAPR.</a:t>
            </a:r>
          </a:p>
          <a:p>
            <a:pPr>
              <a:spcBef>
                <a:spcPct val="50000"/>
              </a:spcBef>
            </a:pPr>
            <a:endParaRPr lang="en-US"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43E4FA7F-B0AB-4CA2-AE84-9960425BD837}" type="slidenum">
              <a:rPr lang="en-US" smtClean="0"/>
              <a:pPr/>
              <a:t>13</a:t>
            </a:fld>
            <a:endParaRPr lang="en-US" smtClean="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r>
              <a:rPr lang="en-US" smtClean="0">
                <a:latin typeface="Times New Roman" charset="0"/>
              </a:rPr>
              <a:t>Prior to your using a respirator, your employer is required to have you medically evaluated to determine that it is safe for you to wear a respirator, to fit test you for the appropriate respirator size and type, and to train you on how and when to use a respirator.  YOU are responsible for fit checking your respirator before use to make sure it has a proper seal.</a:t>
            </a:r>
          </a:p>
          <a:p>
            <a:pPr>
              <a:spcBef>
                <a:spcPct val="50000"/>
              </a:spcBef>
            </a:pPr>
            <a:endParaRPr lang="en-US" smtClean="0">
              <a:latin typeface="Times New Roman" charset="0"/>
            </a:endParaRPr>
          </a:p>
          <a:p>
            <a:pPr>
              <a:spcBef>
                <a:spcPct val="50000"/>
              </a:spcBef>
            </a:pPr>
            <a:endParaRPr lang="en-US" smtClean="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07B897D3-19BA-471E-B597-535ECCBD7A0A}" type="slidenum">
              <a:rPr lang="en-US" smtClean="0"/>
              <a:pPr/>
              <a:t>14</a:t>
            </a:fld>
            <a:endParaRPr lang="en-US" smtClean="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a:spcBef>
                <a:spcPct val="50000"/>
              </a:spcBef>
            </a:pPr>
            <a:r>
              <a:rPr lang="en-US" smtClean="0">
                <a:latin typeface="Times New Roman" charset="0"/>
              </a:rPr>
              <a:t>This next segment will address how to safely don, use, and remove PPE.</a:t>
            </a:r>
          </a:p>
          <a:p>
            <a:pPr>
              <a:spcBef>
                <a:spcPct val="50000"/>
              </a:spcBef>
            </a:pPr>
            <a:r>
              <a:rPr lang="en-US" smtClean="0">
                <a:latin typeface="Times New Roman" charset="0"/>
              </a:rPr>
              <a:t> </a:t>
            </a:r>
          </a:p>
          <a:p>
            <a:pPr>
              <a:spcBef>
                <a:spcPct val="50000"/>
              </a:spcBef>
            </a:pPr>
            <a:r>
              <a:rPr lang="en-US" smtClean="0">
                <a:latin typeface="Times New Roman" charset="0"/>
              </a:rPr>
              <a:t>NOTE TO TRAINER:  Consider having a participant demonstrate donning and removing PPE as you go through this section.</a:t>
            </a:r>
          </a:p>
          <a:p>
            <a:pPr>
              <a:spcBef>
                <a:spcPct val="50000"/>
              </a:spcBef>
            </a:pPr>
            <a:endParaRPr lang="en-US" smtClean="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EE39A72E-D807-4BF3-B106-1A59BC6592C9}" type="slidenum">
              <a:rPr lang="en-US" smtClean="0"/>
              <a:pPr/>
              <a:t>15</a:t>
            </a:fld>
            <a:endParaRPr lang="en-US" smtClean="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a:spcBef>
                <a:spcPct val="50000"/>
              </a:spcBef>
            </a:pPr>
            <a:r>
              <a:rPr lang="en-US" smtClean="0">
                <a:latin typeface="Times New Roman" charset="0"/>
              </a:rPr>
              <a:t>There are four key points to remember about PPE use. First, don it before you have any contact with the patient, generally before entering the room.  Once you have PPE on, use it carefully to prevent spreading contamination.  When you have completed your tasks, remove the PPE carefully  and discard it in the receptacles provided.  Then immediately perform  hand hygiene before going on to the next patient.</a:t>
            </a:r>
          </a:p>
          <a:p>
            <a:pPr>
              <a:spcBef>
                <a:spcPct val="50000"/>
              </a:spcBef>
            </a:pPr>
            <a:endParaRPr lang="en-US" smtClean="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fld id="{9675BAB9-45EF-4D70-BB9F-35E82014C285}" type="slidenum">
              <a:rPr lang="en-US" smtClean="0"/>
              <a:pPr/>
              <a:t>16</a:t>
            </a:fld>
            <a:endParaRPr lang="en-US" smtClean="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a:spcBef>
                <a:spcPct val="50000"/>
              </a:spcBef>
            </a:pPr>
            <a:r>
              <a:rPr lang="en-US" smtClean="0">
                <a:latin typeface="Times New Roman" charset="0"/>
              </a:rPr>
              <a:t>The gown should be donned first.  The mask or respirator should be put on next and properly adjusted to fit; remember to fit check the respirator.  The goggles or face shield should be donned next and the gloves are donned last.  Keep in mind, the combination of PPE used, and therefore the sequence for donning, will be determined by the precautions that need to be taken.  </a:t>
            </a:r>
          </a:p>
          <a:p>
            <a:pPr>
              <a:spcBef>
                <a:spcPct val="50000"/>
              </a:spcBef>
            </a:pPr>
            <a:endParaRPr lang="en-US" smtClean="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E3425C00-4C4C-4A96-982F-F6BD63D7888C}" type="slidenum">
              <a:rPr lang="en-US" smtClean="0"/>
              <a:pPr/>
              <a:t>17</a:t>
            </a:fld>
            <a:endParaRPr lang="en-US" smtClean="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a:spcBef>
                <a:spcPct val="50000"/>
              </a:spcBef>
            </a:pPr>
            <a:r>
              <a:rPr lang="en-US" smtClean="0">
                <a:latin typeface="Times New Roman" charset="0"/>
              </a:rPr>
              <a:t>To don a gown, first select the appropriate type for the task and the right size for you.  The opening of the gown should be in the back; secure the gown at the neck and waist.  If the gown is too small to fully cover your torso, use two gowns.  Put on the first gown with the opening in front and the second gown over the first with the opening in the back. </a:t>
            </a:r>
          </a:p>
          <a:p>
            <a:pPr>
              <a:spcBef>
                <a:spcPct val="50000"/>
              </a:spcBef>
            </a:pPr>
            <a:endParaRPr lang="en-US" smtClean="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miter lim="800000"/>
            <a:headEnd/>
            <a:tailEnd/>
          </a:ln>
        </p:spPr>
        <p:txBody>
          <a:bodyPr/>
          <a:lstStyle/>
          <a:p>
            <a:fld id="{94EA5452-5482-47E3-AD81-1EF6CEA9584A}" type="slidenum">
              <a:rPr lang="en-US" smtClean="0"/>
              <a:pPr/>
              <a:t>18</a:t>
            </a:fld>
            <a:endParaRPr lang="en-US" smtClean="0"/>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a:spcBef>
                <a:spcPct val="50000"/>
              </a:spcBef>
            </a:pPr>
            <a:r>
              <a:rPr lang="en-US" smtClean="0">
                <a:latin typeface="Times New Roman" charset="0"/>
              </a:rPr>
              <a:t>Some masks are fastened with ties, others with elastic. If the mask has ties, place the mask over your mouth, nose and chin.  Fit the flexible nose piece to the form of your nose bridge; tie the upper set at the back of your head and the lower set at the base of your neck.  </a:t>
            </a:r>
          </a:p>
          <a:p>
            <a:pPr>
              <a:spcBef>
                <a:spcPct val="50000"/>
              </a:spcBef>
            </a:pPr>
            <a:endParaRPr lang="en-US" smtClean="0">
              <a:latin typeface="Times New Roman" charset="0"/>
            </a:endParaRPr>
          </a:p>
          <a:p>
            <a:pPr>
              <a:spcBef>
                <a:spcPct val="50000"/>
              </a:spcBef>
            </a:pPr>
            <a:r>
              <a:rPr lang="en-US" smtClean="0">
                <a:latin typeface="Times New Roman" charset="0"/>
              </a:rPr>
              <a:t>If a mask has elastic head bands, separate the two bands, hold the mask in one hand and the bands in the other.  Place and hold the mask over your nose, mouth, and chin, then stretch the bands over your head and secure them comfortably as shown; one band on the upper back of your head, the other below the ears at the base of the neck.</a:t>
            </a:r>
          </a:p>
          <a:p>
            <a:pPr>
              <a:spcBef>
                <a:spcPct val="50000"/>
              </a:spcBef>
            </a:pPr>
            <a:endParaRPr lang="en-US" smtClean="0">
              <a:latin typeface="Times New Roman" charset="0"/>
            </a:endParaRPr>
          </a:p>
          <a:p>
            <a:pPr>
              <a:spcBef>
                <a:spcPct val="50000"/>
              </a:spcBef>
            </a:pPr>
            <a:r>
              <a:rPr lang="en-US" smtClean="0">
                <a:latin typeface="Times New Roman" charset="0"/>
              </a:rPr>
              <a:t>Adjust the mask to fit.  Remember, you don’t want to be touching it during use so take the few seconds needed to make sure it is secure on your head and fits snuggly around your face so there are no gaps.</a:t>
            </a:r>
          </a:p>
          <a:p>
            <a:pPr>
              <a:spcBef>
                <a:spcPct val="50000"/>
              </a:spcBef>
            </a:pPr>
            <a:endParaRPr lang="en-US" smtClean="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fld id="{005CEF3C-FEAB-419B-A129-B75D82963C2A}" type="slidenum">
              <a:rPr lang="en-US" smtClean="0"/>
              <a:pPr/>
              <a:t>19</a:t>
            </a:fld>
            <a:endParaRPr lang="en-US" smtClean="0"/>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r>
              <a:rPr lang="en-US" smtClean="0">
                <a:latin typeface="Times New Roman" charset="0"/>
              </a:rPr>
              <a:t>The technique for donning a particulate respirator, such as an N95, N99 or N100, is similar to putting on a pre-formed mask with elastic head bands.  Key differences, however, are 1) the need to first select a respirator for which you have been fit tested and 2) fit checking the device, as you have been instructed, before entering an area where there may be airborne infectious disease. Be sure to follow the manufacturer’s instructions for donning the device.  In some instances, the manufacturer’s instructions may differ slightly from this presentation.</a:t>
            </a:r>
          </a:p>
          <a:p>
            <a:endParaRPr lang="en-US" smtClean="0">
              <a:latin typeface="Times New Roman" charset="0"/>
            </a:endParaRPr>
          </a:p>
          <a:p>
            <a:r>
              <a:rPr lang="en-US" smtClean="0">
                <a:latin typeface="Times New Roman" charset="0"/>
              </a:rPr>
              <a:t>You may also be asked to wear an elastomeric or powered air purifying respirator, or PAPR.  Guidance on how to use these devices is not included in this presentation.  You will need instruction locally to properly use these devices.</a:t>
            </a:r>
          </a:p>
          <a:p>
            <a:endParaRPr lang="en-US" smtClean="0">
              <a:latin typeface="Times New Roman" charset="0"/>
            </a:endParaRPr>
          </a:p>
          <a:p>
            <a:pPr>
              <a:spcBef>
                <a:spcPct val="50000"/>
              </a:spcBef>
            </a:pPr>
            <a:endParaRPr 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32A698D1-A3C5-4764-B146-2ABD927DF5B9}" type="slidenum">
              <a:rPr lang="en-US" smtClean="0"/>
              <a:pPr/>
              <a:t>2</a:t>
            </a:fld>
            <a:endParaRPr lang="en-US" smtClean="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r>
              <a:rPr lang="en-US" smtClean="0">
                <a:latin typeface="Times New Roman" charset="0"/>
              </a:rPr>
              <a:t>Personal protective equipment, or PPE, as defined by the Occupational Safety and Health Administration, or OSHA, is “specialized clothing or equipment, worn by an employee for protection against infectious materials.”</a:t>
            </a:r>
          </a:p>
          <a:p>
            <a:pPr>
              <a:spcBef>
                <a:spcPct val="50000"/>
              </a:spcBef>
            </a:pPr>
            <a:endParaRPr lang="en-US" smtClean="0">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miter lim="800000"/>
            <a:headEnd/>
            <a:tailEnd/>
          </a:ln>
        </p:spPr>
        <p:txBody>
          <a:bodyPr/>
          <a:lstStyle/>
          <a:p>
            <a:fld id="{C6C10D2F-8F80-4181-99B3-E5ABEA58A2AE}" type="slidenum">
              <a:rPr lang="en-US" smtClean="0"/>
              <a:pPr/>
              <a:t>20</a:t>
            </a:fld>
            <a:endParaRPr lang="en-US" smtClean="0"/>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a:spcBef>
                <a:spcPct val="50000"/>
              </a:spcBef>
            </a:pPr>
            <a:r>
              <a:rPr lang="en-US" smtClean="0">
                <a:latin typeface="Times New Roman" charset="0"/>
              </a:rPr>
              <a:t>If eye protection is needed, either goggles or a face shield should be worn.  Position either device over the face and/or eyes and secure to head using the attached ear pieces or head band.  Adjust to fit comfortably.  Goggles should feel snug but not tight. </a:t>
            </a:r>
          </a:p>
          <a:p>
            <a:pPr>
              <a:spcBef>
                <a:spcPct val="50000"/>
              </a:spcBef>
            </a:pPr>
            <a:endParaRPr lang="en-US" smtClean="0">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miter lim="800000"/>
            <a:headEnd/>
            <a:tailEnd/>
          </a:ln>
        </p:spPr>
        <p:txBody>
          <a:bodyPr/>
          <a:lstStyle/>
          <a:p>
            <a:fld id="{724F0C4D-27DF-401D-B7B3-43460A6CE97E}" type="slidenum">
              <a:rPr lang="en-US" smtClean="0"/>
              <a:pPr/>
              <a:t>21</a:t>
            </a:fld>
            <a:endParaRPr lang="en-US" smtClean="0"/>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a:spcBef>
                <a:spcPct val="50000"/>
              </a:spcBef>
            </a:pPr>
            <a:r>
              <a:rPr lang="en-US" smtClean="0">
                <a:latin typeface="Times New Roman" charset="0"/>
              </a:rPr>
              <a:t>The last item of PPE to be donned is a pair of gloves.   Be sure to select the type of glove needed for the task in the size that best fits you.  Insert each hand into the appropriate glove and adjust as needed for comfort and dexterity.  If you are wearing an isolation gown, tuck the gown cuffs securely under each glove.  This provides a continuous barrier protection for your skin. </a:t>
            </a:r>
          </a:p>
          <a:p>
            <a:pPr>
              <a:spcBef>
                <a:spcPct val="50000"/>
              </a:spcBef>
            </a:pPr>
            <a:endParaRPr lang="en-US" smtClean="0">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miter lim="800000"/>
            <a:headEnd/>
            <a:tailEnd/>
          </a:ln>
        </p:spPr>
        <p:txBody>
          <a:bodyPr/>
          <a:lstStyle/>
          <a:p>
            <a:fld id="{BFC5C172-43D7-426C-B8A7-CEA6D59CFAC5}" type="slidenum">
              <a:rPr lang="en-US" smtClean="0"/>
              <a:pPr/>
              <a:t>22</a:t>
            </a:fld>
            <a:endParaRPr lang="en-US" smtClean="0"/>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a:spcBef>
                <a:spcPct val="50000"/>
              </a:spcBef>
            </a:pPr>
            <a:r>
              <a:rPr lang="en-US" smtClean="0">
                <a:latin typeface="Times New Roman" charset="0"/>
              </a:rPr>
              <a:t>In addition to wearing PPE, you should also use safe work practices.  Avoid contaminating yourself by keeping your hands away from your face and not touching or adjusting PPE. Also, remove your gloves if they become torn and perform hand hygiene before putting on a new pair of gloves.  You should also avoid spreading contamination by limiting surfaces and items touched with contaminated gloves.  </a:t>
            </a:r>
          </a:p>
          <a:p>
            <a:pPr>
              <a:spcBef>
                <a:spcPct val="50000"/>
              </a:spcBef>
            </a:pPr>
            <a:endParaRPr lang="en-US" smtClean="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miter lim="800000"/>
            <a:headEnd/>
            <a:tailEnd/>
          </a:ln>
        </p:spPr>
        <p:txBody>
          <a:bodyPr/>
          <a:lstStyle/>
          <a:p>
            <a:fld id="{06E3DA1E-0FAB-4087-813E-AF2FEF273060}" type="slidenum">
              <a:rPr lang="en-US" smtClean="0"/>
              <a:pPr/>
              <a:t>23</a:t>
            </a:fld>
            <a:endParaRPr lang="en-US" smtClean="0"/>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a:spcBef>
                <a:spcPct val="50000"/>
              </a:spcBef>
            </a:pPr>
            <a:r>
              <a:rPr lang="en-US" smtClean="0">
                <a:latin typeface="Times New Roman" charset="0"/>
              </a:rPr>
              <a:t>We’ve talked about donning and using PPE.  Now we’ll discuss how to safely remove PPE to protect you, your colleagues, and patients from exposure to contaminated materials.</a:t>
            </a:r>
          </a:p>
          <a:p>
            <a:pPr>
              <a:spcBef>
                <a:spcPct val="50000"/>
              </a:spcBef>
            </a:pPr>
            <a:endParaRPr lang="en-US" smtClean="0">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miter lim="800000"/>
            <a:headEnd/>
            <a:tailEnd/>
          </a:ln>
        </p:spPr>
        <p:txBody>
          <a:bodyPr/>
          <a:lstStyle/>
          <a:p>
            <a:fld id="{DA0827C7-D164-4B9E-9608-5B70EA5A8115}" type="slidenum">
              <a:rPr lang="en-US" smtClean="0"/>
              <a:pPr/>
              <a:t>24</a:t>
            </a:fld>
            <a:endParaRPr lang="en-US" smtClean="0"/>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a:spcBef>
                <a:spcPct val="50000"/>
              </a:spcBef>
            </a:pPr>
            <a:r>
              <a:rPr lang="en-US" smtClean="0">
                <a:latin typeface="Times New Roman" charset="0"/>
              </a:rPr>
              <a:t>To remove PEP safely, you must first be able to identify what sites are considered “clean” and what are “contaminated.”  In general, the outside front and sleeves of the isolation gown and  outside front of the goggles, mask, respirator and face shield are considered “contaminated,” regardless of whether there is visible soil.  Also, the outside of the gloves are contaminated.</a:t>
            </a:r>
          </a:p>
          <a:p>
            <a:pPr>
              <a:spcBef>
                <a:spcPct val="50000"/>
              </a:spcBef>
            </a:pPr>
            <a:endParaRPr lang="en-US" smtClean="0">
              <a:latin typeface="Times New Roman" charset="0"/>
            </a:endParaRPr>
          </a:p>
          <a:p>
            <a:pPr>
              <a:spcBef>
                <a:spcPct val="50000"/>
              </a:spcBef>
            </a:pPr>
            <a:r>
              <a:rPr lang="en-US" smtClean="0">
                <a:latin typeface="Times New Roman" charset="0"/>
              </a:rPr>
              <a:t>The areas that are considered “clean” are the parts that will be touched when removing PPE.  These include inside the gloves; inside and back of the gown, including the ties; and the ties, elastic, or ear pieces of the mask, goggles and face shield. </a:t>
            </a:r>
          </a:p>
          <a:p>
            <a:pPr>
              <a:spcBef>
                <a:spcPct val="50000"/>
              </a:spcBef>
            </a:pPr>
            <a:endParaRPr lang="en-US" smtClean="0">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miter lim="800000"/>
            <a:headEnd/>
            <a:tailEnd/>
          </a:ln>
        </p:spPr>
        <p:txBody>
          <a:bodyPr/>
          <a:lstStyle/>
          <a:p>
            <a:fld id="{34B50B11-971A-4886-9ED0-CAF25F5C5083}" type="slidenum">
              <a:rPr lang="en-US" smtClean="0"/>
              <a:pPr/>
              <a:t>25</a:t>
            </a:fld>
            <a:endParaRPr lang="en-US" smtClean="0"/>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a:spcBef>
                <a:spcPct val="50000"/>
              </a:spcBef>
            </a:pPr>
            <a:r>
              <a:rPr lang="en-US" smtClean="0">
                <a:latin typeface="Times New Roman" charset="0"/>
              </a:rPr>
              <a:t>The sequence for removing PPE is intended to limit opportunities for self-contamination.  The gloves are considered the most contaminated pieces of PPE and are therefore removed first.   The face shield or goggles are next because they are more cumbersome and would interfere with removal of other PPE.  The gown is third in the sequence, followed by the mask or respirator.</a:t>
            </a:r>
          </a:p>
          <a:p>
            <a:pPr>
              <a:spcBef>
                <a:spcPct val="50000"/>
              </a:spcBef>
            </a:pPr>
            <a:endParaRPr lang="en-US" smtClean="0">
              <a:latin typeface="Times New Roman" charset="0"/>
            </a:endParaRPr>
          </a:p>
          <a:p>
            <a:pPr>
              <a:spcBef>
                <a:spcPct val="50000"/>
              </a:spcBef>
            </a:pPr>
            <a:endParaRPr lang="en-US" smtClean="0">
              <a:latin typeface="Times New Roman" charset="0"/>
            </a:endParaRPr>
          </a:p>
          <a:p>
            <a:pPr>
              <a:spcBef>
                <a:spcPct val="50000"/>
              </a:spcBef>
            </a:pPr>
            <a:endParaRPr lang="en-US" smtClean="0">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miter lim="800000"/>
            <a:headEnd/>
            <a:tailEnd/>
          </a:ln>
        </p:spPr>
        <p:txBody>
          <a:bodyPr/>
          <a:lstStyle/>
          <a:p>
            <a:fld id="{B0EF6B10-27ED-44BA-94D4-B01EDB2B6B42}" type="slidenum">
              <a:rPr lang="en-US" smtClean="0"/>
              <a:pPr/>
              <a:t>26</a:t>
            </a:fld>
            <a:endParaRPr lang="en-US" smtClean="0"/>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a:spcBef>
                <a:spcPct val="50000"/>
              </a:spcBef>
            </a:pPr>
            <a:r>
              <a:rPr lang="en-US" smtClean="0">
                <a:latin typeface="Times New Roman" charset="0"/>
              </a:rPr>
              <a:t>The location for removing PPE will depend on the amount and type of PPE worn and the category of isolation a patient is on, if applicable.  If only gloves are worn as PPE, it is safe to remove and discard them in the patient room.  When a gown or full PPE is worn, PPE should be removed at the doorway or in an anteroom.  Respirators should always be removed outside the patient room, after the door is closed.  Hand hygiene should be performed after all PPE is removed.</a:t>
            </a:r>
          </a:p>
          <a:p>
            <a:pPr>
              <a:spcBef>
                <a:spcPct val="50000"/>
              </a:spcBef>
            </a:pPr>
            <a:endParaRPr lang="en-US" smtClean="0">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miter lim="800000"/>
            <a:headEnd/>
            <a:tailEnd/>
          </a:ln>
        </p:spPr>
        <p:txBody>
          <a:bodyPr/>
          <a:lstStyle/>
          <a:p>
            <a:fld id="{93638583-D098-4CE3-8227-B23CE094F9A4}" type="slidenum">
              <a:rPr lang="en-US" smtClean="0"/>
              <a:pPr/>
              <a:t>27</a:t>
            </a:fld>
            <a:endParaRPr lang="en-US" smtClean="0"/>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a:spcBef>
                <a:spcPct val="50000"/>
              </a:spcBef>
            </a:pPr>
            <a:r>
              <a:rPr lang="en-US" smtClean="0">
                <a:latin typeface="Times New Roman" charset="0"/>
              </a:rPr>
              <a:t>Using one gloved hand, grasp the outside of the opposite glove near the wrist.  Pull and peel the glove away from the hand.  The glove should now be turned inside-out, with the contaminated side now on the inside.  Hold the removed glove in the opposite gloved hand.</a:t>
            </a:r>
          </a:p>
          <a:p>
            <a:pPr>
              <a:spcBef>
                <a:spcPct val="50000"/>
              </a:spcBef>
            </a:pPr>
            <a:endParaRPr lang="en-US" smtClean="0">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miter lim="800000"/>
            <a:headEnd/>
            <a:tailEnd/>
          </a:ln>
        </p:spPr>
        <p:txBody>
          <a:bodyPr/>
          <a:lstStyle/>
          <a:p>
            <a:fld id="{FCD74B02-41CD-4801-ADD5-359479B12D2C}" type="slidenum">
              <a:rPr lang="en-US" smtClean="0"/>
              <a:pPr/>
              <a:t>28</a:t>
            </a:fld>
            <a:endParaRPr lang="en-US" smtClean="0"/>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a:spcBef>
                <a:spcPct val="50000"/>
              </a:spcBef>
            </a:pPr>
            <a:r>
              <a:rPr lang="en-US" smtClean="0">
                <a:latin typeface="Times New Roman" charset="0"/>
              </a:rPr>
              <a:t>Slide one or two fingers of the ungloved hand under the wrist of the remaining glove.  Peel glove off from the inside, creating a bag for both gloves.  Discard in waste container.</a:t>
            </a:r>
          </a:p>
          <a:p>
            <a:pPr>
              <a:spcBef>
                <a:spcPct val="50000"/>
              </a:spcBef>
            </a:pPr>
            <a:endParaRPr lang="en-US" smtClean="0">
              <a:latin typeface="Times New Roman"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miter lim="800000"/>
            <a:headEnd/>
            <a:tailEnd/>
          </a:ln>
        </p:spPr>
        <p:txBody>
          <a:bodyPr/>
          <a:lstStyle/>
          <a:p>
            <a:fld id="{533A6D15-67BE-465A-91B8-6F935F53962E}" type="slidenum">
              <a:rPr lang="en-US" smtClean="0"/>
              <a:pPr/>
              <a:t>29</a:t>
            </a:fld>
            <a:endParaRPr lang="en-US" smtClean="0"/>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a:spcBef>
                <a:spcPct val="50000"/>
              </a:spcBef>
            </a:pPr>
            <a:r>
              <a:rPr lang="en-US" smtClean="0">
                <a:latin typeface="Times New Roman" charset="0"/>
              </a:rPr>
              <a:t>Using ungloved hands, grasp the “clean” ear or head pieces and lift away from face.  If goggle or face shield are reusable, place them in a designated receptacle for subsequent reprocessing.  Otherwise, discard them in the waste receptacle.</a:t>
            </a:r>
          </a:p>
          <a:p>
            <a:pPr>
              <a:spcBef>
                <a:spcPct val="50000"/>
              </a:spcBef>
            </a:pPr>
            <a:endParaRPr lang="en-US"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7BEE18D9-9A39-41CA-802B-85F8E792C1EC}" type="slidenum">
              <a:rPr lang="en-US" smtClean="0"/>
              <a:pPr/>
              <a:t>3</a:t>
            </a:fld>
            <a:endParaRPr lang="en-US" smtClean="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r>
              <a:rPr lang="en-US" smtClean="0">
                <a:latin typeface="Times New Roman" charset="0"/>
              </a:rPr>
              <a:t>OSHA issues regulations for workplace health and safety.  These regulations require use of PPE in healthcare settings to protect healthcare personnel from exposure to bloodborne pathogens and </a:t>
            </a:r>
            <a:r>
              <a:rPr lang="en-US" i="1" smtClean="0">
                <a:latin typeface="Times New Roman" charset="0"/>
              </a:rPr>
              <a:t>Mycobacterium tuberculosis.  </a:t>
            </a:r>
            <a:r>
              <a:rPr lang="en-US" smtClean="0">
                <a:latin typeface="Times New Roman" charset="0"/>
              </a:rPr>
              <a:t>However, under OSHA’s General Duty Clause PPE is required for any potential infectious disease exposure.  Employers must provide their employees with appropriate PPE and ensure that PPE is disposed or, if reusable, that it is properly cleaned or laundered, repaired and stored after use. </a:t>
            </a:r>
          </a:p>
          <a:p>
            <a:endParaRPr lang="en-US" smtClean="0">
              <a:latin typeface="Times New Roman" charset="0"/>
            </a:endParaRPr>
          </a:p>
          <a:p>
            <a:r>
              <a:rPr lang="en-US" smtClean="0">
                <a:latin typeface="Times New Roman" charset="0"/>
              </a:rPr>
              <a:t>The Centers for Disease Control and Prevention (CDC) issues recommendations for when and what PPE should be used to prevent exposure to infectious diseases.  This presentation will cover those recommendations, beginning with the hierarchy of safety and health controls.</a:t>
            </a:r>
          </a:p>
          <a:p>
            <a:endParaRPr lang="en-US" smtClean="0">
              <a:latin typeface="Times New Roman" charset="0"/>
            </a:endParaRPr>
          </a:p>
          <a:p>
            <a:endParaRPr lang="en-US" smtClean="0">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miter lim="800000"/>
            <a:headEnd/>
            <a:tailEnd/>
          </a:ln>
        </p:spPr>
        <p:txBody>
          <a:bodyPr/>
          <a:lstStyle/>
          <a:p>
            <a:fld id="{1A97E738-9177-4A6A-AD8F-24FD95D04B6C}" type="slidenum">
              <a:rPr lang="en-US" smtClean="0"/>
              <a:pPr/>
              <a:t>30</a:t>
            </a:fld>
            <a:endParaRPr lang="en-US" smtClean="0"/>
          </a:p>
        </p:txBody>
      </p:sp>
      <p:sp>
        <p:nvSpPr>
          <p:cNvPr id="76803" name="Rectangle 2"/>
          <p:cNvSpPr>
            <a:spLocks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r>
              <a:rPr lang="en-US" smtClean="0">
                <a:latin typeface="Times New Roman" charset="0"/>
              </a:rPr>
              <a:t>Unfasten the gown ties with the ungloved hands.  Slip hands underneath the gown at the neck and shoulder, peel away from the shoulders. Slip the fingers of one hand under the cuff  of the opposite arm. Pull the hand into the  sleeve, grasping the  gown from inside. Reach across and  push the sleeve off  the opposite arm. Fold the gown  towards the inside and fold or roll into a bundle. (Only the “clean” part of the gown should be visible.)  Discard into waste or linen container, as appropriate.</a:t>
            </a:r>
          </a:p>
          <a:p>
            <a:pPr>
              <a:spcBef>
                <a:spcPct val="50000"/>
              </a:spcBef>
            </a:pPr>
            <a:endParaRPr lang="en-US" smtClean="0">
              <a:latin typeface="Times New Roman"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miter lim="800000"/>
            <a:headEnd/>
            <a:tailEnd/>
          </a:ln>
        </p:spPr>
        <p:txBody>
          <a:bodyPr/>
          <a:lstStyle/>
          <a:p>
            <a:fld id="{FD6BD1B1-993B-4B49-A9EE-29AB9ACE5CE3}" type="slidenum">
              <a:rPr lang="en-US" smtClean="0"/>
              <a:pPr/>
              <a:t>31</a:t>
            </a:fld>
            <a:endParaRPr lang="en-US" smtClean="0"/>
          </a:p>
        </p:txBody>
      </p:sp>
      <p:sp>
        <p:nvSpPr>
          <p:cNvPr id="77827" name="Rectangle 2"/>
          <p:cNvSpPr>
            <a:spLocks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a:spcBef>
                <a:spcPct val="50000"/>
              </a:spcBef>
            </a:pPr>
            <a:r>
              <a:rPr lang="en-US" smtClean="0">
                <a:latin typeface="Times New Roman" charset="0"/>
              </a:rPr>
              <a:t>The front of the mask is considered contaminated and should not be touched.  Remove by handling only the ties or elastic bands starting with the bottom then top tie or band.  Lift the mask or respirator away from the face and discard it into the designated waste receptacle. </a:t>
            </a:r>
          </a:p>
          <a:p>
            <a:pPr>
              <a:spcBef>
                <a:spcPct val="50000"/>
              </a:spcBef>
            </a:pPr>
            <a:endParaRPr lang="en-US" smtClean="0">
              <a:latin typeface="Times New Roman"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miter lim="800000"/>
            <a:headEnd/>
            <a:tailEnd/>
          </a:ln>
        </p:spPr>
        <p:txBody>
          <a:bodyPr/>
          <a:lstStyle/>
          <a:p>
            <a:fld id="{F7012436-7353-4A9B-B81C-E4E1108936C9}" type="slidenum">
              <a:rPr lang="en-US" smtClean="0"/>
              <a:pPr/>
              <a:t>32</a:t>
            </a:fld>
            <a:endParaRPr lang="en-US" smtClean="0"/>
          </a:p>
        </p:txBody>
      </p:sp>
      <p:sp>
        <p:nvSpPr>
          <p:cNvPr id="78851" name="Rectangle 2"/>
          <p:cNvSpPr>
            <a:spLocks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r>
              <a:rPr lang="en-US" smtClean="0">
                <a:latin typeface="Times New Roman" charset="0"/>
              </a:rPr>
              <a:t>The bottom elastic should be lifted over the head first. Then remove the top elastic. This should be done slowly to prevent the respirator from “snapping” off the face.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miter lim="800000"/>
            <a:headEnd/>
            <a:tailEnd/>
          </a:ln>
        </p:spPr>
        <p:txBody>
          <a:bodyPr/>
          <a:lstStyle/>
          <a:p>
            <a:fld id="{C70C9031-90DA-4D60-BF99-C008BA6F6BCA}" type="slidenum">
              <a:rPr lang="en-US" smtClean="0"/>
              <a:pPr/>
              <a:t>33</a:t>
            </a:fld>
            <a:endParaRPr lang="en-US" smtClean="0"/>
          </a:p>
        </p:txBody>
      </p:sp>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a:spcBef>
                <a:spcPct val="50000"/>
              </a:spcBef>
            </a:pPr>
            <a:r>
              <a:rPr lang="en-US" smtClean="0">
                <a:latin typeface="Times New Roman" charset="0"/>
              </a:rPr>
              <a:t>Hand hygiene is the cornerstone of preventing infection transmission.  You should perform hand hygiene immediately after removing PPE.  If your hands become visibly contaminated during PPE removal, wash hands before continuing to remove PPE.  Wash your hands thoroughly with soap and warm water or, if hands are not visibly contaminated, use an alcohol-based  hand rub.</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miter lim="800000"/>
            <a:headEnd/>
            <a:tailEnd/>
          </a:ln>
        </p:spPr>
        <p:txBody>
          <a:bodyPr/>
          <a:lstStyle/>
          <a:p>
            <a:fld id="{B1D4DCAF-C347-4326-8667-E1CCE2B49EFE}" type="slidenum">
              <a:rPr lang="en-US" smtClean="0"/>
              <a:pPr/>
              <a:t>34</a:t>
            </a:fld>
            <a:endParaRPr lang="en-US" smtClean="0"/>
          </a:p>
        </p:txBody>
      </p:sp>
      <p:sp>
        <p:nvSpPr>
          <p:cNvPr id="80899" name="Rectangle 2"/>
          <p:cNvSpPr>
            <a:spLocks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a:spcBef>
                <a:spcPct val="50000"/>
              </a:spcBef>
            </a:pPr>
            <a:r>
              <a:rPr lang="en-US" smtClean="0">
                <a:latin typeface="Times New Roman" charset="0"/>
              </a:rPr>
              <a:t>Thus far we have discussed the various types of PPE, considered various factors that go into selecting appropriate PPE, and described how to don, use, and remove PPE safely.  This last segment of this presentation will discuss </a:t>
            </a:r>
            <a:r>
              <a:rPr lang="en-US" b="1" smtClean="0">
                <a:latin typeface="Times New Roman" charset="0"/>
              </a:rPr>
              <a:t>WHEN </a:t>
            </a:r>
            <a:r>
              <a:rPr lang="en-US" smtClean="0">
                <a:latin typeface="Times New Roman" charset="0"/>
              </a:rPr>
              <a:t>to use which PPE.</a:t>
            </a:r>
            <a:endParaRPr lang="en-US" b="1" smtClean="0">
              <a:latin typeface="Times New Roman" charset="0"/>
            </a:endParaRPr>
          </a:p>
          <a:p>
            <a:pPr>
              <a:spcBef>
                <a:spcPct val="50000"/>
              </a:spcBef>
            </a:pPr>
            <a:endParaRPr lang="en-US" smtClean="0">
              <a:latin typeface="Times New Roman"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miter lim="800000"/>
            <a:headEnd/>
            <a:tailEnd/>
          </a:ln>
        </p:spPr>
        <p:txBody>
          <a:bodyPr/>
          <a:lstStyle/>
          <a:p>
            <a:fld id="{A34F9DF7-7354-4155-8A99-3C07BF5D9937}" type="slidenum">
              <a:rPr lang="en-US" smtClean="0"/>
              <a:pPr/>
              <a:t>35</a:t>
            </a:fld>
            <a:endParaRPr lang="en-US" smtClean="0"/>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a:spcBef>
                <a:spcPct val="50000"/>
              </a:spcBef>
            </a:pPr>
            <a:r>
              <a:rPr lang="en-US" smtClean="0">
                <a:latin typeface="Times New Roman" charset="0"/>
              </a:rPr>
              <a:t>Decisions regarding when and which type of PPE should be worn are determined by CDC recommendations for Standard Precautions and Expanded Isolation Precautions.</a:t>
            </a:r>
          </a:p>
          <a:p>
            <a:pPr>
              <a:spcBef>
                <a:spcPct val="50000"/>
              </a:spcBef>
            </a:pPr>
            <a:endParaRPr lang="en-US" smtClean="0">
              <a:latin typeface="Times New Roman"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miter lim="800000"/>
            <a:headEnd/>
            <a:tailEnd/>
          </a:ln>
        </p:spPr>
        <p:txBody>
          <a:bodyPr/>
          <a:lstStyle/>
          <a:p>
            <a:fld id="{29137E39-CD63-4851-AF02-406F7C40D712}" type="slidenum">
              <a:rPr lang="en-US" smtClean="0"/>
              <a:pPr/>
              <a:t>36</a:t>
            </a:fld>
            <a:endParaRPr lang="en-US" smtClean="0"/>
          </a:p>
        </p:txBody>
      </p:sp>
      <p:sp>
        <p:nvSpPr>
          <p:cNvPr id="82947" name="Rectangle 2"/>
          <p:cNvSpPr>
            <a:spLocks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a:spcBef>
                <a:spcPct val="50000"/>
              </a:spcBef>
            </a:pPr>
            <a:r>
              <a:rPr lang="en-US" smtClean="0">
                <a:latin typeface="Times New Roman" charset="0"/>
              </a:rPr>
              <a:t>Standard Precautions is intended to prevent the transmission of common infectious agents to healthcare personnel, patients and visitors in any healthcare setting.  During care for any patient, one should assume that an infectious agent could be present in the patient’s blood or body fluids, including all secretions and excretions except tears and sweat.  Therefore appropriate precautions, including use of PPE, must be taken.   Whether PPE is needed, and if so, which type, is determined by the type of clinical interaction with the patient and the degree of blood and body fluid contact that can be reasonably anticipated and by whether the patient has been placed on isolation precautions such as Contact or Droplet Precautions or Airborne Infection Isolation.</a:t>
            </a:r>
          </a:p>
          <a:p>
            <a:pPr>
              <a:spcBef>
                <a:spcPct val="50000"/>
              </a:spcBef>
            </a:pPr>
            <a:endParaRPr lang="en-US" smtClean="0">
              <a:latin typeface="Times New Roman"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miter lim="800000"/>
            <a:headEnd/>
            <a:tailEnd/>
          </a:ln>
        </p:spPr>
        <p:txBody>
          <a:bodyPr/>
          <a:lstStyle/>
          <a:p>
            <a:fld id="{E0A15FE9-2164-4C01-A497-F9A99994DC05}" type="slidenum">
              <a:rPr lang="en-US" smtClean="0"/>
              <a:pPr/>
              <a:t>37</a:t>
            </a:fld>
            <a:endParaRPr lang="en-US" smtClean="0"/>
          </a:p>
        </p:txBody>
      </p:sp>
      <p:sp>
        <p:nvSpPr>
          <p:cNvPr id="83971" name="Rectangle 2"/>
          <p:cNvSpPr>
            <a:spLocks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a:spcBef>
                <a:spcPct val="50000"/>
              </a:spcBef>
            </a:pPr>
            <a:r>
              <a:rPr lang="en-US" smtClean="0">
                <a:latin typeface="Times New Roman" charset="0"/>
              </a:rPr>
              <a:t>Under Standard Precautions, </a:t>
            </a:r>
            <a:r>
              <a:rPr lang="en-US" b="1" smtClean="0">
                <a:latin typeface="Times New Roman" charset="0"/>
              </a:rPr>
              <a:t>gloves</a:t>
            </a:r>
            <a:r>
              <a:rPr lang="en-US" smtClean="0">
                <a:latin typeface="Times New Roman" charset="0"/>
              </a:rPr>
              <a:t> should be used when touching blood, body fluids, secretions, excretions, or contaminated items and for touching mucous membranes and nonintact skin.  A </a:t>
            </a:r>
            <a:r>
              <a:rPr lang="en-US" b="1" smtClean="0">
                <a:latin typeface="Times New Roman" charset="0"/>
              </a:rPr>
              <a:t>gown</a:t>
            </a:r>
            <a:r>
              <a:rPr lang="en-US" smtClean="0">
                <a:latin typeface="Times New Roman" charset="0"/>
              </a:rPr>
              <a:t> should be used during procedures and patient care activities when contact of clothing and/or exposed skin with blood, body fluids, secretions, or excretions is anticipated. Aprons are sometimes used as PPE over scrubs, such as in hemodialysis centers when inserting a needle into a fistula.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miter lim="800000"/>
            <a:headEnd/>
            <a:tailEnd/>
          </a:ln>
        </p:spPr>
        <p:txBody>
          <a:bodyPr/>
          <a:lstStyle/>
          <a:p>
            <a:fld id="{2AA5225C-9803-4F69-97A4-E111710F341A}" type="slidenum">
              <a:rPr lang="en-US" smtClean="0"/>
              <a:pPr/>
              <a:t>38</a:t>
            </a:fld>
            <a:endParaRPr lang="en-US" smtClean="0"/>
          </a:p>
        </p:txBody>
      </p:sp>
      <p:sp>
        <p:nvSpPr>
          <p:cNvPr id="84995" name="Rectangle 2"/>
          <p:cNvSpPr>
            <a:spLocks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r>
              <a:rPr lang="en-US" b="1" smtClean="0">
                <a:latin typeface="Times New Roman" charset="0"/>
              </a:rPr>
              <a:t>Mask and  goggles or a face shield </a:t>
            </a:r>
            <a:r>
              <a:rPr lang="en-US" smtClean="0">
                <a:latin typeface="Times New Roman" charset="0"/>
              </a:rPr>
              <a:t>should be used during patient care activities that are likely to generate splashes and sprays of blood, body fluids, secretions, or excretions.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miter lim="800000"/>
            <a:headEnd/>
            <a:tailEnd/>
          </a:ln>
        </p:spPr>
        <p:txBody>
          <a:bodyPr/>
          <a:lstStyle/>
          <a:p>
            <a:fld id="{741457AA-EA93-4E2A-B6C5-EF9651A93BC9}" type="slidenum">
              <a:rPr lang="en-US" smtClean="0"/>
              <a:pPr/>
              <a:t>39</a:t>
            </a:fld>
            <a:endParaRPr lang="en-US" smtClean="0"/>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a:spcBef>
                <a:spcPct val="50000"/>
              </a:spcBef>
            </a:pPr>
            <a:r>
              <a:rPr lang="en-US" sz="1000" smtClean="0">
                <a:latin typeface="Times New Roman" charset="0"/>
              </a:rPr>
              <a:t>Listed here are several patient care activities that could indicate a need to wear PPE.  What PPE would you wear for the following?</a:t>
            </a:r>
          </a:p>
          <a:p>
            <a:pPr>
              <a:spcBef>
                <a:spcPct val="50000"/>
              </a:spcBef>
            </a:pPr>
            <a:endParaRPr lang="en-US" sz="1000" smtClean="0">
              <a:latin typeface="Times New Roman" charset="0"/>
            </a:endParaRPr>
          </a:p>
          <a:p>
            <a:pPr>
              <a:spcBef>
                <a:spcPct val="50000"/>
              </a:spcBef>
            </a:pPr>
            <a:r>
              <a:rPr lang="en-US" sz="1000" smtClean="0">
                <a:latin typeface="Times New Roman" charset="0"/>
              </a:rPr>
              <a:t>Giving a bed bath?  (generally none)</a:t>
            </a:r>
          </a:p>
          <a:p>
            <a:pPr>
              <a:spcBef>
                <a:spcPct val="50000"/>
              </a:spcBef>
            </a:pPr>
            <a:r>
              <a:rPr lang="en-US" sz="1000" smtClean="0">
                <a:latin typeface="Times New Roman" charset="0"/>
              </a:rPr>
              <a:t>Suctioning oral secretions? (gloves and mask/goggles or a face shield) (Respondents may correctly note that this may depend on whether open or closed suction is being used)</a:t>
            </a:r>
          </a:p>
          <a:p>
            <a:pPr>
              <a:spcBef>
                <a:spcPct val="50000"/>
              </a:spcBef>
            </a:pPr>
            <a:r>
              <a:rPr lang="en-US" sz="1000" smtClean="0">
                <a:latin typeface="Times New Roman" charset="0"/>
              </a:rPr>
              <a:t>Transporting a patient in a wheelchair?  (generally none)</a:t>
            </a:r>
          </a:p>
          <a:p>
            <a:pPr>
              <a:spcBef>
                <a:spcPct val="50000"/>
              </a:spcBef>
            </a:pPr>
            <a:r>
              <a:rPr lang="en-US" sz="1000" smtClean="0">
                <a:latin typeface="Times New Roman" charset="0"/>
              </a:rPr>
              <a:t>Responding to an emergency where blood is spurting? (gloves, fluid-resistant gown, mask/goggles or a face shield)</a:t>
            </a:r>
          </a:p>
          <a:p>
            <a:pPr>
              <a:spcBef>
                <a:spcPct val="50000"/>
              </a:spcBef>
            </a:pPr>
            <a:r>
              <a:rPr lang="en-US" sz="1000" smtClean="0">
                <a:latin typeface="Times New Roman" charset="0"/>
              </a:rPr>
              <a:t>Drawing blood from a vein? (gloves)</a:t>
            </a:r>
          </a:p>
          <a:p>
            <a:pPr>
              <a:spcBef>
                <a:spcPct val="50000"/>
              </a:spcBef>
            </a:pPr>
            <a:r>
              <a:rPr lang="en-US" sz="1000" smtClean="0">
                <a:latin typeface="Times New Roman" charset="0"/>
              </a:rPr>
              <a:t>Cleaning an incontinent patient with diarrhea? (gloves and generally a gown)</a:t>
            </a:r>
          </a:p>
          <a:p>
            <a:pPr>
              <a:spcBef>
                <a:spcPct val="50000"/>
              </a:spcBef>
            </a:pPr>
            <a:r>
              <a:rPr lang="en-US" sz="1000" smtClean="0">
                <a:latin typeface="Times New Roman" charset="0"/>
              </a:rPr>
              <a:t>Irrigating a wound? (gloves, gown, and mask/goggles or a face shield)</a:t>
            </a:r>
          </a:p>
          <a:p>
            <a:pPr>
              <a:spcBef>
                <a:spcPct val="50000"/>
              </a:spcBef>
            </a:pPr>
            <a:r>
              <a:rPr lang="en-US" sz="1000" smtClean="0">
                <a:latin typeface="Times New Roman" charset="0"/>
              </a:rPr>
              <a:t>Taking vital signs? (generally none)</a:t>
            </a:r>
          </a:p>
          <a:p>
            <a:pPr>
              <a:spcBef>
                <a:spcPct val="50000"/>
              </a:spcBef>
            </a:pPr>
            <a:endParaRPr lang="en-US" sz="1000" smtClean="0">
              <a:latin typeface="Times New Roman" charset="0"/>
            </a:endParaRPr>
          </a:p>
          <a:p>
            <a:pPr>
              <a:spcBef>
                <a:spcPct val="50000"/>
              </a:spcBef>
            </a:pPr>
            <a:r>
              <a:rPr lang="en-US" sz="1000" smtClean="0">
                <a:latin typeface="Times New Roman" charset="0"/>
              </a:rPr>
              <a:t>NOTE TO TRAINER:  Encourage discussion of how healthcare personnel decide for themselves which PPE will be worn.  Do they over- or under-protect themselves? If a question is raised about use of gloves for giving an injection, indicate that this is largely a matter of local or state policy.  OSHA does not require use of gloves for giving an injection.</a:t>
            </a:r>
          </a:p>
          <a:p>
            <a:pPr>
              <a:spcBef>
                <a:spcPct val="50000"/>
              </a:spcBef>
            </a:pPr>
            <a:endParaRPr lang="en-US" sz="1000"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C83C48EF-DD0C-4835-8128-969952D84943}" type="slidenum">
              <a:rPr lang="en-US" smtClean="0"/>
              <a:pPr/>
              <a:t>4</a:t>
            </a:fld>
            <a:endParaRPr lang="en-US" smtClean="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a:spcBef>
                <a:spcPct val="50000"/>
              </a:spcBef>
            </a:pPr>
            <a:r>
              <a:rPr lang="en-US" smtClean="0">
                <a:latin typeface="Times New Roman" charset="0"/>
              </a:rPr>
              <a:t>All of the PPE listed here prevent contact with the infectious agent, or body fluid that may contain the infectious agent, by creating a barrier between the worker and the infectious material.  Gloves, protect the hands, gowns or aprons protect the skin and/or clothing, masks and respirators protect the mouth and nose, goggles protect the eyes, and face shields protect the entire face.</a:t>
            </a:r>
          </a:p>
          <a:p>
            <a:pPr>
              <a:spcBef>
                <a:spcPct val="50000"/>
              </a:spcBef>
            </a:pPr>
            <a:r>
              <a:rPr lang="en-US" smtClean="0">
                <a:latin typeface="Times New Roman" charset="0"/>
              </a:rPr>
              <a:t>The respirator, has been designed to also protect the respiratory tract from airborne transmission of infectious agents.  We’ll discuss this in more detail later.</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miter lim="800000"/>
            <a:headEnd/>
            <a:tailEnd/>
          </a:ln>
        </p:spPr>
        <p:txBody>
          <a:bodyPr/>
          <a:lstStyle/>
          <a:p>
            <a:fld id="{8EAED612-BCA5-4403-B276-885B90AE8F42}" type="slidenum">
              <a:rPr lang="en-US" smtClean="0"/>
              <a:pPr/>
              <a:t>40</a:t>
            </a:fld>
            <a:endParaRPr lang="en-US" smtClean="0"/>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a:lnSpc>
                <a:spcPct val="90000"/>
              </a:lnSpc>
              <a:spcBef>
                <a:spcPct val="50000"/>
              </a:spcBef>
            </a:pPr>
            <a:r>
              <a:rPr lang="en-US" smtClean="0">
                <a:latin typeface="Times New Roman" charset="0"/>
              </a:rPr>
              <a:t>Listed here are several patient care activities that could indicate a need to wear PPE.  What PPE would you wear for the following?</a:t>
            </a:r>
          </a:p>
          <a:p>
            <a:pPr>
              <a:lnSpc>
                <a:spcPct val="90000"/>
              </a:lnSpc>
              <a:spcBef>
                <a:spcPct val="50000"/>
              </a:spcBef>
            </a:pPr>
            <a:endParaRPr lang="en-US" smtClean="0">
              <a:latin typeface="Times New Roman" charset="0"/>
            </a:endParaRPr>
          </a:p>
          <a:p>
            <a:pPr>
              <a:lnSpc>
                <a:spcPct val="90000"/>
              </a:lnSpc>
              <a:spcBef>
                <a:spcPct val="50000"/>
              </a:spcBef>
            </a:pPr>
            <a:r>
              <a:rPr lang="en-US" smtClean="0">
                <a:latin typeface="Times New Roman" charset="0"/>
              </a:rPr>
              <a:t>Giving a bed bath?  (generally none)</a:t>
            </a:r>
          </a:p>
          <a:p>
            <a:pPr>
              <a:lnSpc>
                <a:spcPct val="90000"/>
              </a:lnSpc>
              <a:spcBef>
                <a:spcPct val="50000"/>
              </a:spcBef>
            </a:pPr>
            <a:r>
              <a:rPr lang="en-US" smtClean="0">
                <a:latin typeface="Times New Roman" charset="0"/>
              </a:rPr>
              <a:t>Suctioning oral secretions? (gloves and mask/goggles or a face shield) (Respondents may correctly note that this may depend on whether open or closed suction is being used)</a:t>
            </a:r>
          </a:p>
          <a:p>
            <a:pPr>
              <a:lnSpc>
                <a:spcPct val="90000"/>
              </a:lnSpc>
              <a:spcBef>
                <a:spcPct val="50000"/>
              </a:spcBef>
            </a:pPr>
            <a:r>
              <a:rPr lang="en-US" smtClean="0">
                <a:latin typeface="Times New Roman" charset="0"/>
              </a:rPr>
              <a:t>Transporting a patient in a wheelchair?  (generally none)</a:t>
            </a:r>
          </a:p>
          <a:p>
            <a:pPr>
              <a:lnSpc>
                <a:spcPct val="90000"/>
              </a:lnSpc>
              <a:spcBef>
                <a:spcPct val="50000"/>
              </a:spcBef>
            </a:pPr>
            <a:r>
              <a:rPr lang="en-US" smtClean="0">
                <a:latin typeface="Times New Roman" charset="0"/>
              </a:rPr>
              <a:t>Responding to an emergency where blood is spurting? (gloves, fluid-resistant gown, and mask/goggles or a face shield)</a:t>
            </a:r>
          </a:p>
          <a:p>
            <a:pPr>
              <a:lnSpc>
                <a:spcPct val="90000"/>
              </a:lnSpc>
              <a:spcBef>
                <a:spcPct val="50000"/>
              </a:spcBef>
            </a:pPr>
            <a:r>
              <a:rPr lang="en-US" smtClean="0">
                <a:latin typeface="Times New Roman" charset="0"/>
              </a:rPr>
              <a:t>Drawing blood from a vein? (gloves)</a:t>
            </a:r>
          </a:p>
          <a:p>
            <a:pPr>
              <a:lnSpc>
                <a:spcPct val="90000"/>
              </a:lnSpc>
              <a:spcBef>
                <a:spcPct val="50000"/>
              </a:spcBef>
            </a:pPr>
            <a:r>
              <a:rPr lang="en-US" smtClean="0">
                <a:latin typeface="Times New Roman" charset="0"/>
              </a:rPr>
              <a:t>Cleaning an incontinent patient with diarrhea? (gloves and generally a gown)</a:t>
            </a:r>
          </a:p>
          <a:p>
            <a:pPr>
              <a:lnSpc>
                <a:spcPct val="90000"/>
              </a:lnSpc>
              <a:spcBef>
                <a:spcPct val="50000"/>
              </a:spcBef>
            </a:pPr>
            <a:r>
              <a:rPr lang="en-US" smtClean="0">
                <a:latin typeface="Times New Roman" charset="0"/>
              </a:rPr>
              <a:t>Irrigating a wound? (gloves, gown, and mask/goggles or a face shield)</a:t>
            </a:r>
          </a:p>
          <a:p>
            <a:pPr>
              <a:lnSpc>
                <a:spcPct val="90000"/>
              </a:lnSpc>
              <a:spcBef>
                <a:spcPct val="50000"/>
              </a:spcBef>
            </a:pPr>
            <a:r>
              <a:rPr lang="en-US" smtClean="0">
                <a:latin typeface="Times New Roman" charset="0"/>
              </a:rPr>
              <a:t>Taking vital signs?  (generally none)</a:t>
            </a:r>
          </a:p>
          <a:p>
            <a:pPr>
              <a:lnSpc>
                <a:spcPct val="90000"/>
              </a:lnSpc>
              <a:spcBef>
                <a:spcPct val="50000"/>
              </a:spcBef>
            </a:pPr>
            <a:endParaRPr lang="en-US" smtClean="0">
              <a:latin typeface="Times New Roman" charset="0"/>
            </a:endParaRPr>
          </a:p>
          <a:p>
            <a:pPr>
              <a:lnSpc>
                <a:spcPct val="90000"/>
              </a:lnSpc>
              <a:spcBef>
                <a:spcPct val="50000"/>
              </a:spcBef>
            </a:pPr>
            <a:r>
              <a:rPr lang="en-US" smtClean="0">
                <a:latin typeface="Times New Roman" charset="0"/>
              </a:rPr>
              <a:t>NOTE TO TRAINER:  Encourage discussion of how healthcare personnel decide for themselves which PPE will be worn.  Do they over- or under-protect themselves?</a:t>
            </a:r>
          </a:p>
          <a:p>
            <a:pPr>
              <a:lnSpc>
                <a:spcPct val="90000"/>
              </a:lnSpc>
              <a:spcBef>
                <a:spcPct val="50000"/>
              </a:spcBef>
            </a:pPr>
            <a:endParaRPr lang="en-US" smtClean="0">
              <a:latin typeface="Times New Roman"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miter lim="800000"/>
            <a:headEnd/>
            <a:tailEnd/>
          </a:ln>
        </p:spPr>
        <p:txBody>
          <a:bodyPr/>
          <a:lstStyle/>
          <a:p>
            <a:fld id="{D9573FE8-B2CE-4509-B2F2-AA90A33FC700}" type="slidenum">
              <a:rPr lang="en-US" smtClean="0"/>
              <a:pPr/>
              <a:t>41</a:t>
            </a:fld>
            <a:endParaRPr lang="en-US" smtClean="0"/>
          </a:p>
        </p:txBody>
      </p:sp>
      <p:sp>
        <p:nvSpPr>
          <p:cNvPr id="88067" name="Rectangle 2"/>
          <p:cNvSpPr>
            <a:spLocks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a:spcBef>
                <a:spcPct val="50000"/>
              </a:spcBef>
            </a:pPr>
            <a:r>
              <a:rPr lang="en-US" smtClean="0">
                <a:latin typeface="Times New Roman" charset="0"/>
              </a:rPr>
              <a:t>In some instances, healthcare personnel are required to wear PPE in addition to that recommended for Standard Precautions.  The three Expanded Precaution categories (formerly called Transmission-Based Precautions) where this applies are Contact and Droplet Precautions and Airborne Infection Isolation.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miter lim="800000"/>
            <a:headEnd/>
            <a:tailEnd/>
          </a:ln>
        </p:spPr>
        <p:txBody>
          <a:bodyPr/>
          <a:lstStyle/>
          <a:p>
            <a:fld id="{780BA110-81DC-4802-9072-E579795DCA34}" type="slidenum">
              <a:rPr lang="en-US" smtClean="0"/>
              <a:pPr/>
              <a:t>42</a:t>
            </a:fld>
            <a:endParaRPr lang="en-US" smtClean="0"/>
          </a:p>
        </p:txBody>
      </p:sp>
      <p:sp>
        <p:nvSpPr>
          <p:cNvPr id="89091" name="Rectangle 2"/>
          <p:cNvSpPr>
            <a:spLocks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a:spcBef>
                <a:spcPct val="50000"/>
              </a:spcBef>
            </a:pPr>
            <a:r>
              <a:rPr lang="en-US" smtClean="0">
                <a:latin typeface="Times New Roman" charset="0"/>
              </a:rPr>
              <a:t>Contact Precautions requires gloves and gown for contact with the patient and/or the environment of care; in some instances, use of this PPE is recommended for even entering the patient’s environment.  Droplet Precautions requires the use of a surgical mask, and Airborne Infection Isolation requires that only a respirator be worn.  </a:t>
            </a:r>
          </a:p>
          <a:p>
            <a:pPr>
              <a:spcBef>
                <a:spcPct val="50000"/>
              </a:spcBef>
            </a:pPr>
            <a:endParaRPr lang="en-US" smtClean="0">
              <a:latin typeface="Times New Roman"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miter lim="800000"/>
            <a:headEnd/>
            <a:tailEnd/>
          </a:ln>
        </p:spPr>
        <p:txBody>
          <a:bodyPr/>
          <a:lstStyle/>
          <a:p>
            <a:fld id="{2B4EF2B2-9ADB-4343-9C1F-36A6B1EEE38E}" type="slidenum">
              <a:rPr lang="en-US" smtClean="0"/>
              <a:pPr/>
              <a:t>43</a:t>
            </a:fld>
            <a:endParaRPr lang="en-US" smtClean="0"/>
          </a:p>
        </p:txBody>
      </p:sp>
      <p:sp>
        <p:nvSpPr>
          <p:cNvPr id="90115" name="Rectangle 2"/>
          <p:cNvSpPr>
            <a:spLocks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a:spcBef>
                <a:spcPct val="50000"/>
              </a:spcBef>
            </a:pPr>
            <a:r>
              <a:rPr lang="en-US" smtClean="0">
                <a:latin typeface="Times New Roman" charset="0"/>
              </a:rPr>
              <a:t>Hand hygiene has been mentioned several time during this presentation.  Hand hygiene is an essential infection control practice to protect patients, healthcare personnel and visitors and is required for both Standard and Expanded Precautions.  Hand hygiene should be performed immediately after removing PPE, even during PPE changes and removal if necessary, and between patient contacts. Wash your hands thoroughly with soap and warm water or, if hands are not visibly soiled, use a alcohol-based hand rub.</a:t>
            </a:r>
          </a:p>
          <a:p>
            <a:pPr>
              <a:spcBef>
                <a:spcPct val="50000"/>
              </a:spcBef>
            </a:pPr>
            <a:endParaRPr lang="en-US" smtClean="0">
              <a:latin typeface="Times New Roman"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miter lim="800000"/>
            <a:headEnd/>
            <a:tailEnd/>
          </a:ln>
        </p:spPr>
        <p:txBody>
          <a:bodyPr/>
          <a:lstStyle/>
          <a:p>
            <a:fld id="{C707AE3C-D6CD-4DA1-8A36-8A6BC77768B3}" type="slidenum">
              <a:rPr lang="en-US" smtClean="0"/>
              <a:pPr/>
              <a:t>44</a:t>
            </a:fld>
            <a:endParaRPr lang="en-US" smtClean="0"/>
          </a:p>
        </p:txBody>
      </p:sp>
      <p:sp>
        <p:nvSpPr>
          <p:cNvPr id="91139" name="Rectangle 2"/>
          <p:cNvSpPr>
            <a:spLocks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a:spcBef>
                <a:spcPct val="50000"/>
              </a:spcBef>
            </a:pPr>
            <a:r>
              <a:rPr lang="en-US" smtClean="0">
                <a:latin typeface="Times New Roman" charset="0"/>
              </a:rPr>
              <a:t>These are a few final thoughts before ending today’s presentation.  Remember, PPE is available to protect you from exposure to infectious agents during healthcare.  It is important that you know what type of PPE is necessary for the procedures you perform AND that you use it correctly.  </a:t>
            </a:r>
          </a:p>
          <a:p>
            <a:pPr>
              <a:spcBef>
                <a:spcPct val="50000"/>
              </a:spcBef>
            </a:pPr>
            <a:endParaRPr lang="en-US" smtClean="0">
              <a:latin typeface="Times New Roman" charset="0"/>
            </a:endParaRPr>
          </a:p>
          <a:p>
            <a:pPr>
              <a:spcBef>
                <a:spcPct val="50000"/>
              </a:spcBef>
            </a:pPr>
            <a:r>
              <a:rPr lang="en-US" smtClean="0">
                <a:latin typeface="Times New Roman" charset="0"/>
              </a:rPr>
              <a:t>Thank you for your attention and participation.  Are there any questions?</a:t>
            </a:r>
          </a:p>
          <a:p>
            <a:pPr>
              <a:spcBef>
                <a:spcPct val="50000"/>
              </a:spcBef>
            </a:pPr>
            <a:endParaRPr lang="en-US" smtClean="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16577AC7-97C5-4FAF-AABA-C1237279E40C}" type="slidenum">
              <a:rPr lang="en-US" smtClean="0"/>
              <a:pPr/>
              <a:t>5</a:t>
            </a:fld>
            <a:endParaRPr lang="en-US" smtClean="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r>
              <a:rPr lang="en-US" smtClean="0">
                <a:latin typeface="Times New Roman" charset="0"/>
              </a:rPr>
              <a:t>When you are selecting PPE, consider three key things.  </a:t>
            </a:r>
          </a:p>
          <a:p>
            <a:r>
              <a:rPr lang="en-US" b="1" smtClean="0">
                <a:latin typeface="Times New Roman" charset="0"/>
              </a:rPr>
              <a:t>First is the type of anticipated exposure</a:t>
            </a:r>
            <a:r>
              <a:rPr lang="en-US" smtClean="0">
                <a:latin typeface="Times New Roman" charset="0"/>
              </a:rPr>
              <a:t>. This is determined by the type of anticipated exposure, such as touch, splashes or sprays, or large volumes of blood or body fluids that might penetrate the clothing.  PPE selection, in particular the combination of PPE, also is determined by the category of isolation precautions a patient is on. </a:t>
            </a:r>
          </a:p>
          <a:p>
            <a:r>
              <a:rPr lang="en-US" b="1" smtClean="0">
                <a:latin typeface="Times New Roman" charset="0"/>
              </a:rPr>
              <a:t>Second</a:t>
            </a:r>
            <a:r>
              <a:rPr lang="en-US" smtClean="0">
                <a:latin typeface="Times New Roman" charset="0"/>
              </a:rPr>
              <a:t>, and very much linked to the first, is the </a:t>
            </a:r>
            <a:r>
              <a:rPr lang="en-US" b="1" smtClean="0">
                <a:latin typeface="Times New Roman" charset="0"/>
              </a:rPr>
              <a:t>durability and appropriateness of the PPE for the task</a:t>
            </a:r>
            <a:r>
              <a:rPr lang="en-US" smtClean="0">
                <a:latin typeface="Times New Roman" charset="0"/>
              </a:rPr>
              <a:t>.  This will affect, for example, whether a gown or apron is selected for PPE, or, if a gown is selected, whether it needs to be fluid resistant, fluid proof, or neither.</a:t>
            </a:r>
          </a:p>
          <a:p>
            <a:r>
              <a:rPr lang="en-US" b="1" smtClean="0">
                <a:latin typeface="Times New Roman" charset="0"/>
              </a:rPr>
              <a:t>Third is fit.  </a:t>
            </a:r>
            <a:r>
              <a:rPr lang="en-US" smtClean="0">
                <a:latin typeface="Times New Roman" charset="0"/>
              </a:rPr>
              <a:t>(optional question)  How many of you have seen someone trying to work in PPE that is too small or large?  PPE must fit the individual user, and it is up to the employer to ensure that all PPE are available in sizes appropriate for the workforce that must be protected.</a:t>
            </a:r>
            <a:endParaRPr lang="en-US" b="1" smtClean="0">
              <a:latin typeface="Times New Roman" charset="0"/>
            </a:endParaRPr>
          </a:p>
          <a:p>
            <a:endParaRPr lang="en-US" smtClean="0">
              <a:latin typeface="Times New Roman" charset="0"/>
            </a:endParaRPr>
          </a:p>
          <a:p>
            <a:r>
              <a:rPr lang="en-US" smtClean="0">
                <a:latin typeface="Times New Roman" charset="0"/>
              </a:rPr>
              <a:t>(Segue to next slide)  With this as background, let’s now discuss how to select and use specific PPE.  After that we’ll talk about which PPE is recommended for Standard Precautions and the various Isolation Precaution categories.</a:t>
            </a:r>
          </a:p>
          <a:p>
            <a:pPr>
              <a:spcBef>
                <a:spcPct val="50000"/>
              </a:spcBef>
            </a:pPr>
            <a:endParaRPr lang="en-US" smtClean="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AD89D047-3B36-4E1A-80CD-A90EE3A08ACC}" type="slidenum">
              <a:rPr lang="en-US" smtClean="0"/>
              <a:pPr/>
              <a:t>6</a:t>
            </a:fld>
            <a:endParaRPr lang="en-US"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a:spcBef>
                <a:spcPct val="50000"/>
              </a:spcBef>
            </a:pPr>
            <a:r>
              <a:rPr lang="en-US" smtClean="0">
                <a:latin typeface="Times New Roman" charset="0"/>
              </a:rPr>
              <a:t>Gloves are the most common type of PPE used in healthcare settings.  As you can see here, there are several things to consider when selecting the right glove for a specified purpose.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A443622D-6F33-4484-92E4-721CDF5CD379}" type="slidenum">
              <a:rPr lang="en-US" smtClean="0"/>
              <a:pPr/>
              <a:t>7</a:t>
            </a:fld>
            <a:endParaRPr lang="en-US" smtClean="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a:spcBef>
                <a:spcPct val="50000"/>
              </a:spcBef>
            </a:pPr>
            <a:r>
              <a:rPr lang="en-US" smtClean="0">
                <a:latin typeface="Times New Roman" charset="0"/>
              </a:rPr>
              <a:t>Most patient care activities require the use of a single pair of nonsterile gloves made of either latex, nitrile, or vinyl.  However, because of allergy concerns, some facilities have eliminated or limited latex products, including gloves, and now use gloves made of nitrile or other material.  Vinyl gloves are also frequently available and work well if there is limited patient contact.  However, some gloves do not provide a snug fit on the hand, especially around the wrist, and therefore should not be used if extensive contact is likely.</a:t>
            </a:r>
          </a:p>
          <a:p>
            <a:pPr>
              <a:spcBef>
                <a:spcPct val="50000"/>
              </a:spcBef>
            </a:pPr>
            <a:r>
              <a:rPr lang="en-US" smtClean="0">
                <a:latin typeface="Times New Roman" charset="0"/>
              </a:rPr>
              <a:t>Gloves should fit the user’s hands comfortably – they should not be too loose or too tight.  They also should not tear or damage easily.  Gloves are sometimes worn for several hours and need to stand up to the task.</a:t>
            </a:r>
          </a:p>
          <a:p>
            <a:pPr>
              <a:spcBef>
                <a:spcPct val="50000"/>
              </a:spcBef>
            </a:pPr>
            <a:r>
              <a:rPr lang="en-US" smtClean="0">
                <a:latin typeface="Times New Roman" charset="0"/>
              </a:rPr>
              <a:t>Who uses the other glove options?  Sterile surgical gloves are worn by surgeons and other healthcare personnel who perform invasive patient procedures.  During some surgical procedures, two pair of gloves may be worn.  Environmental services personnel often wear reusable heavy duty gloves made of latex or nitrile to work with caustic disinfectants when cleaning environmental surfaces.  However, they sometimes use patient care gloves too.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90A44652-868E-4DB0-8BEE-622E7D76F4BC}" type="slidenum">
              <a:rPr lang="en-US" smtClean="0"/>
              <a:pPr/>
              <a:t>8</a:t>
            </a:fld>
            <a:endParaRPr lang="en-US"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r>
              <a:rPr lang="en-US" b="1" smtClean="0">
                <a:latin typeface="Times New Roman" charset="0"/>
              </a:rPr>
              <a:t>Change gloves as needed.  </a:t>
            </a:r>
            <a:r>
              <a:rPr lang="en-US" smtClean="0">
                <a:latin typeface="Times New Roman" charset="0"/>
              </a:rPr>
              <a:t>If gloves become torn or heavily soiled and additional patient care tasks must be performed, then change the gloves before starting the next task. </a:t>
            </a:r>
            <a:r>
              <a:rPr lang="en-US" b="1" smtClean="0">
                <a:latin typeface="Times New Roman" charset="0"/>
              </a:rPr>
              <a:t>Always  </a:t>
            </a:r>
            <a:r>
              <a:rPr lang="en-US" smtClean="0">
                <a:latin typeface="Times New Roman" charset="0"/>
              </a:rPr>
              <a:t>change gloves after use on each patient, and discard them in the nearest appropriate receptacle.  Patient care gloves should never be washed and used again.  Washing gloves does not necessarily make them safe for reuse; it may not be possible to eliminate all microorganisms and washing can make the gloves more prone to tearing or leaking.</a:t>
            </a:r>
            <a:endParaRPr lang="en-US" b="1" smtClean="0">
              <a:latin typeface="Times New Roman" charset="0"/>
            </a:endParaRPr>
          </a:p>
          <a:p>
            <a:endParaRPr lang="en-US" smtClean="0">
              <a:latin typeface="Times New Roman" charset="0"/>
            </a:endParaRPr>
          </a:p>
          <a:p>
            <a:endParaRPr lang="en-US"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EA634151-60E3-4382-8493-9CD5B6502CCA}" type="slidenum">
              <a:rPr lang="en-US" smtClean="0"/>
              <a:pPr/>
              <a:t>9</a:t>
            </a:fld>
            <a:endParaRPr lang="en-US" smtClean="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r>
              <a:rPr lang="en-US" smtClean="0">
                <a:latin typeface="Times New Roman" charset="0"/>
              </a:rPr>
              <a:t>There are three factors that influence the selection of a gown or apron as PPE.  First is the purpose of use.  Isolation gowns are generally the preferred PPE for clothing but aprons occasionally are used where limited contamination is anticipated.  If contamination of the arms can be anticipated, a gown should be selected.  Gowns should fully cover the torso, fit comfortably over the body, and have long sleeves that fit snuggly at the wrist. </a:t>
            </a:r>
          </a:p>
          <a:p>
            <a:r>
              <a:rPr lang="en-US" smtClean="0">
                <a:latin typeface="Times New Roman" charset="0"/>
              </a:rPr>
              <a:t>Second are the material properties of the gown.  Isolation gowns are made either of cotton or a spun synthetic material that dictate whether they can be laundered and reused or must be disposed.  Cotton and spun synthetic isolation gowns vary in their degree of fluid resistance, another factor that must be considered in the selection of this garb.  If fluid penetration is likely, a fluid resistant gown should be used.  </a:t>
            </a:r>
          </a:p>
          <a:p>
            <a:r>
              <a:rPr lang="en-US" smtClean="0">
                <a:latin typeface="Times New Roman" charset="0"/>
              </a:rPr>
              <a:t>The last factor concerns patient risks and whether a clean, rather than sterile gown, can be used. Clean gowns are generally used for isolation.  Sterile gowns are only necessary for performing invasive procedures, such as inserting a central line. In this case, a sterile gown would serve purposes of patient and healthcare worker protection.</a:t>
            </a:r>
          </a:p>
          <a:p>
            <a:pPr>
              <a:spcBef>
                <a:spcPct val="50000"/>
              </a:spcBef>
            </a:pPr>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1600200"/>
            <a:ext cx="92583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38"/>
            <a:ext cx="2314575"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274638"/>
            <a:ext cx="6791325"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14350" y="1600200"/>
            <a:ext cx="455295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455295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514350" y="1600200"/>
            <a:ext cx="92583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600200"/>
            <a:ext cx="45529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45529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16125" y="5367338"/>
            <a:ext cx="6172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b="1">
          <a:solidFill>
            <a:srgbClr val="FFFF00"/>
          </a:solidFill>
          <a:latin typeface="+mj-lt"/>
          <a:ea typeface="+mj-ea"/>
          <a:cs typeface="+mj-cs"/>
        </a:defRPr>
      </a:lvl1pPr>
      <a:lvl2pPr algn="ctr" rtl="0" eaLnBrk="0" fontAlgn="base" hangingPunct="0">
        <a:spcBef>
          <a:spcPct val="0"/>
        </a:spcBef>
        <a:spcAft>
          <a:spcPct val="0"/>
        </a:spcAft>
        <a:defRPr sz="4400" b="1">
          <a:solidFill>
            <a:srgbClr val="FFFF00"/>
          </a:solidFill>
          <a:latin typeface="Arial" charset="0"/>
        </a:defRPr>
      </a:lvl2pPr>
      <a:lvl3pPr algn="ctr" rtl="0" eaLnBrk="0" fontAlgn="base" hangingPunct="0">
        <a:spcBef>
          <a:spcPct val="0"/>
        </a:spcBef>
        <a:spcAft>
          <a:spcPct val="0"/>
        </a:spcAft>
        <a:defRPr sz="4400" b="1">
          <a:solidFill>
            <a:srgbClr val="FFFF00"/>
          </a:solidFill>
          <a:latin typeface="Arial" charset="0"/>
        </a:defRPr>
      </a:lvl3pPr>
      <a:lvl4pPr algn="ctr" rtl="0" eaLnBrk="0" fontAlgn="base" hangingPunct="0">
        <a:spcBef>
          <a:spcPct val="0"/>
        </a:spcBef>
        <a:spcAft>
          <a:spcPct val="0"/>
        </a:spcAft>
        <a:defRPr sz="4400" b="1">
          <a:solidFill>
            <a:srgbClr val="FFFF00"/>
          </a:solidFill>
          <a:latin typeface="Arial" charset="0"/>
        </a:defRPr>
      </a:lvl4pPr>
      <a:lvl5pPr algn="ctr" rtl="0" eaLnBrk="0" fontAlgn="base" hangingPunct="0">
        <a:spcBef>
          <a:spcPct val="0"/>
        </a:spcBef>
        <a:spcAft>
          <a:spcPct val="0"/>
        </a:spcAft>
        <a:defRPr sz="4400" b="1">
          <a:solidFill>
            <a:srgbClr val="FFFF00"/>
          </a:solidFill>
          <a:latin typeface="Arial" charset="0"/>
        </a:defRPr>
      </a:lvl5pPr>
      <a:lvl6pPr marL="457200" algn="ctr" rtl="0" eaLnBrk="0" fontAlgn="base" hangingPunct="0">
        <a:spcBef>
          <a:spcPct val="0"/>
        </a:spcBef>
        <a:spcAft>
          <a:spcPct val="0"/>
        </a:spcAft>
        <a:defRPr sz="4400" b="1">
          <a:solidFill>
            <a:srgbClr val="FFFF00"/>
          </a:solidFill>
          <a:latin typeface="Arial" charset="0"/>
        </a:defRPr>
      </a:lvl6pPr>
      <a:lvl7pPr marL="914400" algn="ctr" rtl="0" eaLnBrk="0" fontAlgn="base" hangingPunct="0">
        <a:spcBef>
          <a:spcPct val="0"/>
        </a:spcBef>
        <a:spcAft>
          <a:spcPct val="0"/>
        </a:spcAft>
        <a:defRPr sz="4400" b="1">
          <a:solidFill>
            <a:srgbClr val="FFFF00"/>
          </a:solidFill>
          <a:latin typeface="Arial" charset="0"/>
        </a:defRPr>
      </a:lvl7pPr>
      <a:lvl8pPr marL="1371600" algn="ctr" rtl="0" eaLnBrk="0" fontAlgn="base" hangingPunct="0">
        <a:spcBef>
          <a:spcPct val="0"/>
        </a:spcBef>
        <a:spcAft>
          <a:spcPct val="0"/>
        </a:spcAft>
        <a:defRPr sz="4400" b="1">
          <a:solidFill>
            <a:srgbClr val="FFFF00"/>
          </a:solidFill>
          <a:latin typeface="Arial" charset="0"/>
        </a:defRPr>
      </a:lvl8pPr>
      <a:lvl9pPr marL="1828800" algn="ctr" rtl="0" eaLnBrk="0" fontAlgn="base" hangingPunct="0">
        <a:spcBef>
          <a:spcPct val="0"/>
        </a:spcBef>
        <a:spcAft>
          <a:spcPct val="0"/>
        </a:spcAft>
        <a:defRPr sz="4400" b="1">
          <a:solidFill>
            <a:srgbClr val="FFFF00"/>
          </a:solidFill>
          <a:latin typeface="Arial" charset="0"/>
        </a:defRPr>
      </a:lvl9pPr>
    </p:titleStyle>
    <p:bodyStyle>
      <a:lvl1pPr marL="342900" indent="-342900" algn="l" rtl="0" eaLnBrk="0" fontAlgn="base" hangingPunct="0">
        <a:spcBef>
          <a:spcPct val="20000"/>
        </a:spcBef>
        <a:spcAft>
          <a:spcPct val="0"/>
        </a:spcAft>
        <a:buClr>
          <a:srgbClr val="FFFF00"/>
        </a:buClr>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lr>
          <a:srgbClr val="FFFF00"/>
        </a:buClr>
        <a:buChar char="–"/>
        <a:defRPr sz="2800">
          <a:solidFill>
            <a:schemeClr val="bg1"/>
          </a:solidFill>
          <a:latin typeface="+mn-lt"/>
        </a:defRPr>
      </a:lvl2pPr>
      <a:lvl3pPr marL="1143000" indent="-228600" algn="l" rtl="0" eaLnBrk="0" fontAlgn="base" hangingPunct="0">
        <a:spcBef>
          <a:spcPct val="20000"/>
        </a:spcBef>
        <a:spcAft>
          <a:spcPct val="0"/>
        </a:spcAft>
        <a:buClr>
          <a:srgbClr val="FFFF00"/>
        </a:buClr>
        <a:buChar char="•"/>
        <a:defRPr sz="2400">
          <a:solidFill>
            <a:schemeClr val="bg1"/>
          </a:solidFill>
          <a:latin typeface="+mn-lt"/>
        </a:defRPr>
      </a:lvl3pPr>
      <a:lvl4pPr marL="1600200" indent="-228600" algn="l" rtl="0" eaLnBrk="0" fontAlgn="base" hangingPunct="0">
        <a:spcBef>
          <a:spcPct val="20000"/>
        </a:spcBef>
        <a:spcAft>
          <a:spcPct val="0"/>
        </a:spcAft>
        <a:buClr>
          <a:srgbClr val="FFFF00"/>
        </a:buClr>
        <a:buChar char="–"/>
        <a:defRPr sz="2000">
          <a:solidFill>
            <a:schemeClr val="bg1"/>
          </a:solidFill>
          <a:latin typeface="+mn-lt"/>
        </a:defRPr>
      </a:lvl4pPr>
      <a:lvl5pPr marL="2057400" indent="-228600" algn="l" rtl="0" eaLnBrk="0" fontAlgn="base" hangingPunct="0">
        <a:spcBef>
          <a:spcPct val="20000"/>
        </a:spcBef>
        <a:spcAft>
          <a:spcPct val="0"/>
        </a:spcAft>
        <a:buClr>
          <a:srgbClr val="FFFF00"/>
        </a:buClr>
        <a:buChar char="»"/>
        <a:defRPr sz="2000">
          <a:solidFill>
            <a:schemeClr val="bg1"/>
          </a:solidFill>
          <a:latin typeface="+mn-lt"/>
        </a:defRPr>
      </a:lvl5pPr>
      <a:lvl6pPr marL="2514600" indent="-228600" algn="l" rtl="0" eaLnBrk="0" fontAlgn="base" hangingPunct="0">
        <a:spcBef>
          <a:spcPct val="20000"/>
        </a:spcBef>
        <a:spcAft>
          <a:spcPct val="0"/>
        </a:spcAft>
        <a:buClr>
          <a:srgbClr val="FFFF00"/>
        </a:buClr>
        <a:buChar char="»"/>
        <a:defRPr sz="2000">
          <a:solidFill>
            <a:schemeClr val="bg1"/>
          </a:solidFill>
          <a:latin typeface="+mn-lt"/>
        </a:defRPr>
      </a:lvl6pPr>
      <a:lvl7pPr marL="2971800" indent="-228600" algn="l" rtl="0" eaLnBrk="0" fontAlgn="base" hangingPunct="0">
        <a:spcBef>
          <a:spcPct val="20000"/>
        </a:spcBef>
        <a:spcAft>
          <a:spcPct val="0"/>
        </a:spcAft>
        <a:buClr>
          <a:srgbClr val="FFFF00"/>
        </a:buClr>
        <a:buChar char="»"/>
        <a:defRPr sz="2000">
          <a:solidFill>
            <a:schemeClr val="bg1"/>
          </a:solidFill>
          <a:latin typeface="+mn-lt"/>
        </a:defRPr>
      </a:lvl7pPr>
      <a:lvl8pPr marL="3429000" indent="-228600" algn="l" rtl="0" eaLnBrk="0" fontAlgn="base" hangingPunct="0">
        <a:spcBef>
          <a:spcPct val="20000"/>
        </a:spcBef>
        <a:spcAft>
          <a:spcPct val="0"/>
        </a:spcAft>
        <a:buClr>
          <a:srgbClr val="FFFF00"/>
        </a:buClr>
        <a:buChar char="»"/>
        <a:defRPr sz="2000">
          <a:solidFill>
            <a:schemeClr val="bg1"/>
          </a:solidFill>
          <a:latin typeface="+mn-lt"/>
        </a:defRPr>
      </a:lvl8pPr>
      <a:lvl9pPr marL="3886200" indent="-228600" algn="l" rtl="0" eaLnBrk="0" fontAlgn="base" hangingPunct="0">
        <a:spcBef>
          <a:spcPct val="20000"/>
        </a:spcBef>
        <a:spcAft>
          <a:spcPct val="0"/>
        </a:spcAft>
        <a:buClr>
          <a:srgbClr val="FFFF00"/>
        </a:buClr>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3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3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ChangeArrowheads="1"/>
          </p:cNvSpPr>
          <p:nvPr>
            <p:ph type="ctrTitle"/>
          </p:nvPr>
        </p:nvSpPr>
        <p:spPr bwMode="auto">
          <a:xfrm>
            <a:off x="760413" y="1866900"/>
            <a:ext cx="8763000" cy="304165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99"/>
                </a:solidFill>
              </a:rPr>
              <a:t>Guidance for the Selection and Use of Personal Protective Equipment (PPE) in Health Care Settings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588" y="1328738"/>
            <a:ext cx="10287001" cy="8223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Face Protection</a:t>
            </a:r>
          </a:p>
        </p:txBody>
      </p:sp>
      <p:sp>
        <p:nvSpPr>
          <p:cNvPr id="10243" name="Rectangle 3"/>
          <p:cNvSpPr>
            <a:spLocks noChangeArrowheads="1"/>
          </p:cNvSpPr>
          <p:nvPr/>
        </p:nvSpPr>
        <p:spPr bwMode="auto">
          <a:xfrm>
            <a:off x="769938" y="2352675"/>
            <a:ext cx="8743950" cy="4103688"/>
          </a:xfrm>
          <a:prstGeom prst="rect">
            <a:avLst/>
          </a:prstGeom>
          <a:noFill/>
          <a:ln w="9525">
            <a:noFill/>
            <a:miter lim="800000"/>
            <a:headEnd/>
            <a:tailEnd/>
          </a:ln>
        </p:spPr>
        <p:txBody>
          <a:bodyPr/>
          <a:lstStyle/>
          <a:p>
            <a:pPr marL="342900" indent="-342900" algn="l">
              <a:lnSpc>
                <a:spcPct val="100000"/>
              </a:lnSpc>
              <a:spcBef>
                <a:spcPct val="20000"/>
              </a:spcBef>
              <a:buClr>
                <a:srgbClr val="FFFF99"/>
              </a:buClr>
              <a:buFontTx/>
              <a:buChar char="•"/>
            </a:pPr>
            <a:r>
              <a:rPr lang="en-US" sz="3200">
                <a:solidFill>
                  <a:schemeClr val="bg1"/>
                </a:solidFill>
              </a:rPr>
              <a:t>Masks – protect nose and mouth</a:t>
            </a:r>
          </a:p>
          <a:p>
            <a:pPr marL="801688" lvl="1" indent="-344488" algn="l">
              <a:lnSpc>
                <a:spcPct val="100000"/>
              </a:lnSpc>
              <a:spcBef>
                <a:spcPct val="20000"/>
              </a:spcBef>
              <a:buClr>
                <a:srgbClr val="FFFF99"/>
              </a:buClr>
              <a:buFontTx/>
              <a:buChar char="–"/>
            </a:pPr>
            <a:r>
              <a:rPr lang="en-US" sz="2800">
                <a:solidFill>
                  <a:schemeClr val="bg1"/>
                </a:solidFill>
              </a:rPr>
              <a:t>Should fully cover nose and mouth and prevent fluid penetration</a:t>
            </a:r>
          </a:p>
          <a:p>
            <a:pPr marL="342900" indent="-342900" algn="l">
              <a:lnSpc>
                <a:spcPct val="100000"/>
              </a:lnSpc>
              <a:spcBef>
                <a:spcPct val="20000"/>
              </a:spcBef>
              <a:buClr>
                <a:srgbClr val="FFFF99"/>
              </a:buClr>
              <a:buFontTx/>
              <a:buChar char="•"/>
            </a:pPr>
            <a:r>
              <a:rPr lang="en-US" sz="3200">
                <a:solidFill>
                  <a:schemeClr val="bg1"/>
                </a:solidFill>
              </a:rPr>
              <a:t>Goggles – protect eyes</a:t>
            </a:r>
          </a:p>
          <a:p>
            <a:pPr marL="801688" lvl="1" indent="-344488" algn="l">
              <a:lnSpc>
                <a:spcPct val="100000"/>
              </a:lnSpc>
              <a:spcBef>
                <a:spcPct val="20000"/>
              </a:spcBef>
              <a:buClr>
                <a:srgbClr val="FFFF99"/>
              </a:buClr>
              <a:buFontTx/>
              <a:buChar char="–"/>
            </a:pPr>
            <a:r>
              <a:rPr lang="en-US" sz="2800">
                <a:solidFill>
                  <a:schemeClr val="bg1"/>
                </a:solidFill>
              </a:rPr>
              <a:t>Should fit snuggly over and around eyes</a:t>
            </a:r>
          </a:p>
          <a:p>
            <a:pPr marL="801688" lvl="1" indent="-344488" algn="l">
              <a:lnSpc>
                <a:spcPct val="100000"/>
              </a:lnSpc>
              <a:spcBef>
                <a:spcPct val="20000"/>
              </a:spcBef>
              <a:buClr>
                <a:srgbClr val="FFFF99"/>
              </a:buClr>
              <a:buFontTx/>
              <a:buChar char="–"/>
            </a:pPr>
            <a:r>
              <a:rPr lang="en-US" sz="2800">
                <a:solidFill>
                  <a:schemeClr val="bg1"/>
                </a:solidFill>
              </a:rPr>
              <a:t>Personal glasses not a substitute for goggles</a:t>
            </a:r>
          </a:p>
          <a:p>
            <a:pPr marL="801688" lvl="1" indent="-344488" algn="l">
              <a:lnSpc>
                <a:spcPct val="100000"/>
              </a:lnSpc>
              <a:spcBef>
                <a:spcPct val="20000"/>
              </a:spcBef>
              <a:buClr>
                <a:srgbClr val="FFFF99"/>
              </a:buClr>
              <a:buFontTx/>
              <a:buChar char="–"/>
            </a:pPr>
            <a:r>
              <a:rPr lang="en-US" sz="2800">
                <a:solidFill>
                  <a:schemeClr val="bg1"/>
                </a:solidFill>
              </a:rPr>
              <a:t>Anti-fog feature improves clarity</a:t>
            </a:r>
          </a:p>
        </p:txBody>
      </p:sp>
      <p:sp>
        <p:nvSpPr>
          <p:cNvPr id="10244"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pic>
        <p:nvPicPr>
          <p:cNvPr id="10245" name="Picture 8" descr="C:\Documents and Settings\jthompson\Local Settings\Temporary Internet Files\Content.IE5\DT35HDJN\MP900386198[1].jpg"/>
          <p:cNvPicPr>
            <a:picLocks noChangeAspect="1" noChangeArrowheads="1"/>
          </p:cNvPicPr>
          <p:nvPr/>
        </p:nvPicPr>
        <p:blipFill>
          <a:blip r:embed="rId3"/>
          <a:srcRect/>
          <a:stretch>
            <a:fillRect/>
          </a:stretch>
        </p:blipFill>
        <p:spPr bwMode="auto">
          <a:xfrm>
            <a:off x="7921625" y="234950"/>
            <a:ext cx="1592263" cy="2398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12763" y="1331913"/>
            <a:ext cx="9258300" cy="114300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99"/>
                </a:solidFill>
              </a:rPr>
              <a:t>Face Protection</a:t>
            </a:r>
          </a:p>
        </p:txBody>
      </p:sp>
      <p:sp>
        <p:nvSpPr>
          <p:cNvPr id="11267" name="Rectangle 3"/>
          <p:cNvSpPr>
            <a:spLocks noGrp="1" noChangeArrowheads="1"/>
          </p:cNvSpPr>
          <p:nvPr>
            <p:ph type="body" idx="1"/>
          </p:nvPr>
        </p:nvSpPr>
        <p:spPr bwMode="auto">
          <a:xfrm>
            <a:off x="512763" y="2357438"/>
            <a:ext cx="9258300" cy="4525962"/>
          </a:xfrm>
          <a:noFill/>
          <a:ln>
            <a:miter lim="800000"/>
            <a:headEnd/>
            <a:tailEnd/>
          </a:ln>
        </p:spPr>
        <p:txBody>
          <a:bodyPr vert="horz" wrap="square" lIns="91440" tIns="45720" rIns="91440" bIns="45720" numCol="1" anchor="t" anchorCtr="0" compatLnSpc="1">
            <a:prstTxWarp prst="textNoShape">
              <a:avLst/>
            </a:prstTxWarp>
          </a:bodyPr>
          <a:lstStyle/>
          <a:p>
            <a:pPr>
              <a:buClr>
                <a:srgbClr val="FFFF99"/>
              </a:buClr>
            </a:pPr>
            <a:r>
              <a:rPr lang="en-US" smtClean="0"/>
              <a:t>Face shields – protect face, nose, mouth, and eyes</a:t>
            </a:r>
          </a:p>
          <a:p>
            <a:pPr lvl="1">
              <a:buClr>
                <a:srgbClr val="FFFF99"/>
              </a:buClr>
            </a:pPr>
            <a:r>
              <a:rPr lang="en-US" smtClean="0"/>
              <a:t>Should cover forehead, extend below chin and wrap around side of face</a:t>
            </a:r>
          </a:p>
        </p:txBody>
      </p:sp>
      <p:sp>
        <p:nvSpPr>
          <p:cNvPr id="11268"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pic>
        <p:nvPicPr>
          <p:cNvPr id="11269" name="Picture 9" descr="C:\Documents and Settings\jthompson\Local Settings\Temporary Internet Files\Content.IE5\LETPJQRF\MP900227836[1].jpg"/>
          <p:cNvPicPr>
            <a:picLocks noChangeAspect="1" noChangeArrowheads="1"/>
          </p:cNvPicPr>
          <p:nvPr/>
        </p:nvPicPr>
        <p:blipFill>
          <a:blip r:embed="rId3"/>
          <a:srcRect/>
          <a:stretch>
            <a:fillRect/>
          </a:stretch>
        </p:blipFill>
        <p:spPr bwMode="auto">
          <a:xfrm>
            <a:off x="6365875" y="3992563"/>
            <a:ext cx="1719263"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588" y="1328738"/>
            <a:ext cx="10287001" cy="8223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Respiratory Protection</a:t>
            </a:r>
          </a:p>
        </p:txBody>
      </p:sp>
      <p:sp>
        <p:nvSpPr>
          <p:cNvPr id="12291" name="Rectangle 3"/>
          <p:cNvSpPr>
            <a:spLocks noChangeArrowheads="1"/>
          </p:cNvSpPr>
          <p:nvPr/>
        </p:nvSpPr>
        <p:spPr bwMode="auto">
          <a:xfrm>
            <a:off x="769938" y="2338388"/>
            <a:ext cx="8743950" cy="4103687"/>
          </a:xfrm>
          <a:prstGeom prst="rect">
            <a:avLst/>
          </a:prstGeom>
          <a:noFill/>
          <a:ln w="9525">
            <a:noFill/>
            <a:miter lim="800000"/>
            <a:headEnd/>
            <a:tailEnd/>
          </a:ln>
        </p:spPr>
        <p:txBody>
          <a:bodyPr/>
          <a:lstStyle/>
          <a:p>
            <a:pPr marL="342900" indent="-342900" algn="l">
              <a:lnSpc>
                <a:spcPct val="100000"/>
              </a:lnSpc>
              <a:spcBef>
                <a:spcPct val="20000"/>
              </a:spcBef>
              <a:buClr>
                <a:srgbClr val="FFFF99"/>
              </a:buClr>
              <a:buFontTx/>
              <a:buChar char="•"/>
            </a:pPr>
            <a:r>
              <a:rPr lang="en-US" sz="3200">
                <a:solidFill>
                  <a:schemeClr val="bg1"/>
                </a:solidFill>
              </a:rPr>
              <a:t>Purpose – protect from inhalation of infectious aerosols (e.g., </a:t>
            </a:r>
            <a:r>
              <a:rPr lang="en-US" sz="3200" i="1">
                <a:solidFill>
                  <a:schemeClr val="bg1"/>
                </a:solidFill>
              </a:rPr>
              <a:t>Mycobacterium tuberculosis</a:t>
            </a:r>
            <a:r>
              <a:rPr lang="en-US" sz="3200">
                <a:solidFill>
                  <a:schemeClr val="bg1"/>
                </a:solidFill>
              </a:rPr>
              <a:t>)</a:t>
            </a:r>
          </a:p>
          <a:p>
            <a:pPr marL="342900" indent="-342900" algn="l">
              <a:lnSpc>
                <a:spcPct val="100000"/>
              </a:lnSpc>
              <a:spcBef>
                <a:spcPct val="20000"/>
              </a:spcBef>
              <a:buClr>
                <a:srgbClr val="FFFF99"/>
              </a:buClr>
              <a:buFontTx/>
              <a:buChar char="•"/>
            </a:pPr>
            <a:r>
              <a:rPr lang="en-US" sz="3200">
                <a:solidFill>
                  <a:schemeClr val="bg1"/>
                </a:solidFill>
              </a:rPr>
              <a:t>PPE types for respiratory protection</a:t>
            </a:r>
          </a:p>
          <a:p>
            <a:pPr marL="801688" lvl="1" indent="-344488" algn="l">
              <a:lnSpc>
                <a:spcPct val="100000"/>
              </a:lnSpc>
              <a:spcBef>
                <a:spcPct val="20000"/>
              </a:spcBef>
              <a:buClr>
                <a:srgbClr val="FFFF99"/>
              </a:buClr>
              <a:buFontTx/>
              <a:buChar char="–"/>
            </a:pPr>
            <a:r>
              <a:rPr lang="en-US" sz="2800">
                <a:solidFill>
                  <a:schemeClr val="bg1"/>
                </a:solidFill>
              </a:rPr>
              <a:t>Particulate respirators</a:t>
            </a:r>
          </a:p>
          <a:p>
            <a:pPr marL="801688" lvl="1" indent="-344488" algn="l">
              <a:lnSpc>
                <a:spcPct val="100000"/>
              </a:lnSpc>
              <a:spcBef>
                <a:spcPct val="20000"/>
              </a:spcBef>
              <a:buClr>
                <a:srgbClr val="FFFF99"/>
              </a:buClr>
              <a:buFontTx/>
              <a:buChar char="–"/>
            </a:pPr>
            <a:r>
              <a:rPr lang="en-US" sz="2800">
                <a:solidFill>
                  <a:schemeClr val="bg1"/>
                </a:solidFill>
              </a:rPr>
              <a:t>Half- or full-face elastomeric respirators</a:t>
            </a:r>
          </a:p>
          <a:p>
            <a:pPr marL="801688" lvl="1" indent="-344488" algn="l">
              <a:lnSpc>
                <a:spcPct val="100000"/>
              </a:lnSpc>
              <a:spcBef>
                <a:spcPct val="20000"/>
              </a:spcBef>
              <a:buClr>
                <a:srgbClr val="FFFF99"/>
              </a:buClr>
              <a:buFontTx/>
              <a:buChar char="–"/>
            </a:pPr>
            <a:r>
              <a:rPr lang="en-US" sz="2800">
                <a:solidFill>
                  <a:schemeClr val="bg1"/>
                </a:solidFill>
              </a:rPr>
              <a:t>Powered air purifying respirators (PAPR)</a:t>
            </a:r>
          </a:p>
        </p:txBody>
      </p:sp>
      <p:sp>
        <p:nvSpPr>
          <p:cNvPr id="12292"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588" y="800100"/>
            <a:ext cx="10287001" cy="12414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Elements of a Respiratory </a:t>
            </a:r>
            <a:br>
              <a:rPr lang="en-US" smtClean="0">
                <a:solidFill>
                  <a:srgbClr val="FFFF99"/>
                </a:solidFill>
              </a:rPr>
            </a:br>
            <a:r>
              <a:rPr lang="en-US" smtClean="0">
                <a:solidFill>
                  <a:srgbClr val="FFFF99"/>
                </a:solidFill>
              </a:rPr>
              <a:t>Protection Program</a:t>
            </a:r>
          </a:p>
        </p:txBody>
      </p:sp>
      <p:sp>
        <p:nvSpPr>
          <p:cNvPr id="13315" name="Rectangle 3"/>
          <p:cNvSpPr>
            <a:spLocks noChangeArrowheads="1"/>
          </p:cNvSpPr>
          <p:nvPr/>
        </p:nvSpPr>
        <p:spPr bwMode="auto">
          <a:xfrm>
            <a:off x="769938" y="2366963"/>
            <a:ext cx="8743950"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Medical evaluation</a:t>
            </a:r>
          </a:p>
          <a:p>
            <a:pPr marL="342900" indent="-342900" algn="l">
              <a:lnSpc>
                <a:spcPct val="100000"/>
              </a:lnSpc>
              <a:spcBef>
                <a:spcPct val="30000"/>
              </a:spcBef>
              <a:buClr>
                <a:srgbClr val="FFFF99"/>
              </a:buClr>
              <a:buFontTx/>
              <a:buChar char="•"/>
            </a:pPr>
            <a:r>
              <a:rPr lang="en-US" sz="3200">
                <a:solidFill>
                  <a:schemeClr val="bg1"/>
                </a:solidFill>
              </a:rPr>
              <a:t>Fit testing</a:t>
            </a:r>
          </a:p>
          <a:p>
            <a:pPr marL="342900" indent="-342900" algn="l">
              <a:lnSpc>
                <a:spcPct val="100000"/>
              </a:lnSpc>
              <a:spcBef>
                <a:spcPct val="30000"/>
              </a:spcBef>
              <a:buClr>
                <a:srgbClr val="FFFF99"/>
              </a:buClr>
              <a:buFontTx/>
              <a:buChar char="•"/>
            </a:pPr>
            <a:r>
              <a:rPr lang="en-US" sz="3200">
                <a:solidFill>
                  <a:schemeClr val="bg1"/>
                </a:solidFill>
              </a:rPr>
              <a:t>Training</a:t>
            </a:r>
          </a:p>
          <a:p>
            <a:pPr marL="342900" indent="-342900" algn="l">
              <a:lnSpc>
                <a:spcPct val="100000"/>
              </a:lnSpc>
              <a:spcBef>
                <a:spcPct val="30000"/>
              </a:spcBef>
              <a:buClr>
                <a:srgbClr val="FFFF99"/>
              </a:buClr>
              <a:buFontTx/>
              <a:buChar char="•"/>
            </a:pPr>
            <a:r>
              <a:rPr lang="en-US" sz="3200">
                <a:solidFill>
                  <a:schemeClr val="bg1"/>
                </a:solidFill>
              </a:rPr>
              <a:t>Fit checking before use</a:t>
            </a:r>
          </a:p>
        </p:txBody>
      </p:sp>
      <p:sp>
        <p:nvSpPr>
          <p:cNvPr id="13316"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2"/>
          <p:cNvSpPr>
            <a:spLocks noChangeArrowheads="1"/>
          </p:cNvSpPr>
          <p:nvPr>
            <p:ph type="ctrTitle"/>
          </p:nvPr>
        </p:nvSpPr>
        <p:spPr bwMode="auto">
          <a:xfrm>
            <a:off x="760413" y="1866900"/>
            <a:ext cx="8763000" cy="304165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99"/>
                </a:solidFill>
              </a:rPr>
              <a:t>PPE Use in Healthcare Settings:</a:t>
            </a:r>
            <a:br>
              <a:rPr lang="en-US" smtClean="0">
                <a:solidFill>
                  <a:srgbClr val="FFFF99"/>
                </a:solidFill>
              </a:rPr>
            </a:br>
            <a:r>
              <a:rPr lang="en-US" smtClean="0">
                <a:solidFill>
                  <a:srgbClr val="FFFF99"/>
                </a:solidFill>
              </a:rPr>
              <a:t>How to Safely Don, Use, and Remove PPE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1588" y="1328738"/>
            <a:ext cx="10287001" cy="8223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Key Points About PPE</a:t>
            </a:r>
          </a:p>
        </p:txBody>
      </p:sp>
      <p:sp>
        <p:nvSpPr>
          <p:cNvPr id="15363" name="Rectangle 3"/>
          <p:cNvSpPr>
            <a:spLocks noChangeArrowheads="1"/>
          </p:cNvSpPr>
          <p:nvPr/>
        </p:nvSpPr>
        <p:spPr bwMode="auto">
          <a:xfrm>
            <a:off x="769938" y="2338388"/>
            <a:ext cx="8743950"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Don before contact with the patient, generally before entering the room</a:t>
            </a:r>
          </a:p>
          <a:p>
            <a:pPr marL="342900" indent="-342900" algn="l">
              <a:lnSpc>
                <a:spcPct val="100000"/>
              </a:lnSpc>
              <a:spcBef>
                <a:spcPct val="30000"/>
              </a:spcBef>
              <a:buClr>
                <a:srgbClr val="FFFF99"/>
              </a:buClr>
              <a:buFontTx/>
              <a:buChar char="•"/>
            </a:pPr>
            <a:r>
              <a:rPr lang="en-US" sz="3200">
                <a:solidFill>
                  <a:schemeClr val="bg1"/>
                </a:solidFill>
              </a:rPr>
              <a:t>Use carefully – don’t spread contamination</a:t>
            </a:r>
          </a:p>
          <a:p>
            <a:pPr marL="342900" indent="-342900" algn="l">
              <a:lnSpc>
                <a:spcPct val="100000"/>
              </a:lnSpc>
              <a:spcBef>
                <a:spcPct val="30000"/>
              </a:spcBef>
              <a:buClr>
                <a:srgbClr val="FFFF99"/>
              </a:buClr>
              <a:buFontTx/>
              <a:buChar char="•"/>
            </a:pPr>
            <a:r>
              <a:rPr lang="en-US" sz="3200">
                <a:solidFill>
                  <a:schemeClr val="bg1"/>
                </a:solidFill>
              </a:rPr>
              <a:t>Remove and discard carefully, either at the doorway or immediately outside patient room; remove respirator outside room</a:t>
            </a:r>
          </a:p>
          <a:p>
            <a:pPr marL="342900" indent="-342900" algn="l">
              <a:lnSpc>
                <a:spcPct val="100000"/>
              </a:lnSpc>
              <a:spcBef>
                <a:spcPct val="30000"/>
              </a:spcBef>
              <a:buClr>
                <a:srgbClr val="FFFF99"/>
              </a:buClr>
              <a:buFontTx/>
              <a:buChar char="•"/>
            </a:pPr>
            <a:r>
              <a:rPr lang="en-US" sz="3200">
                <a:solidFill>
                  <a:schemeClr val="bg1"/>
                </a:solidFill>
              </a:rPr>
              <a:t>Immediately perform hand hygiene</a:t>
            </a:r>
          </a:p>
        </p:txBody>
      </p:sp>
      <p:sp>
        <p:nvSpPr>
          <p:cNvPr id="15364"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1588" y="1328738"/>
            <a:ext cx="10287001" cy="8223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Sequence* for Donning PPE</a:t>
            </a:r>
          </a:p>
        </p:txBody>
      </p:sp>
      <p:sp>
        <p:nvSpPr>
          <p:cNvPr id="16387" name="Rectangle 3"/>
          <p:cNvSpPr>
            <a:spLocks noChangeArrowheads="1"/>
          </p:cNvSpPr>
          <p:nvPr/>
        </p:nvSpPr>
        <p:spPr bwMode="auto">
          <a:xfrm>
            <a:off x="769938" y="2352675"/>
            <a:ext cx="8743950"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Gown first</a:t>
            </a:r>
          </a:p>
          <a:p>
            <a:pPr marL="342900" indent="-342900" algn="l">
              <a:lnSpc>
                <a:spcPct val="100000"/>
              </a:lnSpc>
              <a:spcBef>
                <a:spcPct val="30000"/>
              </a:spcBef>
              <a:buClr>
                <a:srgbClr val="FFFF99"/>
              </a:buClr>
              <a:buFontTx/>
              <a:buChar char="•"/>
            </a:pPr>
            <a:r>
              <a:rPr lang="en-US" sz="3200">
                <a:solidFill>
                  <a:schemeClr val="bg1"/>
                </a:solidFill>
              </a:rPr>
              <a:t>Mask or respirator</a:t>
            </a:r>
          </a:p>
          <a:p>
            <a:pPr marL="342900" indent="-342900" algn="l">
              <a:lnSpc>
                <a:spcPct val="100000"/>
              </a:lnSpc>
              <a:spcBef>
                <a:spcPct val="30000"/>
              </a:spcBef>
              <a:buClr>
                <a:srgbClr val="FFFF99"/>
              </a:buClr>
              <a:buFontTx/>
              <a:buChar char="•"/>
            </a:pPr>
            <a:r>
              <a:rPr lang="en-US" sz="3200">
                <a:solidFill>
                  <a:schemeClr val="bg1"/>
                </a:solidFill>
              </a:rPr>
              <a:t>Goggles or face shield</a:t>
            </a:r>
          </a:p>
          <a:p>
            <a:pPr marL="342900" indent="-342900" algn="l">
              <a:lnSpc>
                <a:spcPct val="100000"/>
              </a:lnSpc>
              <a:spcBef>
                <a:spcPct val="30000"/>
              </a:spcBef>
              <a:buClr>
                <a:srgbClr val="FFFF99"/>
              </a:buClr>
              <a:buFontTx/>
              <a:buChar char="•"/>
            </a:pPr>
            <a:r>
              <a:rPr lang="en-US" sz="3200">
                <a:solidFill>
                  <a:schemeClr val="bg1"/>
                </a:solidFill>
              </a:rPr>
              <a:t>Gloves</a:t>
            </a:r>
          </a:p>
        </p:txBody>
      </p:sp>
      <p:sp>
        <p:nvSpPr>
          <p:cNvPr id="16388" name="Text Box 4"/>
          <p:cNvSpPr txBox="1">
            <a:spLocks noChangeArrowheads="1"/>
          </p:cNvSpPr>
          <p:nvPr/>
        </p:nvSpPr>
        <p:spPr bwMode="auto">
          <a:xfrm>
            <a:off x="352425" y="5114925"/>
            <a:ext cx="9578975" cy="412750"/>
          </a:xfrm>
          <a:prstGeom prst="rect">
            <a:avLst/>
          </a:prstGeom>
          <a:noFill/>
          <a:ln w="9525">
            <a:noFill/>
            <a:miter lim="800000"/>
            <a:headEnd/>
            <a:tailEnd/>
          </a:ln>
          <a:effectLst/>
        </p:spPr>
        <p:txBody>
          <a:bodyPr wrap="none">
            <a:spAutoFit/>
          </a:bodyPr>
          <a:lstStyle/>
          <a:p>
            <a:r>
              <a:rPr lang="en-US" sz="2800" b="1"/>
              <a:t>*Combination of PPE will affect sequence – be practical</a:t>
            </a:r>
          </a:p>
        </p:txBody>
      </p:sp>
      <p:sp>
        <p:nvSpPr>
          <p:cNvPr id="16389" name="Text Box 6"/>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1588" y="1328738"/>
            <a:ext cx="10287001" cy="8223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How to Don a Gown</a:t>
            </a:r>
          </a:p>
        </p:txBody>
      </p:sp>
      <p:sp>
        <p:nvSpPr>
          <p:cNvPr id="17411" name="Rectangle 3"/>
          <p:cNvSpPr>
            <a:spLocks noChangeArrowheads="1"/>
          </p:cNvSpPr>
          <p:nvPr/>
        </p:nvSpPr>
        <p:spPr bwMode="auto">
          <a:xfrm>
            <a:off x="769938" y="2338388"/>
            <a:ext cx="8743950"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Select appropriate type and size</a:t>
            </a:r>
          </a:p>
          <a:p>
            <a:pPr marL="342900" indent="-342900" algn="l">
              <a:lnSpc>
                <a:spcPct val="100000"/>
              </a:lnSpc>
              <a:spcBef>
                <a:spcPct val="30000"/>
              </a:spcBef>
              <a:buClr>
                <a:srgbClr val="FFFF99"/>
              </a:buClr>
              <a:buFontTx/>
              <a:buChar char="•"/>
            </a:pPr>
            <a:r>
              <a:rPr lang="en-US" sz="3200">
                <a:solidFill>
                  <a:schemeClr val="bg1"/>
                </a:solidFill>
              </a:rPr>
              <a:t>Opening is in the back</a:t>
            </a:r>
          </a:p>
          <a:p>
            <a:pPr marL="342900" indent="-342900" algn="l">
              <a:lnSpc>
                <a:spcPct val="100000"/>
              </a:lnSpc>
              <a:spcBef>
                <a:spcPct val="30000"/>
              </a:spcBef>
              <a:buClr>
                <a:srgbClr val="FFFF99"/>
              </a:buClr>
              <a:buFontTx/>
              <a:buChar char="•"/>
            </a:pPr>
            <a:r>
              <a:rPr lang="en-US" sz="3200">
                <a:solidFill>
                  <a:schemeClr val="bg1"/>
                </a:solidFill>
              </a:rPr>
              <a:t>Secure at neck and waist</a:t>
            </a:r>
          </a:p>
          <a:p>
            <a:pPr marL="342900" indent="-342900" algn="l">
              <a:lnSpc>
                <a:spcPct val="100000"/>
              </a:lnSpc>
              <a:spcBef>
                <a:spcPct val="30000"/>
              </a:spcBef>
              <a:buClr>
                <a:srgbClr val="FFFF99"/>
              </a:buClr>
              <a:buFontTx/>
              <a:buChar char="•"/>
            </a:pPr>
            <a:r>
              <a:rPr lang="en-US" sz="3200">
                <a:solidFill>
                  <a:schemeClr val="bg1"/>
                </a:solidFill>
              </a:rPr>
              <a:t>If gown is too small, use two gowns</a:t>
            </a:r>
          </a:p>
          <a:p>
            <a:pPr marL="801688" lvl="1" indent="-344488" algn="l">
              <a:lnSpc>
                <a:spcPct val="100000"/>
              </a:lnSpc>
              <a:spcBef>
                <a:spcPct val="30000"/>
              </a:spcBef>
              <a:buClr>
                <a:srgbClr val="FFFF99"/>
              </a:buClr>
              <a:buFontTx/>
              <a:buChar char="–"/>
            </a:pPr>
            <a:r>
              <a:rPr lang="en-US" sz="2800">
                <a:solidFill>
                  <a:schemeClr val="bg1"/>
                </a:solidFill>
              </a:rPr>
              <a:t>Gown #1 ties in front</a:t>
            </a:r>
          </a:p>
          <a:p>
            <a:pPr marL="801688" lvl="1" indent="-344488" algn="l">
              <a:lnSpc>
                <a:spcPct val="100000"/>
              </a:lnSpc>
              <a:spcBef>
                <a:spcPct val="30000"/>
              </a:spcBef>
              <a:buClr>
                <a:srgbClr val="FFFF99"/>
              </a:buClr>
              <a:buFontTx/>
              <a:buChar char="–"/>
            </a:pPr>
            <a:r>
              <a:rPr lang="en-US" sz="2800">
                <a:solidFill>
                  <a:schemeClr val="bg1"/>
                </a:solidFill>
              </a:rPr>
              <a:t>Gown #2 ties in back</a:t>
            </a:r>
          </a:p>
        </p:txBody>
      </p:sp>
      <p:pic>
        <p:nvPicPr>
          <p:cNvPr id="17412" name="Picture 5" descr="1A_color"/>
          <p:cNvPicPr>
            <a:picLocks noChangeAspect="1" noChangeArrowheads="1"/>
          </p:cNvPicPr>
          <p:nvPr/>
        </p:nvPicPr>
        <p:blipFill>
          <a:blip r:embed="rId3"/>
          <a:srcRect/>
          <a:stretch>
            <a:fillRect/>
          </a:stretch>
        </p:blipFill>
        <p:spPr bwMode="auto">
          <a:xfrm>
            <a:off x="7850188" y="1644650"/>
            <a:ext cx="1941512" cy="2424113"/>
          </a:xfrm>
          <a:prstGeom prst="rect">
            <a:avLst/>
          </a:prstGeom>
          <a:noFill/>
          <a:ln w="9525">
            <a:noFill/>
            <a:miter lim="800000"/>
            <a:headEnd/>
            <a:tailEnd/>
          </a:ln>
        </p:spPr>
      </p:pic>
      <p:pic>
        <p:nvPicPr>
          <p:cNvPr id="17413" name="Picture 6" descr="1B_color"/>
          <p:cNvPicPr>
            <a:picLocks noChangeAspect="1" noChangeArrowheads="1"/>
          </p:cNvPicPr>
          <p:nvPr/>
        </p:nvPicPr>
        <p:blipFill>
          <a:blip r:embed="rId4"/>
          <a:srcRect/>
          <a:stretch>
            <a:fillRect/>
          </a:stretch>
        </p:blipFill>
        <p:spPr bwMode="auto">
          <a:xfrm>
            <a:off x="7850188" y="4103688"/>
            <a:ext cx="1941512" cy="2349500"/>
          </a:xfrm>
          <a:prstGeom prst="rect">
            <a:avLst/>
          </a:prstGeom>
          <a:noFill/>
          <a:ln w="9525">
            <a:noFill/>
            <a:miter lim="800000"/>
            <a:headEnd/>
            <a:tailEnd/>
          </a:ln>
        </p:spPr>
      </p:pic>
      <p:sp>
        <p:nvSpPr>
          <p:cNvPr id="17414" name="Text Box 8"/>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pic>
        <p:nvPicPr>
          <p:cNvPr id="17415" name="Picture 5" descr="1A_color"/>
          <p:cNvPicPr>
            <a:picLocks noChangeAspect="1" noChangeArrowheads="1"/>
          </p:cNvPicPr>
          <p:nvPr/>
        </p:nvPicPr>
        <p:blipFill>
          <a:blip r:embed="rId3"/>
          <a:srcRect/>
          <a:stretch>
            <a:fillRect/>
          </a:stretch>
        </p:blipFill>
        <p:spPr bwMode="auto">
          <a:xfrm>
            <a:off x="7850188" y="1644650"/>
            <a:ext cx="1941512" cy="2424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1588" y="1328738"/>
            <a:ext cx="10287001" cy="8223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How to Don a Mask</a:t>
            </a:r>
          </a:p>
        </p:txBody>
      </p:sp>
      <p:sp>
        <p:nvSpPr>
          <p:cNvPr id="18435" name="Rectangle 3"/>
          <p:cNvSpPr>
            <a:spLocks noChangeArrowheads="1"/>
          </p:cNvSpPr>
          <p:nvPr/>
        </p:nvSpPr>
        <p:spPr bwMode="auto">
          <a:xfrm>
            <a:off x="769938" y="2338388"/>
            <a:ext cx="8743950"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Place over nose, mouth and chin</a:t>
            </a:r>
          </a:p>
          <a:p>
            <a:pPr marL="342900" indent="-342900" algn="l">
              <a:lnSpc>
                <a:spcPct val="100000"/>
              </a:lnSpc>
              <a:spcBef>
                <a:spcPct val="30000"/>
              </a:spcBef>
              <a:buClr>
                <a:srgbClr val="FFFF99"/>
              </a:buClr>
              <a:buFontTx/>
              <a:buChar char="•"/>
            </a:pPr>
            <a:r>
              <a:rPr lang="en-US" sz="3200">
                <a:solidFill>
                  <a:schemeClr val="bg1"/>
                </a:solidFill>
              </a:rPr>
              <a:t>Fit flexible nose piece over nose bridge</a:t>
            </a:r>
          </a:p>
          <a:p>
            <a:pPr marL="342900" indent="-342900" algn="l">
              <a:lnSpc>
                <a:spcPct val="100000"/>
              </a:lnSpc>
              <a:spcBef>
                <a:spcPct val="30000"/>
              </a:spcBef>
              <a:buClr>
                <a:srgbClr val="FFFF99"/>
              </a:buClr>
              <a:buFontTx/>
              <a:buChar char="•"/>
            </a:pPr>
            <a:r>
              <a:rPr lang="en-US" sz="3200">
                <a:solidFill>
                  <a:schemeClr val="bg1"/>
                </a:solidFill>
              </a:rPr>
              <a:t>Secure on head with ties or elastic</a:t>
            </a:r>
          </a:p>
          <a:p>
            <a:pPr marL="342900" indent="-342900" algn="l">
              <a:lnSpc>
                <a:spcPct val="100000"/>
              </a:lnSpc>
              <a:spcBef>
                <a:spcPct val="30000"/>
              </a:spcBef>
              <a:buClr>
                <a:srgbClr val="FFFF99"/>
              </a:buClr>
              <a:buFontTx/>
              <a:buChar char="•"/>
            </a:pPr>
            <a:r>
              <a:rPr lang="en-US" sz="3200">
                <a:solidFill>
                  <a:schemeClr val="bg1"/>
                </a:solidFill>
              </a:rPr>
              <a:t>Adjust to fit</a:t>
            </a:r>
          </a:p>
        </p:txBody>
      </p:sp>
      <p:pic>
        <p:nvPicPr>
          <p:cNvPr id="18436" name="Picture 6" descr="2C"/>
          <p:cNvPicPr>
            <a:picLocks noChangeAspect="1" noChangeArrowheads="1"/>
          </p:cNvPicPr>
          <p:nvPr/>
        </p:nvPicPr>
        <p:blipFill>
          <a:blip r:embed="rId3"/>
          <a:srcRect/>
          <a:stretch>
            <a:fillRect/>
          </a:stretch>
        </p:blipFill>
        <p:spPr bwMode="auto">
          <a:xfrm>
            <a:off x="7580313" y="3627438"/>
            <a:ext cx="2262187" cy="2590800"/>
          </a:xfrm>
          <a:prstGeom prst="rect">
            <a:avLst/>
          </a:prstGeom>
          <a:noFill/>
          <a:ln w="9525">
            <a:noFill/>
            <a:miter lim="800000"/>
            <a:headEnd/>
            <a:tailEnd/>
          </a:ln>
        </p:spPr>
      </p:pic>
      <p:sp>
        <p:nvSpPr>
          <p:cNvPr id="18437" name="Text Box 9"/>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512763" y="846138"/>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How to Don a Particulate Respirator</a:t>
            </a:r>
          </a:p>
        </p:txBody>
      </p:sp>
      <p:sp>
        <p:nvSpPr>
          <p:cNvPr id="19459" name="Rectangle 3"/>
          <p:cNvSpPr>
            <a:spLocks noChangeArrowheads="1"/>
          </p:cNvSpPr>
          <p:nvPr/>
        </p:nvSpPr>
        <p:spPr bwMode="auto">
          <a:xfrm>
            <a:off x="769938" y="2359025"/>
            <a:ext cx="8743950" cy="4103688"/>
          </a:xfrm>
          <a:prstGeom prst="rect">
            <a:avLst/>
          </a:prstGeom>
          <a:noFill/>
          <a:ln w="9525">
            <a:noFill/>
            <a:miter lim="800000"/>
            <a:headEnd/>
            <a:tailEnd/>
          </a:ln>
        </p:spPr>
        <p:txBody>
          <a:bodyPr/>
          <a:lstStyle/>
          <a:p>
            <a:pPr marL="342900" indent="-342900" algn="l">
              <a:lnSpc>
                <a:spcPct val="100000"/>
              </a:lnSpc>
              <a:spcBef>
                <a:spcPct val="20000"/>
              </a:spcBef>
              <a:buClr>
                <a:srgbClr val="FFFF99"/>
              </a:buClr>
              <a:buFontTx/>
              <a:buChar char="•"/>
            </a:pPr>
            <a:r>
              <a:rPr lang="en-US" sz="2800">
                <a:solidFill>
                  <a:srgbClr val="66FFFF"/>
                </a:solidFill>
              </a:rPr>
              <a:t>Select a fit tested respirator</a:t>
            </a:r>
          </a:p>
          <a:p>
            <a:pPr marL="342900" indent="-342900" algn="l">
              <a:lnSpc>
                <a:spcPct val="100000"/>
              </a:lnSpc>
              <a:spcBef>
                <a:spcPct val="20000"/>
              </a:spcBef>
              <a:buClr>
                <a:srgbClr val="FFFF99"/>
              </a:buClr>
              <a:buFontTx/>
              <a:buChar char="•"/>
            </a:pPr>
            <a:r>
              <a:rPr lang="en-US" sz="2800">
                <a:solidFill>
                  <a:schemeClr val="bg1"/>
                </a:solidFill>
              </a:rPr>
              <a:t>Place over nose, mouth and chin</a:t>
            </a:r>
          </a:p>
          <a:p>
            <a:pPr marL="342900" indent="-342900" algn="l">
              <a:lnSpc>
                <a:spcPct val="100000"/>
              </a:lnSpc>
              <a:spcBef>
                <a:spcPct val="20000"/>
              </a:spcBef>
              <a:buClr>
                <a:srgbClr val="FFFF99"/>
              </a:buClr>
              <a:buFontTx/>
              <a:buChar char="•"/>
            </a:pPr>
            <a:r>
              <a:rPr lang="en-US" sz="2800">
                <a:solidFill>
                  <a:schemeClr val="bg1"/>
                </a:solidFill>
              </a:rPr>
              <a:t>Fit flexible nose piece over nose bridge</a:t>
            </a:r>
          </a:p>
          <a:p>
            <a:pPr marL="342900" indent="-342900" algn="l">
              <a:lnSpc>
                <a:spcPct val="100000"/>
              </a:lnSpc>
              <a:spcBef>
                <a:spcPct val="20000"/>
              </a:spcBef>
              <a:buClr>
                <a:srgbClr val="FFFF99"/>
              </a:buClr>
              <a:buFontTx/>
              <a:buChar char="•"/>
            </a:pPr>
            <a:r>
              <a:rPr lang="en-US" sz="2800">
                <a:solidFill>
                  <a:schemeClr val="bg1"/>
                </a:solidFill>
              </a:rPr>
              <a:t>Secure on head with elastic</a:t>
            </a:r>
          </a:p>
          <a:p>
            <a:pPr marL="342900" indent="-342900" algn="l">
              <a:lnSpc>
                <a:spcPct val="100000"/>
              </a:lnSpc>
              <a:spcBef>
                <a:spcPct val="20000"/>
              </a:spcBef>
              <a:buClr>
                <a:srgbClr val="FFFF99"/>
              </a:buClr>
              <a:buFontTx/>
              <a:buChar char="•"/>
            </a:pPr>
            <a:r>
              <a:rPr lang="en-US" sz="2800">
                <a:solidFill>
                  <a:schemeClr val="bg1"/>
                </a:solidFill>
              </a:rPr>
              <a:t>Adjust to fit</a:t>
            </a:r>
          </a:p>
          <a:p>
            <a:pPr marL="342900" indent="-342900" algn="l">
              <a:lnSpc>
                <a:spcPct val="100000"/>
              </a:lnSpc>
              <a:spcBef>
                <a:spcPct val="20000"/>
              </a:spcBef>
              <a:buClr>
                <a:srgbClr val="FFFF99"/>
              </a:buClr>
              <a:buFontTx/>
              <a:buChar char="•"/>
            </a:pPr>
            <a:r>
              <a:rPr lang="en-US" sz="2800">
                <a:solidFill>
                  <a:srgbClr val="66FFFF"/>
                </a:solidFill>
              </a:rPr>
              <a:t>Perform a fit check – </a:t>
            </a:r>
          </a:p>
          <a:p>
            <a:pPr marL="801688" lvl="1" indent="-344488" algn="l">
              <a:lnSpc>
                <a:spcPct val="100000"/>
              </a:lnSpc>
              <a:spcBef>
                <a:spcPct val="20000"/>
              </a:spcBef>
              <a:buClr>
                <a:srgbClr val="FFFF99"/>
              </a:buClr>
              <a:buFontTx/>
              <a:buChar char="–"/>
            </a:pPr>
            <a:r>
              <a:rPr lang="en-US">
                <a:solidFill>
                  <a:srgbClr val="66FFFF"/>
                </a:solidFill>
              </a:rPr>
              <a:t>Inhale – respirator should collapse</a:t>
            </a:r>
          </a:p>
          <a:p>
            <a:pPr marL="801688" lvl="1" indent="-344488" algn="l">
              <a:lnSpc>
                <a:spcPct val="100000"/>
              </a:lnSpc>
              <a:spcBef>
                <a:spcPct val="20000"/>
              </a:spcBef>
              <a:buClr>
                <a:srgbClr val="FFFF99"/>
              </a:buClr>
              <a:buFontTx/>
              <a:buChar char="–"/>
            </a:pPr>
            <a:r>
              <a:rPr lang="en-US">
                <a:solidFill>
                  <a:srgbClr val="66FFFF"/>
                </a:solidFill>
              </a:rPr>
              <a:t>Exhale – check for leakage around face</a:t>
            </a:r>
          </a:p>
        </p:txBody>
      </p:sp>
      <p:pic>
        <p:nvPicPr>
          <p:cNvPr id="19460" name="Picture 10"/>
          <p:cNvPicPr>
            <a:picLocks noGrp="1" noChangeAspect="1" noChangeArrowheads="1"/>
          </p:cNvPicPr>
          <p:nvPr>
            <p:ph idx="1"/>
          </p:nvPr>
        </p:nvPicPr>
        <p:blipFill>
          <a:blip r:embed="rId3"/>
          <a:srcRect/>
          <a:stretch>
            <a:fillRect/>
          </a:stretch>
        </p:blipFill>
        <p:spPr bwMode="auto">
          <a:xfrm>
            <a:off x="7481888" y="3530600"/>
            <a:ext cx="2449512" cy="2851150"/>
          </a:xfrm>
          <a:noFill/>
          <a:ln>
            <a:miter lim="800000"/>
            <a:headEnd/>
            <a:tailEnd/>
          </a:ln>
        </p:spPr>
      </p:pic>
      <p:sp>
        <p:nvSpPr>
          <p:cNvPr id="19461" name="Text Box 12"/>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588" y="690563"/>
            <a:ext cx="10287001" cy="1458912"/>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Personal Protective Equipment </a:t>
            </a:r>
            <a:r>
              <a:rPr lang="en-US" u="sng" smtClean="0">
                <a:solidFill>
                  <a:srgbClr val="FFFF99"/>
                </a:solidFill>
              </a:rPr>
              <a:t>Definition</a:t>
            </a:r>
          </a:p>
        </p:txBody>
      </p:sp>
      <p:sp>
        <p:nvSpPr>
          <p:cNvPr id="2051" name="Rectangle 3"/>
          <p:cNvSpPr>
            <a:spLocks noChangeArrowheads="1"/>
          </p:cNvSpPr>
          <p:nvPr/>
        </p:nvSpPr>
        <p:spPr bwMode="auto">
          <a:xfrm>
            <a:off x="769938" y="2366963"/>
            <a:ext cx="8743950" cy="4103687"/>
          </a:xfrm>
          <a:prstGeom prst="rect">
            <a:avLst/>
          </a:prstGeom>
          <a:noFill/>
          <a:ln w="9525">
            <a:noFill/>
            <a:miter lim="800000"/>
            <a:headEnd/>
            <a:tailEnd/>
          </a:ln>
        </p:spPr>
        <p:txBody>
          <a:bodyPr/>
          <a:lstStyle/>
          <a:p>
            <a:pPr algn="l">
              <a:lnSpc>
                <a:spcPct val="100000"/>
              </a:lnSpc>
              <a:spcBef>
                <a:spcPct val="30000"/>
              </a:spcBef>
              <a:buClr>
                <a:srgbClr val="FFFF00"/>
              </a:buClr>
            </a:pPr>
            <a:r>
              <a:rPr lang="en-US" sz="3200">
                <a:solidFill>
                  <a:schemeClr val="bg1"/>
                </a:solidFill>
              </a:rPr>
              <a:t>“specialized clothing or equipment worn by an employee for protection against infectious materials”  (OSHA)</a:t>
            </a:r>
          </a:p>
        </p:txBody>
      </p:sp>
      <p:sp>
        <p:nvSpPr>
          <p:cNvPr id="2052" name="Text Box 4"/>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512763" y="846138"/>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How to Don Eye and Face Protection</a:t>
            </a:r>
          </a:p>
        </p:txBody>
      </p:sp>
      <p:pic>
        <p:nvPicPr>
          <p:cNvPr id="20483" name="Picture 5" descr="3A_color"/>
          <p:cNvPicPr>
            <a:picLocks noGrp="1" noChangeAspect="1" noChangeArrowheads="1"/>
          </p:cNvPicPr>
          <p:nvPr>
            <p:ph sz="half" idx="1"/>
          </p:nvPr>
        </p:nvPicPr>
        <p:blipFill>
          <a:blip r:embed="rId3"/>
          <a:srcRect/>
          <a:stretch>
            <a:fillRect/>
          </a:stretch>
        </p:blipFill>
        <p:spPr bwMode="auto">
          <a:xfrm>
            <a:off x="7116763" y="2005013"/>
            <a:ext cx="2173287" cy="2212975"/>
          </a:xfrm>
          <a:noFill/>
          <a:ln>
            <a:miter lim="800000"/>
            <a:headEnd/>
            <a:tailEnd/>
          </a:ln>
        </p:spPr>
      </p:pic>
      <p:sp>
        <p:nvSpPr>
          <p:cNvPr id="20484" name="Rectangle 3"/>
          <p:cNvSpPr>
            <a:spLocks noChangeArrowheads="1"/>
          </p:cNvSpPr>
          <p:nvPr/>
        </p:nvSpPr>
        <p:spPr bwMode="auto">
          <a:xfrm>
            <a:off x="769938" y="2366963"/>
            <a:ext cx="6011862"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Position goggles over eyes and secure to the head using the ear pieces or headband</a:t>
            </a:r>
          </a:p>
          <a:p>
            <a:pPr marL="342900" indent="-342900" algn="l">
              <a:lnSpc>
                <a:spcPct val="100000"/>
              </a:lnSpc>
              <a:spcBef>
                <a:spcPct val="30000"/>
              </a:spcBef>
              <a:buClr>
                <a:srgbClr val="FFFF99"/>
              </a:buClr>
              <a:buFontTx/>
              <a:buChar char="•"/>
            </a:pPr>
            <a:r>
              <a:rPr lang="en-US" sz="3200">
                <a:solidFill>
                  <a:schemeClr val="bg1"/>
                </a:solidFill>
              </a:rPr>
              <a:t>Position face shield over face and secure on brow with headband</a:t>
            </a:r>
          </a:p>
          <a:p>
            <a:pPr marL="342900" indent="-342900" algn="l">
              <a:lnSpc>
                <a:spcPct val="100000"/>
              </a:lnSpc>
              <a:spcBef>
                <a:spcPct val="30000"/>
              </a:spcBef>
              <a:buClr>
                <a:srgbClr val="FFFF99"/>
              </a:buClr>
              <a:buFontTx/>
              <a:buChar char="•"/>
            </a:pPr>
            <a:r>
              <a:rPr lang="en-US" sz="3200">
                <a:solidFill>
                  <a:schemeClr val="bg1"/>
                </a:solidFill>
              </a:rPr>
              <a:t>Adjust to fit comfortably</a:t>
            </a:r>
          </a:p>
        </p:txBody>
      </p:sp>
      <p:pic>
        <p:nvPicPr>
          <p:cNvPr id="20485" name="Picture 10" descr="4B_up arrow"/>
          <p:cNvPicPr>
            <a:picLocks noGrp="1" noChangeAspect="1" noChangeArrowheads="1"/>
          </p:cNvPicPr>
          <p:nvPr>
            <p:ph sz="half" idx="2"/>
          </p:nvPr>
        </p:nvPicPr>
        <p:blipFill>
          <a:blip r:embed="rId4"/>
          <a:srcRect/>
          <a:stretch>
            <a:fillRect/>
          </a:stretch>
        </p:blipFill>
        <p:spPr bwMode="auto">
          <a:xfrm>
            <a:off x="7116763" y="4252913"/>
            <a:ext cx="2176462" cy="2316162"/>
          </a:xfrm>
          <a:noFill/>
          <a:ln>
            <a:miter lim="800000"/>
            <a:headEnd/>
            <a:tailEnd/>
          </a:ln>
        </p:spPr>
      </p:pic>
      <p:sp>
        <p:nvSpPr>
          <p:cNvPr id="20486" name="Text Box 13"/>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How to Don Gloves</a:t>
            </a:r>
          </a:p>
        </p:txBody>
      </p:sp>
      <p:sp>
        <p:nvSpPr>
          <p:cNvPr id="21507" name="Rectangle 3"/>
          <p:cNvSpPr>
            <a:spLocks noChangeArrowheads="1"/>
          </p:cNvSpPr>
          <p:nvPr/>
        </p:nvSpPr>
        <p:spPr bwMode="auto">
          <a:xfrm>
            <a:off x="769938" y="2338388"/>
            <a:ext cx="8743950"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Don gloves last</a:t>
            </a:r>
          </a:p>
          <a:p>
            <a:pPr marL="342900" indent="-342900" algn="l">
              <a:lnSpc>
                <a:spcPct val="100000"/>
              </a:lnSpc>
              <a:spcBef>
                <a:spcPct val="30000"/>
              </a:spcBef>
              <a:buClr>
                <a:srgbClr val="FFFF99"/>
              </a:buClr>
              <a:buFontTx/>
              <a:buChar char="•"/>
            </a:pPr>
            <a:r>
              <a:rPr lang="en-US" sz="3200">
                <a:solidFill>
                  <a:schemeClr val="bg1"/>
                </a:solidFill>
              </a:rPr>
              <a:t>Select correct type and size</a:t>
            </a:r>
          </a:p>
          <a:p>
            <a:pPr marL="342900" indent="-342900" algn="l">
              <a:lnSpc>
                <a:spcPct val="100000"/>
              </a:lnSpc>
              <a:spcBef>
                <a:spcPct val="30000"/>
              </a:spcBef>
              <a:buClr>
                <a:srgbClr val="FFFF99"/>
              </a:buClr>
              <a:buFontTx/>
              <a:buChar char="•"/>
            </a:pPr>
            <a:r>
              <a:rPr lang="en-US" sz="3200">
                <a:solidFill>
                  <a:schemeClr val="bg1"/>
                </a:solidFill>
              </a:rPr>
              <a:t>Insert hands into gloves</a:t>
            </a:r>
          </a:p>
          <a:p>
            <a:pPr marL="342900" indent="-342900" algn="l">
              <a:lnSpc>
                <a:spcPct val="100000"/>
              </a:lnSpc>
              <a:spcBef>
                <a:spcPct val="30000"/>
              </a:spcBef>
              <a:buClr>
                <a:srgbClr val="FFFF99"/>
              </a:buClr>
              <a:buFontTx/>
              <a:buChar char="•"/>
            </a:pPr>
            <a:r>
              <a:rPr lang="en-US" sz="3200">
                <a:solidFill>
                  <a:schemeClr val="bg1"/>
                </a:solidFill>
              </a:rPr>
              <a:t>Extend gloves over isolation gown cuffs</a:t>
            </a:r>
          </a:p>
        </p:txBody>
      </p:sp>
      <p:pic>
        <p:nvPicPr>
          <p:cNvPr id="21508" name="Picture 5" descr="5A_color"/>
          <p:cNvPicPr>
            <a:picLocks noGrp="1" noChangeAspect="1" noChangeArrowheads="1"/>
          </p:cNvPicPr>
          <p:nvPr>
            <p:ph idx="1"/>
          </p:nvPr>
        </p:nvPicPr>
        <p:blipFill>
          <a:blip r:embed="rId3"/>
          <a:srcRect/>
          <a:stretch>
            <a:fillRect/>
          </a:stretch>
        </p:blipFill>
        <p:spPr bwMode="auto">
          <a:xfrm>
            <a:off x="6508750" y="2024063"/>
            <a:ext cx="3114675" cy="2319337"/>
          </a:xfrm>
          <a:noFill/>
          <a:ln>
            <a:miter lim="800000"/>
            <a:headEnd/>
            <a:tailEnd/>
          </a:ln>
        </p:spPr>
      </p:pic>
      <p:sp>
        <p:nvSpPr>
          <p:cNvPr id="21509" name="Text Box 8"/>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How to Safely Use PPE</a:t>
            </a:r>
          </a:p>
        </p:txBody>
      </p:sp>
      <p:sp>
        <p:nvSpPr>
          <p:cNvPr id="22531" name="Rectangle 3"/>
          <p:cNvSpPr>
            <a:spLocks noChangeArrowheads="1"/>
          </p:cNvSpPr>
          <p:nvPr/>
        </p:nvSpPr>
        <p:spPr bwMode="auto">
          <a:xfrm>
            <a:off x="769938" y="2352675"/>
            <a:ext cx="8743950"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Keep gloved hands away from face</a:t>
            </a:r>
          </a:p>
          <a:p>
            <a:pPr marL="342900" indent="-342900" algn="l">
              <a:lnSpc>
                <a:spcPct val="100000"/>
              </a:lnSpc>
              <a:spcBef>
                <a:spcPct val="30000"/>
              </a:spcBef>
              <a:buClr>
                <a:srgbClr val="FFFF99"/>
              </a:buClr>
              <a:buFontTx/>
              <a:buChar char="•"/>
            </a:pPr>
            <a:r>
              <a:rPr lang="en-US" sz="3200">
                <a:solidFill>
                  <a:schemeClr val="bg1"/>
                </a:solidFill>
              </a:rPr>
              <a:t>Avoid touching or adjusting other PPE</a:t>
            </a:r>
          </a:p>
          <a:p>
            <a:pPr marL="342900" indent="-342900" algn="l">
              <a:lnSpc>
                <a:spcPct val="100000"/>
              </a:lnSpc>
              <a:spcBef>
                <a:spcPct val="30000"/>
              </a:spcBef>
              <a:buClr>
                <a:srgbClr val="FFFF99"/>
              </a:buClr>
              <a:buFontTx/>
              <a:buChar char="•"/>
            </a:pPr>
            <a:r>
              <a:rPr lang="en-US" sz="3200">
                <a:solidFill>
                  <a:schemeClr val="bg1"/>
                </a:solidFill>
              </a:rPr>
              <a:t>Remove gloves if they become torn; perform hand hygiene before donning new gloves</a:t>
            </a:r>
          </a:p>
          <a:p>
            <a:pPr marL="342900" indent="-342900" algn="l">
              <a:lnSpc>
                <a:spcPct val="100000"/>
              </a:lnSpc>
              <a:spcBef>
                <a:spcPct val="30000"/>
              </a:spcBef>
              <a:buClr>
                <a:srgbClr val="FFFF99"/>
              </a:buClr>
              <a:buFontTx/>
              <a:buChar char="•"/>
            </a:pPr>
            <a:r>
              <a:rPr lang="en-US" sz="3200">
                <a:solidFill>
                  <a:schemeClr val="bg1"/>
                </a:solidFill>
              </a:rPr>
              <a:t>Limit surfaces and items touched</a:t>
            </a:r>
          </a:p>
        </p:txBody>
      </p:sp>
      <p:sp>
        <p:nvSpPr>
          <p:cNvPr id="22532" name="Text Box 7"/>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3554" name="Rectangle 2"/>
          <p:cNvSpPr>
            <a:spLocks noChangeArrowheads="1"/>
          </p:cNvSpPr>
          <p:nvPr>
            <p:ph type="ctrTitle"/>
          </p:nvPr>
        </p:nvSpPr>
        <p:spPr bwMode="auto">
          <a:xfrm>
            <a:off x="760413" y="1866900"/>
            <a:ext cx="8763000" cy="304165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99"/>
                </a:solidFill>
              </a:rPr>
              <a:t>PPE Use in Healthcare Settings:</a:t>
            </a:r>
            <a:br>
              <a:rPr lang="en-US" smtClean="0">
                <a:solidFill>
                  <a:srgbClr val="FFFF99"/>
                </a:solidFill>
              </a:rPr>
            </a:br>
            <a:r>
              <a:rPr lang="en-US" smtClean="0">
                <a:solidFill>
                  <a:srgbClr val="FFFF99"/>
                </a:solidFill>
              </a:rPr>
              <a:t>How to Safely Remove PPE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512763" y="657225"/>
            <a:ext cx="9258300" cy="151765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“Contaminated” and “Clean” Areas of PPE</a:t>
            </a:r>
          </a:p>
        </p:txBody>
      </p:sp>
      <p:sp>
        <p:nvSpPr>
          <p:cNvPr id="24579" name="Rectangle 4"/>
          <p:cNvSpPr>
            <a:spLocks noChangeArrowheads="1"/>
          </p:cNvSpPr>
          <p:nvPr/>
        </p:nvSpPr>
        <p:spPr bwMode="auto">
          <a:xfrm>
            <a:off x="755650" y="2357438"/>
            <a:ext cx="8772525"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Contaminated – outside front</a:t>
            </a:r>
          </a:p>
          <a:p>
            <a:pPr marL="1201738" lvl="2" indent="-228600" algn="l">
              <a:lnSpc>
                <a:spcPct val="100000"/>
              </a:lnSpc>
              <a:spcBef>
                <a:spcPct val="30000"/>
              </a:spcBef>
              <a:buClr>
                <a:srgbClr val="FFFF99"/>
              </a:buClr>
              <a:buFontTx/>
              <a:buChar char="•"/>
            </a:pPr>
            <a:r>
              <a:rPr lang="en-US">
                <a:solidFill>
                  <a:schemeClr val="bg1"/>
                </a:solidFill>
              </a:rPr>
              <a:t>Areas of PPE that have or are likely to have been in contact with body sites, materials, or environmental surfaces where the infectious organism may reside</a:t>
            </a:r>
          </a:p>
          <a:p>
            <a:pPr marL="342900" indent="-342900" algn="l">
              <a:lnSpc>
                <a:spcPct val="100000"/>
              </a:lnSpc>
              <a:spcBef>
                <a:spcPct val="30000"/>
              </a:spcBef>
              <a:buClr>
                <a:srgbClr val="FFFF99"/>
              </a:buClr>
              <a:buFontTx/>
              <a:buChar char="•"/>
            </a:pPr>
            <a:r>
              <a:rPr lang="en-US" sz="3200">
                <a:solidFill>
                  <a:schemeClr val="bg1"/>
                </a:solidFill>
              </a:rPr>
              <a:t>Clean – inside, outside back, ties on head and back</a:t>
            </a:r>
          </a:p>
          <a:p>
            <a:pPr marL="1201738" lvl="2" indent="-228600" algn="l">
              <a:lnSpc>
                <a:spcPct val="100000"/>
              </a:lnSpc>
              <a:spcBef>
                <a:spcPct val="30000"/>
              </a:spcBef>
              <a:buClr>
                <a:srgbClr val="FFFF99"/>
              </a:buClr>
              <a:buFontTx/>
              <a:buChar char="•"/>
            </a:pPr>
            <a:r>
              <a:rPr lang="en-US">
                <a:solidFill>
                  <a:schemeClr val="bg1"/>
                </a:solidFill>
              </a:rPr>
              <a:t>Areas of PPE that are not likely to have been in contact with the infectious organism</a:t>
            </a:r>
          </a:p>
        </p:txBody>
      </p:sp>
      <p:sp>
        <p:nvSpPr>
          <p:cNvPr id="24580" name="Text Box 9"/>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Sequence for Removing PPE</a:t>
            </a:r>
          </a:p>
        </p:txBody>
      </p:sp>
      <p:sp>
        <p:nvSpPr>
          <p:cNvPr id="25603" name="Rectangle 3"/>
          <p:cNvSpPr>
            <a:spLocks noChangeArrowheads="1"/>
          </p:cNvSpPr>
          <p:nvPr/>
        </p:nvSpPr>
        <p:spPr bwMode="auto">
          <a:xfrm>
            <a:off x="769938" y="2352675"/>
            <a:ext cx="8743950"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Gloves</a:t>
            </a:r>
          </a:p>
          <a:p>
            <a:pPr marL="342900" indent="-342900" algn="l">
              <a:lnSpc>
                <a:spcPct val="100000"/>
              </a:lnSpc>
              <a:spcBef>
                <a:spcPct val="30000"/>
              </a:spcBef>
              <a:buClr>
                <a:srgbClr val="FFFF99"/>
              </a:buClr>
              <a:buFontTx/>
              <a:buChar char="•"/>
            </a:pPr>
            <a:r>
              <a:rPr lang="en-US" sz="3200">
                <a:solidFill>
                  <a:schemeClr val="bg1"/>
                </a:solidFill>
              </a:rPr>
              <a:t>Face shield or goggles</a:t>
            </a:r>
          </a:p>
          <a:p>
            <a:pPr marL="342900" indent="-342900" algn="l">
              <a:lnSpc>
                <a:spcPct val="100000"/>
              </a:lnSpc>
              <a:spcBef>
                <a:spcPct val="30000"/>
              </a:spcBef>
              <a:buClr>
                <a:srgbClr val="FFFF99"/>
              </a:buClr>
              <a:buFontTx/>
              <a:buChar char="•"/>
            </a:pPr>
            <a:r>
              <a:rPr lang="en-US" sz="3200">
                <a:solidFill>
                  <a:schemeClr val="bg1"/>
                </a:solidFill>
              </a:rPr>
              <a:t>Gown</a:t>
            </a:r>
          </a:p>
          <a:p>
            <a:pPr marL="342900" indent="-342900" algn="l">
              <a:lnSpc>
                <a:spcPct val="100000"/>
              </a:lnSpc>
              <a:spcBef>
                <a:spcPct val="30000"/>
              </a:spcBef>
              <a:buClr>
                <a:srgbClr val="FFFF99"/>
              </a:buClr>
              <a:buFontTx/>
              <a:buChar char="•"/>
            </a:pPr>
            <a:r>
              <a:rPr lang="en-US" sz="3200">
                <a:solidFill>
                  <a:schemeClr val="bg1"/>
                </a:solidFill>
              </a:rPr>
              <a:t>Mask or respirator</a:t>
            </a:r>
          </a:p>
        </p:txBody>
      </p:sp>
      <p:sp>
        <p:nvSpPr>
          <p:cNvPr id="25604"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Where to Remove PPE</a:t>
            </a:r>
          </a:p>
        </p:txBody>
      </p:sp>
      <p:sp>
        <p:nvSpPr>
          <p:cNvPr id="26627" name="Rectangle 3"/>
          <p:cNvSpPr>
            <a:spLocks noChangeArrowheads="1"/>
          </p:cNvSpPr>
          <p:nvPr/>
        </p:nvSpPr>
        <p:spPr bwMode="auto">
          <a:xfrm>
            <a:off x="769938" y="2352675"/>
            <a:ext cx="8743950"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At doorway, before leaving patient room or in anteroom*</a:t>
            </a:r>
          </a:p>
          <a:p>
            <a:pPr marL="342900" indent="-342900" algn="l">
              <a:lnSpc>
                <a:spcPct val="100000"/>
              </a:lnSpc>
              <a:spcBef>
                <a:spcPct val="30000"/>
              </a:spcBef>
              <a:buClr>
                <a:srgbClr val="FFFF99"/>
              </a:buClr>
              <a:buFontTx/>
              <a:buChar char="•"/>
            </a:pPr>
            <a:r>
              <a:rPr lang="en-US" sz="3200">
                <a:solidFill>
                  <a:schemeClr val="bg1"/>
                </a:solidFill>
              </a:rPr>
              <a:t>Remove respirator outside room, after door has been closed*</a:t>
            </a:r>
          </a:p>
        </p:txBody>
      </p:sp>
      <p:sp>
        <p:nvSpPr>
          <p:cNvPr id="26628" name="Text Box 5"/>
          <p:cNvSpPr txBox="1">
            <a:spLocks noChangeArrowheads="1"/>
          </p:cNvSpPr>
          <p:nvPr/>
        </p:nvSpPr>
        <p:spPr bwMode="auto">
          <a:xfrm>
            <a:off x="928688" y="4803775"/>
            <a:ext cx="8424862" cy="822325"/>
          </a:xfrm>
          <a:prstGeom prst="rect">
            <a:avLst/>
          </a:prstGeom>
          <a:noFill/>
          <a:ln w="9525">
            <a:noFill/>
            <a:miter lim="800000"/>
            <a:headEnd/>
            <a:tailEnd/>
          </a:ln>
          <a:effectLst/>
        </p:spPr>
        <p:txBody>
          <a:bodyPr>
            <a:spAutoFit/>
          </a:bodyPr>
          <a:lstStyle/>
          <a:p>
            <a:pPr marL="165100" indent="-165100" algn="l">
              <a:lnSpc>
                <a:spcPct val="100000"/>
              </a:lnSpc>
            </a:pPr>
            <a:r>
              <a:rPr lang="en-US"/>
              <a:t>*	Ensure that hand hygiene facilities are available at the point needed, e.g., sink or alcohol-based hand rub</a:t>
            </a:r>
          </a:p>
        </p:txBody>
      </p:sp>
      <p:sp>
        <p:nvSpPr>
          <p:cNvPr id="26629" name="Text Box 6"/>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How to Remove Gloves (1)</a:t>
            </a:r>
          </a:p>
        </p:txBody>
      </p:sp>
      <p:sp>
        <p:nvSpPr>
          <p:cNvPr id="27651" name="Rectangle 3"/>
          <p:cNvSpPr>
            <a:spLocks noChangeArrowheads="1"/>
          </p:cNvSpPr>
          <p:nvPr/>
        </p:nvSpPr>
        <p:spPr bwMode="auto">
          <a:xfrm>
            <a:off x="4049713" y="2352675"/>
            <a:ext cx="5621337"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Grasp outside edge near wrist</a:t>
            </a:r>
          </a:p>
          <a:p>
            <a:pPr marL="342900" indent="-342900" algn="l">
              <a:lnSpc>
                <a:spcPct val="100000"/>
              </a:lnSpc>
              <a:spcBef>
                <a:spcPct val="30000"/>
              </a:spcBef>
              <a:buClr>
                <a:srgbClr val="FFFF99"/>
              </a:buClr>
              <a:buFontTx/>
              <a:buChar char="•"/>
            </a:pPr>
            <a:r>
              <a:rPr lang="en-US" sz="3200">
                <a:solidFill>
                  <a:schemeClr val="bg1"/>
                </a:solidFill>
              </a:rPr>
              <a:t>Peel away from hand, turning glove inside-out</a:t>
            </a:r>
          </a:p>
          <a:p>
            <a:pPr marL="342900" indent="-342900" algn="l">
              <a:lnSpc>
                <a:spcPct val="100000"/>
              </a:lnSpc>
              <a:spcBef>
                <a:spcPct val="30000"/>
              </a:spcBef>
              <a:buClr>
                <a:srgbClr val="FFFF99"/>
              </a:buClr>
              <a:buFontTx/>
              <a:buChar char="•"/>
            </a:pPr>
            <a:r>
              <a:rPr lang="en-US" sz="3200">
                <a:solidFill>
                  <a:schemeClr val="bg1"/>
                </a:solidFill>
              </a:rPr>
              <a:t>Hold in opposite gloved hand</a:t>
            </a:r>
          </a:p>
        </p:txBody>
      </p:sp>
      <p:pic>
        <p:nvPicPr>
          <p:cNvPr id="27652" name="Picture 4" descr="6A_color"/>
          <p:cNvPicPr>
            <a:picLocks noGrp="1" noChangeAspect="1" noChangeArrowheads="1"/>
          </p:cNvPicPr>
          <p:nvPr>
            <p:ph idx="1"/>
          </p:nvPr>
        </p:nvPicPr>
        <p:blipFill>
          <a:blip r:embed="rId3"/>
          <a:srcRect/>
          <a:stretch>
            <a:fillRect/>
          </a:stretch>
        </p:blipFill>
        <p:spPr bwMode="auto">
          <a:xfrm>
            <a:off x="1144588" y="2505075"/>
            <a:ext cx="2344737" cy="3390900"/>
          </a:xfrm>
          <a:noFill/>
          <a:ln>
            <a:miter lim="800000"/>
            <a:headEnd/>
            <a:tailEnd/>
          </a:ln>
        </p:spPr>
      </p:pic>
      <p:sp>
        <p:nvSpPr>
          <p:cNvPr id="27653" name="Text Box 12"/>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How to Remove Gloves (2)</a:t>
            </a:r>
          </a:p>
        </p:txBody>
      </p:sp>
      <p:sp>
        <p:nvSpPr>
          <p:cNvPr id="28675" name="Rectangle 3"/>
          <p:cNvSpPr>
            <a:spLocks noChangeArrowheads="1"/>
          </p:cNvSpPr>
          <p:nvPr/>
        </p:nvSpPr>
        <p:spPr bwMode="auto">
          <a:xfrm>
            <a:off x="5194300" y="2338388"/>
            <a:ext cx="4976813"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Slide ungloved finger under the wrist of the remaining glove</a:t>
            </a:r>
          </a:p>
          <a:p>
            <a:pPr marL="342900" indent="-342900" algn="l">
              <a:lnSpc>
                <a:spcPct val="100000"/>
              </a:lnSpc>
              <a:spcBef>
                <a:spcPct val="30000"/>
              </a:spcBef>
              <a:buClr>
                <a:srgbClr val="FFFF99"/>
              </a:buClr>
              <a:buFontTx/>
              <a:buChar char="•"/>
            </a:pPr>
            <a:r>
              <a:rPr lang="en-US" sz="3200">
                <a:solidFill>
                  <a:schemeClr val="bg1"/>
                </a:solidFill>
              </a:rPr>
              <a:t>Peel off from inside, creating a bag for both gloves</a:t>
            </a:r>
          </a:p>
          <a:p>
            <a:pPr marL="342900" indent="-342900" algn="l">
              <a:lnSpc>
                <a:spcPct val="100000"/>
              </a:lnSpc>
              <a:spcBef>
                <a:spcPct val="30000"/>
              </a:spcBef>
              <a:buClr>
                <a:srgbClr val="FFFF99"/>
              </a:buClr>
              <a:buFontTx/>
              <a:buChar char="•"/>
            </a:pPr>
            <a:r>
              <a:rPr lang="en-US" sz="3200">
                <a:solidFill>
                  <a:schemeClr val="bg1"/>
                </a:solidFill>
              </a:rPr>
              <a:t>Discard</a:t>
            </a:r>
          </a:p>
        </p:txBody>
      </p:sp>
      <p:pic>
        <p:nvPicPr>
          <p:cNvPr id="28676" name="Picture 6" descr="6B_color"/>
          <p:cNvPicPr>
            <a:picLocks noChangeAspect="1" noChangeArrowheads="1"/>
          </p:cNvPicPr>
          <p:nvPr/>
        </p:nvPicPr>
        <p:blipFill>
          <a:blip r:embed="rId3"/>
          <a:srcRect/>
          <a:stretch>
            <a:fillRect/>
          </a:stretch>
        </p:blipFill>
        <p:spPr bwMode="auto">
          <a:xfrm>
            <a:off x="519113" y="2647950"/>
            <a:ext cx="2176462" cy="3492500"/>
          </a:xfrm>
          <a:prstGeom prst="rect">
            <a:avLst/>
          </a:prstGeom>
          <a:noFill/>
          <a:ln w="9525">
            <a:noFill/>
            <a:miter lim="800000"/>
            <a:headEnd/>
            <a:tailEnd/>
          </a:ln>
        </p:spPr>
      </p:pic>
      <p:pic>
        <p:nvPicPr>
          <p:cNvPr id="28677" name="Picture 7" descr="6C_color"/>
          <p:cNvPicPr>
            <a:picLocks noChangeAspect="1" noChangeArrowheads="1"/>
          </p:cNvPicPr>
          <p:nvPr/>
        </p:nvPicPr>
        <p:blipFill>
          <a:blip r:embed="rId4"/>
          <a:srcRect/>
          <a:stretch>
            <a:fillRect/>
          </a:stretch>
        </p:blipFill>
        <p:spPr bwMode="auto">
          <a:xfrm>
            <a:off x="2746375" y="3694113"/>
            <a:ext cx="2262188" cy="2446337"/>
          </a:xfrm>
          <a:prstGeom prst="rect">
            <a:avLst/>
          </a:prstGeom>
          <a:noFill/>
          <a:ln w="9525">
            <a:noFill/>
            <a:miter lim="800000"/>
            <a:headEnd/>
            <a:tailEnd/>
          </a:ln>
        </p:spPr>
      </p:pic>
      <p:sp>
        <p:nvSpPr>
          <p:cNvPr id="28678" name="Text Box 9"/>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Remove Goggles or Face Shield</a:t>
            </a:r>
          </a:p>
        </p:txBody>
      </p:sp>
      <p:sp>
        <p:nvSpPr>
          <p:cNvPr id="29699" name="Rectangle 3"/>
          <p:cNvSpPr>
            <a:spLocks noChangeArrowheads="1"/>
          </p:cNvSpPr>
          <p:nvPr/>
        </p:nvSpPr>
        <p:spPr bwMode="auto">
          <a:xfrm>
            <a:off x="4948238" y="2338388"/>
            <a:ext cx="5073650"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Grasp ear or head pieces with ungloved hands</a:t>
            </a:r>
          </a:p>
          <a:p>
            <a:pPr marL="342900" indent="-342900" algn="l">
              <a:lnSpc>
                <a:spcPct val="100000"/>
              </a:lnSpc>
              <a:spcBef>
                <a:spcPct val="30000"/>
              </a:spcBef>
              <a:buClr>
                <a:srgbClr val="FFFF99"/>
              </a:buClr>
              <a:buFontTx/>
              <a:buChar char="•"/>
            </a:pPr>
            <a:r>
              <a:rPr lang="en-US" sz="3200">
                <a:solidFill>
                  <a:schemeClr val="bg1"/>
                </a:solidFill>
              </a:rPr>
              <a:t>Lift away from face</a:t>
            </a:r>
          </a:p>
          <a:p>
            <a:pPr marL="342900" indent="-342900" algn="l">
              <a:lnSpc>
                <a:spcPct val="100000"/>
              </a:lnSpc>
              <a:spcBef>
                <a:spcPct val="30000"/>
              </a:spcBef>
              <a:buClr>
                <a:srgbClr val="FFFF99"/>
              </a:buClr>
              <a:buFontTx/>
              <a:buChar char="•"/>
            </a:pPr>
            <a:r>
              <a:rPr lang="en-US" sz="3200">
                <a:solidFill>
                  <a:schemeClr val="bg1"/>
                </a:solidFill>
              </a:rPr>
              <a:t>Place in designated receptacle for reprocessing or disposal</a:t>
            </a:r>
          </a:p>
        </p:txBody>
      </p:sp>
      <p:pic>
        <p:nvPicPr>
          <p:cNvPr id="29700" name="Picture 6" descr="7A_color"/>
          <p:cNvPicPr>
            <a:picLocks noChangeAspect="1" noChangeArrowheads="1"/>
          </p:cNvPicPr>
          <p:nvPr/>
        </p:nvPicPr>
        <p:blipFill>
          <a:blip r:embed="rId3"/>
          <a:srcRect/>
          <a:stretch>
            <a:fillRect/>
          </a:stretch>
        </p:blipFill>
        <p:spPr bwMode="auto">
          <a:xfrm>
            <a:off x="519113" y="2201863"/>
            <a:ext cx="2184400" cy="2262187"/>
          </a:xfrm>
          <a:prstGeom prst="rect">
            <a:avLst/>
          </a:prstGeom>
          <a:noFill/>
          <a:ln w="9525">
            <a:noFill/>
            <a:miter lim="800000"/>
            <a:headEnd/>
            <a:tailEnd/>
          </a:ln>
        </p:spPr>
      </p:pic>
      <p:pic>
        <p:nvPicPr>
          <p:cNvPr id="29701" name="Picture 7" descr="7B_color"/>
          <p:cNvPicPr>
            <a:picLocks noChangeAspect="1" noChangeArrowheads="1"/>
          </p:cNvPicPr>
          <p:nvPr/>
        </p:nvPicPr>
        <p:blipFill>
          <a:blip r:embed="rId4"/>
          <a:srcRect/>
          <a:stretch>
            <a:fillRect/>
          </a:stretch>
        </p:blipFill>
        <p:spPr bwMode="auto">
          <a:xfrm>
            <a:off x="1893888" y="4214813"/>
            <a:ext cx="2957512" cy="2120900"/>
          </a:xfrm>
          <a:prstGeom prst="rect">
            <a:avLst/>
          </a:prstGeom>
          <a:noFill/>
          <a:ln w="9525">
            <a:noFill/>
            <a:miter lim="800000"/>
            <a:headEnd/>
            <a:tailEnd/>
          </a:ln>
        </p:spPr>
      </p:pic>
      <p:sp>
        <p:nvSpPr>
          <p:cNvPr id="29702" name="Text Box 9"/>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12763" y="228600"/>
            <a:ext cx="9258300" cy="163195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99"/>
                </a:solidFill>
              </a:rPr>
              <a:t>Regulations and Recommendations for PPE</a:t>
            </a:r>
          </a:p>
        </p:txBody>
      </p:sp>
      <p:sp>
        <p:nvSpPr>
          <p:cNvPr id="3075" name="Rectangle 3"/>
          <p:cNvSpPr>
            <a:spLocks noGrp="1" noChangeArrowheads="1"/>
          </p:cNvSpPr>
          <p:nvPr>
            <p:ph type="body" idx="1"/>
          </p:nvPr>
        </p:nvSpPr>
        <p:spPr bwMode="auto">
          <a:xfrm>
            <a:off x="112713" y="2028825"/>
            <a:ext cx="10058400" cy="4525963"/>
          </a:xfrm>
          <a:noFill/>
          <a:ln>
            <a:miter lim="800000"/>
            <a:headEnd/>
            <a:tailEnd/>
          </a:ln>
        </p:spPr>
        <p:txBody>
          <a:bodyPr vert="horz" wrap="square" lIns="91440" tIns="45720" rIns="91440" bIns="45720" numCol="1" anchor="t" anchorCtr="0" compatLnSpc="1">
            <a:prstTxWarp prst="textNoShape">
              <a:avLst/>
            </a:prstTxWarp>
          </a:bodyPr>
          <a:lstStyle/>
          <a:p>
            <a:pPr>
              <a:buClr>
                <a:srgbClr val="FFFF99"/>
              </a:buClr>
            </a:pPr>
            <a:r>
              <a:rPr lang="en-US" smtClean="0"/>
              <a:t>OSHA issues workplace health and safety regulations. Regarding PPE, employers must:</a:t>
            </a:r>
          </a:p>
          <a:p>
            <a:pPr lvl="1">
              <a:buClr>
                <a:srgbClr val="FFFF99"/>
              </a:buClr>
            </a:pPr>
            <a:r>
              <a:rPr lang="en-US" smtClean="0"/>
              <a:t>Provide appropriate PPE for employees</a:t>
            </a:r>
          </a:p>
          <a:p>
            <a:pPr lvl="1">
              <a:buClr>
                <a:srgbClr val="FFFF99"/>
              </a:buClr>
            </a:pPr>
            <a:r>
              <a:rPr lang="en-US" smtClean="0"/>
              <a:t>Ensure that PPE is disposed or reusable PPE is cleaned, laundered, repaired and stored after use</a:t>
            </a:r>
          </a:p>
          <a:p>
            <a:pPr>
              <a:buClr>
                <a:srgbClr val="FFFF99"/>
              </a:buClr>
            </a:pPr>
            <a:r>
              <a:rPr lang="en-US" smtClean="0"/>
              <a:t>OSHA also specifies circumstances for which PPE is indicated</a:t>
            </a:r>
          </a:p>
          <a:p>
            <a:pPr>
              <a:buClr>
                <a:srgbClr val="FFFF99"/>
              </a:buClr>
            </a:pPr>
            <a:r>
              <a:rPr lang="en-US" smtClean="0"/>
              <a:t>CDC recommends when, what and how to use PPE</a:t>
            </a:r>
          </a:p>
        </p:txBody>
      </p:sp>
      <p:sp>
        <p:nvSpPr>
          <p:cNvPr id="3076" name="Text Box 6"/>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Removing Isolation Gown</a:t>
            </a:r>
          </a:p>
        </p:txBody>
      </p:sp>
      <p:sp>
        <p:nvSpPr>
          <p:cNvPr id="30723" name="Rectangle 3"/>
          <p:cNvSpPr>
            <a:spLocks noChangeArrowheads="1"/>
          </p:cNvSpPr>
          <p:nvPr/>
        </p:nvSpPr>
        <p:spPr bwMode="auto">
          <a:xfrm>
            <a:off x="4862513" y="2352675"/>
            <a:ext cx="5073650"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Unfasten ties</a:t>
            </a:r>
          </a:p>
          <a:p>
            <a:pPr marL="342900" indent="-342900" algn="l">
              <a:lnSpc>
                <a:spcPct val="100000"/>
              </a:lnSpc>
              <a:spcBef>
                <a:spcPct val="30000"/>
              </a:spcBef>
              <a:buClr>
                <a:srgbClr val="FFFF99"/>
              </a:buClr>
              <a:buFontTx/>
              <a:buChar char="•"/>
            </a:pPr>
            <a:r>
              <a:rPr lang="en-US" sz="3200">
                <a:solidFill>
                  <a:schemeClr val="bg1"/>
                </a:solidFill>
              </a:rPr>
              <a:t>Peel gown away from neck and shoulder</a:t>
            </a:r>
          </a:p>
          <a:p>
            <a:pPr marL="342900" indent="-342900" algn="l">
              <a:lnSpc>
                <a:spcPct val="100000"/>
              </a:lnSpc>
              <a:spcBef>
                <a:spcPct val="30000"/>
              </a:spcBef>
              <a:buClr>
                <a:srgbClr val="FFFF99"/>
              </a:buClr>
              <a:buFontTx/>
              <a:buChar char="•"/>
            </a:pPr>
            <a:r>
              <a:rPr lang="en-US" sz="3200">
                <a:solidFill>
                  <a:schemeClr val="bg1"/>
                </a:solidFill>
              </a:rPr>
              <a:t>Turn contaminated outside toward the inside</a:t>
            </a:r>
          </a:p>
          <a:p>
            <a:pPr marL="342900" indent="-342900" algn="l">
              <a:lnSpc>
                <a:spcPct val="100000"/>
              </a:lnSpc>
              <a:spcBef>
                <a:spcPct val="30000"/>
              </a:spcBef>
              <a:buClr>
                <a:srgbClr val="FFFF99"/>
              </a:buClr>
              <a:buFontTx/>
              <a:buChar char="•"/>
            </a:pPr>
            <a:r>
              <a:rPr lang="en-US" sz="3200">
                <a:solidFill>
                  <a:schemeClr val="bg1"/>
                </a:solidFill>
              </a:rPr>
              <a:t>Fold or roll into a bundle</a:t>
            </a:r>
          </a:p>
          <a:p>
            <a:pPr marL="342900" indent="-342900" algn="l">
              <a:lnSpc>
                <a:spcPct val="100000"/>
              </a:lnSpc>
              <a:spcBef>
                <a:spcPct val="30000"/>
              </a:spcBef>
              <a:buClr>
                <a:srgbClr val="FFFF99"/>
              </a:buClr>
              <a:buFontTx/>
              <a:buChar char="•"/>
            </a:pPr>
            <a:r>
              <a:rPr lang="en-US" sz="3200">
                <a:solidFill>
                  <a:schemeClr val="bg1"/>
                </a:solidFill>
              </a:rPr>
              <a:t>Discard</a:t>
            </a:r>
          </a:p>
        </p:txBody>
      </p:sp>
      <p:grpSp>
        <p:nvGrpSpPr>
          <p:cNvPr id="30724" name="Group 9"/>
          <p:cNvGrpSpPr>
            <a:grpSpLocks/>
          </p:cNvGrpSpPr>
          <p:nvPr/>
        </p:nvGrpSpPr>
        <p:grpSpPr bwMode="auto">
          <a:xfrm>
            <a:off x="417513" y="2503488"/>
            <a:ext cx="2503487" cy="2466975"/>
            <a:chOff x="601" y="1084"/>
            <a:chExt cx="1577" cy="1554"/>
          </a:xfrm>
        </p:grpSpPr>
        <p:pic>
          <p:nvPicPr>
            <p:cNvPr id="30727" name="Picture 6" descr="8A_color"/>
            <p:cNvPicPr>
              <a:picLocks noChangeAspect="1" noChangeArrowheads="1"/>
            </p:cNvPicPr>
            <p:nvPr/>
          </p:nvPicPr>
          <p:blipFill>
            <a:blip r:embed="rId3"/>
            <a:srcRect/>
            <a:stretch>
              <a:fillRect/>
            </a:stretch>
          </p:blipFill>
          <p:spPr bwMode="auto">
            <a:xfrm>
              <a:off x="601" y="1084"/>
              <a:ext cx="880" cy="1554"/>
            </a:xfrm>
            <a:prstGeom prst="rect">
              <a:avLst/>
            </a:prstGeom>
            <a:noFill/>
            <a:ln w="9525">
              <a:noFill/>
              <a:miter lim="800000"/>
              <a:headEnd/>
              <a:tailEnd/>
            </a:ln>
          </p:spPr>
        </p:pic>
        <p:pic>
          <p:nvPicPr>
            <p:cNvPr id="30728" name="Picture 7" descr="8B_color"/>
            <p:cNvPicPr>
              <a:picLocks noChangeAspect="1" noChangeArrowheads="1"/>
            </p:cNvPicPr>
            <p:nvPr/>
          </p:nvPicPr>
          <p:blipFill>
            <a:blip r:embed="rId4"/>
            <a:srcRect/>
            <a:stretch>
              <a:fillRect/>
            </a:stretch>
          </p:blipFill>
          <p:spPr bwMode="auto">
            <a:xfrm>
              <a:off x="1535" y="1084"/>
              <a:ext cx="643" cy="1554"/>
            </a:xfrm>
            <a:prstGeom prst="rect">
              <a:avLst/>
            </a:prstGeom>
            <a:noFill/>
            <a:ln w="9525">
              <a:noFill/>
              <a:miter lim="800000"/>
              <a:headEnd/>
              <a:tailEnd/>
            </a:ln>
          </p:spPr>
        </p:pic>
      </p:grpSp>
      <p:pic>
        <p:nvPicPr>
          <p:cNvPr id="30725" name="Picture 8" descr="8C_color"/>
          <p:cNvPicPr>
            <a:picLocks noChangeAspect="1" noChangeArrowheads="1"/>
          </p:cNvPicPr>
          <p:nvPr/>
        </p:nvPicPr>
        <p:blipFill>
          <a:blip r:embed="rId5"/>
          <a:srcRect/>
          <a:stretch>
            <a:fillRect/>
          </a:stretch>
        </p:blipFill>
        <p:spPr bwMode="auto">
          <a:xfrm>
            <a:off x="3014663" y="2503488"/>
            <a:ext cx="1682750" cy="2449512"/>
          </a:xfrm>
          <a:prstGeom prst="rect">
            <a:avLst/>
          </a:prstGeom>
          <a:noFill/>
          <a:ln w="9525">
            <a:noFill/>
            <a:miter lim="800000"/>
            <a:headEnd/>
            <a:tailEnd/>
          </a:ln>
        </p:spPr>
      </p:pic>
      <p:sp>
        <p:nvSpPr>
          <p:cNvPr id="30726" name="Text Box 11"/>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Removing a Mask</a:t>
            </a:r>
          </a:p>
        </p:txBody>
      </p:sp>
      <p:sp>
        <p:nvSpPr>
          <p:cNvPr id="31747" name="Rectangle 3"/>
          <p:cNvSpPr>
            <a:spLocks noChangeArrowheads="1"/>
          </p:cNvSpPr>
          <p:nvPr/>
        </p:nvSpPr>
        <p:spPr bwMode="auto">
          <a:xfrm>
            <a:off x="4298950" y="2363788"/>
            <a:ext cx="5073650"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Untie the bottom, then top, tie</a:t>
            </a:r>
          </a:p>
          <a:p>
            <a:pPr marL="342900" indent="-342900" algn="l">
              <a:lnSpc>
                <a:spcPct val="100000"/>
              </a:lnSpc>
              <a:spcBef>
                <a:spcPct val="30000"/>
              </a:spcBef>
              <a:buClr>
                <a:srgbClr val="FFFF99"/>
              </a:buClr>
              <a:buFontTx/>
              <a:buChar char="•"/>
            </a:pPr>
            <a:r>
              <a:rPr lang="en-US" sz="3200">
                <a:solidFill>
                  <a:schemeClr val="bg1"/>
                </a:solidFill>
              </a:rPr>
              <a:t>Remove from face</a:t>
            </a:r>
          </a:p>
          <a:p>
            <a:pPr marL="342900" indent="-342900" algn="l">
              <a:lnSpc>
                <a:spcPct val="100000"/>
              </a:lnSpc>
              <a:spcBef>
                <a:spcPct val="30000"/>
              </a:spcBef>
              <a:buClr>
                <a:srgbClr val="FFFF99"/>
              </a:buClr>
              <a:buFontTx/>
              <a:buChar char="•"/>
            </a:pPr>
            <a:r>
              <a:rPr lang="en-US" sz="3200">
                <a:solidFill>
                  <a:schemeClr val="bg1"/>
                </a:solidFill>
              </a:rPr>
              <a:t>Discard</a:t>
            </a:r>
          </a:p>
        </p:txBody>
      </p:sp>
      <p:pic>
        <p:nvPicPr>
          <p:cNvPr id="31748" name="Picture 8" descr="9A"/>
          <p:cNvPicPr>
            <a:picLocks noChangeAspect="1" noChangeArrowheads="1"/>
          </p:cNvPicPr>
          <p:nvPr/>
        </p:nvPicPr>
        <p:blipFill>
          <a:blip r:embed="rId3"/>
          <a:srcRect/>
          <a:stretch>
            <a:fillRect/>
          </a:stretch>
        </p:blipFill>
        <p:spPr bwMode="auto">
          <a:xfrm>
            <a:off x="862013" y="2506663"/>
            <a:ext cx="3016250" cy="2387600"/>
          </a:xfrm>
          <a:prstGeom prst="rect">
            <a:avLst/>
          </a:prstGeom>
          <a:noFill/>
          <a:ln w="9525">
            <a:noFill/>
            <a:miter lim="800000"/>
            <a:headEnd/>
            <a:tailEnd/>
          </a:ln>
        </p:spPr>
      </p:pic>
      <p:pic>
        <p:nvPicPr>
          <p:cNvPr id="31749" name="Picture 12"/>
          <p:cNvPicPr>
            <a:picLocks noGrp="1" noChangeAspect="1" noChangeArrowheads="1"/>
          </p:cNvPicPr>
          <p:nvPr>
            <p:ph idx="1"/>
          </p:nvPr>
        </p:nvPicPr>
        <p:blipFill>
          <a:blip r:embed="rId4"/>
          <a:srcRect/>
          <a:stretch>
            <a:fillRect/>
          </a:stretch>
        </p:blipFill>
        <p:spPr bwMode="auto">
          <a:xfrm>
            <a:off x="7043738" y="4224338"/>
            <a:ext cx="2303462" cy="2455862"/>
          </a:xfrm>
          <a:noFill/>
          <a:ln>
            <a:miter lim="800000"/>
            <a:headEnd/>
            <a:tailEnd/>
          </a:ln>
        </p:spPr>
      </p:pic>
      <p:sp>
        <p:nvSpPr>
          <p:cNvPr id="31750" name="Text Box 14"/>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255588" y="1331913"/>
            <a:ext cx="9772650" cy="114300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99"/>
                </a:solidFill>
              </a:rPr>
              <a:t>Removing a Particulate Respirator</a:t>
            </a:r>
          </a:p>
        </p:txBody>
      </p:sp>
      <p:sp>
        <p:nvSpPr>
          <p:cNvPr id="32771" name="Rectangle 4"/>
          <p:cNvSpPr>
            <a:spLocks noGrp="1" noChangeArrowheads="1"/>
          </p:cNvSpPr>
          <p:nvPr>
            <p:ph type="body" sz="half" idx="1"/>
          </p:nvPr>
        </p:nvSpPr>
        <p:spPr bwMode="auto">
          <a:xfrm>
            <a:off x="892175" y="2357438"/>
            <a:ext cx="4552950" cy="4525962"/>
          </a:xfrm>
          <a:noFill/>
          <a:ln>
            <a:miter lim="800000"/>
            <a:headEnd/>
            <a:tailEnd/>
          </a:ln>
        </p:spPr>
        <p:txBody>
          <a:bodyPr vert="horz" wrap="square" lIns="91440" tIns="45720" rIns="91440" bIns="45720" numCol="1" anchor="t" anchorCtr="0" compatLnSpc="1">
            <a:prstTxWarp prst="textNoShape">
              <a:avLst/>
            </a:prstTxWarp>
          </a:bodyPr>
          <a:lstStyle/>
          <a:p>
            <a:pPr>
              <a:buClr>
                <a:srgbClr val="FFFF99"/>
              </a:buClr>
            </a:pPr>
            <a:r>
              <a:rPr lang="en-US" smtClean="0"/>
              <a:t>Lift the bottom elastic over your head first</a:t>
            </a:r>
          </a:p>
          <a:p>
            <a:pPr>
              <a:buClr>
                <a:srgbClr val="FFFF99"/>
              </a:buClr>
            </a:pPr>
            <a:r>
              <a:rPr lang="en-US" smtClean="0"/>
              <a:t>Then lift off the top elastic</a:t>
            </a:r>
          </a:p>
          <a:p>
            <a:pPr>
              <a:buClr>
                <a:srgbClr val="FFFF99"/>
              </a:buClr>
            </a:pPr>
            <a:r>
              <a:rPr lang="en-US" smtClean="0"/>
              <a:t>Discard</a:t>
            </a:r>
          </a:p>
        </p:txBody>
      </p:sp>
      <p:pic>
        <p:nvPicPr>
          <p:cNvPr id="32772" name="Picture 6"/>
          <p:cNvPicPr>
            <a:picLocks noGrp="1" noChangeAspect="1" noChangeArrowheads="1"/>
          </p:cNvPicPr>
          <p:nvPr>
            <p:ph sz="half" idx="2"/>
          </p:nvPr>
        </p:nvPicPr>
        <p:blipFill>
          <a:blip r:embed="rId3"/>
          <a:srcRect/>
          <a:stretch>
            <a:fillRect/>
          </a:stretch>
        </p:blipFill>
        <p:spPr bwMode="auto">
          <a:xfrm>
            <a:off x="5805488" y="2503488"/>
            <a:ext cx="3533775" cy="3486150"/>
          </a:xfrm>
          <a:noFill/>
          <a:ln>
            <a:miter lim="800000"/>
            <a:headEnd/>
            <a:tailEnd/>
          </a:ln>
        </p:spPr>
      </p:pic>
      <p:sp>
        <p:nvSpPr>
          <p:cNvPr id="32773" name="Text Box 8"/>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Hand Hygiene</a:t>
            </a:r>
          </a:p>
        </p:txBody>
      </p:sp>
      <p:sp>
        <p:nvSpPr>
          <p:cNvPr id="33795" name="Rectangle 3"/>
          <p:cNvSpPr>
            <a:spLocks noChangeArrowheads="1"/>
          </p:cNvSpPr>
          <p:nvPr/>
        </p:nvSpPr>
        <p:spPr bwMode="auto">
          <a:xfrm>
            <a:off x="769938" y="2352675"/>
            <a:ext cx="8743950"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Perform hand hygiene immediately after removing PPE.</a:t>
            </a:r>
          </a:p>
          <a:p>
            <a:pPr marL="801688" lvl="1" indent="-344488" algn="l">
              <a:lnSpc>
                <a:spcPct val="100000"/>
              </a:lnSpc>
              <a:spcBef>
                <a:spcPct val="30000"/>
              </a:spcBef>
              <a:buClr>
                <a:srgbClr val="FFFF99"/>
              </a:buClr>
              <a:buFontTx/>
              <a:buChar char="–"/>
            </a:pPr>
            <a:r>
              <a:rPr lang="en-US">
                <a:solidFill>
                  <a:schemeClr val="bg1"/>
                </a:solidFill>
              </a:rPr>
              <a:t>If hands become visibly contaminated during PPE removal, wash hands before continuing to remove PPE</a:t>
            </a:r>
          </a:p>
          <a:p>
            <a:pPr marL="342900" indent="-342900" algn="l">
              <a:lnSpc>
                <a:spcPct val="100000"/>
              </a:lnSpc>
              <a:spcBef>
                <a:spcPct val="30000"/>
              </a:spcBef>
              <a:buClr>
                <a:srgbClr val="FFFF99"/>
              </a:buClr>
              <a:buFontTx/>
              <a:buChar char="•"/>
            </a:pPr>
            <a:r>
              <a:rPr lang="en-US" sz="3200">
                <a:solidFill>
                  <a:schemeClr val="bg1"/>
                </a:solidFill>
              </a:rPr>
              <a:t>Wash hands with soap and water or use an alcohol-based hand rub</a:t>
            </a:r>
          </a:p>
        </p:txBody>
      </p:sp>
      <p:sp>
        <p:nvSpPr>
          <p:cNvPr id="33796" name="Text Box 6"/>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
        <p:nvSpPr>
          <p:cNvPr id="33797" name="Text Box 7"/>
          <p:cNvSpPr txBox="1">
            <a:spLocks noChangeArrowheads="1"/>
          </p:cNvSpPr>
          <p:nvPr/>
        </p:nvSpPr>
        <p:spPr bwMode="auto">
          <a:xfrm>
            <a:off x="928688" y="5432425"/>
            <a:ext cx="8424862" cy="822325"/>
          </a:xfrm>
          <a:prstGeom prst="rect">
            <a:avLst/>
          </a:prstGeom>
          <a:noFill/>
          <a:ln w="9525">
            <a:noFill/>
            <a:miter lim="800000"/>
            <a:headEnd/>
            <a:tailEnd/>
          </a:ln>
          <a:effectLst/>
        </p:spPr>
        <p:txBody>
          <a:bodyPr>
            <a:spAutoFit/>
          </a:bodyPr>
          <a:lstStyle/>
          <a:p>
            <a:pPr marL="165100" indent="-165100" algn="l">
              <a:lnSpc>
                <a:spcPct val="100000"/>
              </a:lnSpc>
            </a:pPr>
            <a:r>
              <a:rPr lang="en-US"/>
              <a:t>*	Ensure that hand hygiene facilities are available at the point needed, e.g., sink or alcohol-based hand rub</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4818" name="Rectangle 2"/>
          <p:cNvSpPr>
            <a:spLocks noChangeArrowheads="1"/>
          </p:cNvSpPr>
          <p:nvPr>
            <p:ph type="ctrTitle"/>
          </p:nvPr>
        </p:nvSpPr>
        <p:spPr bwMode="auto">
          <a:xfrm>
            <a:off x="760413" y="1866900"/>
            <a:ext cx="8763000" cy="304165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99"/>
                </a:solidFill>
              </a:rPr>
              <a:t>PPE Use in Healthcare Settings:</a:t>
            </a:r>
            <a:br>
              <a:rPr lang="en-US" smtClean="0">
                <a:solidFill>
                  <a:srgbClr val="FFFF99"/>
                </a:solidFill>
              </a:rPr>
            </a:br>
            <a:r>
              <a:rPr lang="en-US" smtClean="0">
                <a:solidFill>
                  <a:srgbClr val="FFFF99"/>
                </a:solidFill>
              </a:rPr>
              <a:t>When to Use PPE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5842" name="Rectangle 2"/>
          <p:cNvSpPr>
            <a:spLocks noChangeArrowheads="1"/>
          </p:cNvSpPr>
          <p:nvPr>
            <p:ph type="ctrTitle"/>
          </p:nvPr>
        </p:nvSpPr>
        <p:spPr bwMode="auto">
          <a:xfrm>
            <a:off x="760413" y="1866900"/>
            <a:ext cx="8763000" cy="304165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99"/>
                </a:solidFill>
              </a:rPr>
              <a:t>Standard and Expanded Isolation Precautions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512763" y="731838"/>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Standard Precautions</a:t>
            </a:r>
          </a:p>
        </p:txBody>
      </p:sp>
      <p:sp>
        <p:nvSpPr>
          <p:cNvPr id="36867" name="Rectangle 3"/>
          <p:cNvSpPr>
            <a:spLocks noChangeArrowheads="1"/>
          </p:cNvSpPr>
          <p:nvPr/>
        </p:nvSpPr>
        <p:spPr bwMode="auto">
          <a:xfrm>
            <a:off x="769938" y="2030413"/>
            <a:ext cx="8743950" cy="4103687"/>
          </a:xfrm>
          <a:prstGeom prst="rect">
            <a:avLst/>
          </a:prstGeom>
          <a:noFill/>
          <a:ln w="9525">
            <a:noFill/>
            <a:miter lim="800000"/>
            <a:headEnd/>
            <a:tailEnd/>
          </a:ln>
        </p:spPr>
        <p:txBody>
          <a:bodyPr/>
          <a:lstStyle/>
          <a:p>
            <a:pPr marL="342900" indent="-342900" algn="l">
              <a:lnSpc>
                <a:spcPct val="100000"/>
              </a:lnSpc>
              <a:spcBef>
                <a:spcPct val="25000"/>
              </a:spcBef>
              <a:buClr>
                <a:srgbClr val="FFFF99"/>
              </a:buClr>
              <a:buFontTx/>
              <a:buChar char="•"/>
            </a:pPr>
            <a:r>
              <a:rPr lang="en-US" sz="3200">
                <a:solidFill>
                  <a:schemeClr val="bg1"/>
                </a:solidFill>
              </a:rPr>
              <a:t>Assumes blood and body fluid of ANY patient could be infectious</a:t>
            </a:r>
          </a:p>
          <a:p>
            <a:pPr marL="342900" indent="-342900" algn="l">
              <a:lnSpc>
                <a:spcPct val="100000"/>
              </a:lnSpc>
              <a:spcBef>
                <a:spcPct val="25000"/>
              </a:spcBef>
              <a:buClr>
                <a:srgbClr val="FFFF99"/>
              </a:buClr>
              <a:buFontTx/>
              <a:buChar char="•"/>
            </a:pPr>
            <a:r>
              <a:rPr lang="en-US" sz="3200">
                <a:solidFill>
                  <a:schemeClr val="bg1"/>
                </a:solidFill>
              </a:rPr>
              <a:t>Recommends PPE and other infection control practices to prevent transmission in any healthcare setting</a:t>
            </a:r>
          </a:p>
          <a:p>
            <a:pPr marL="342900" indent="-342900" algn="l">
              <a:lnSpc>
                <a:spcPct val="100000"/>
              </a:lnSpc>
              <a:spcBef>
                <a:spcPct val="25000"/>
              </a:spcBef>
              <a:buClr>
                <a:srgbClr val="FFFF99"/>
              </a:buClr>
              <a:buFontTx/>
              <a:buChar char="•"/>
            </a:pPr>
            <a:r>
              <a:rPr lang="en-US" sz="3200">
                <a:solidFill>
                  <a:schemeClr val="bg1"/>
                </a:solidFill>
              </a:rPr>
              <a:t>Decisions about PPE use determined by type of clinical interaction with patient</a:t>
            </a:r>
          </a:p>
        </p:txBody>
      </p:sp>
      <p:sp>
        <p:nvSpPr>
          <p:cNvPr id="36868"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512763" y="717550"/>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PPE for Standard Precautions (1)</a:t>
            </a:r>
          </a:p>
        </p:txBody>
      </p:sp>
      <p:sp>
        <p:nvSpPr>
          <p:cNvPr id="37891" name="Rectangle 3"/>
          <p:cNvSpPr>
            <a:spLocks noChangeArrowheads="1"/>
          </p:cNvSpPr>
          <p:nvPr/>
        </p:nvSpPr>
        <p:spPr bwMode="auto">
          <a:xfrm>
            <a:off x="755650" y="2017713"/>
            <a:ext cx="8772525"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b="1">
                <a:solidFill>
                  <a:srgbClr val="66FFFF"/>
                </a:solidFill>
              </a:rPr>
              <a:t>Gloves</a:t>
            </a:r>
            <a:r>
              <a:rPr lang="en-US" sz="3200">
                <a:solidFill>
                  <a:schemeClr val="bg1"/>
                </a:solidFill>
              </a:rPr>
              <a:t> – Use when touching blood, body fluids, secretions, excretions, contaminated items; for touching mucus membranes and nonintact skin</a:t>
            </a:r>
          </a:p>
          <a:p>
            <a:pPr marL="342900" indent="-342900" algn="l">
              <a:lnSpc>
                <a:spcPct val="100000"/>
              </a:lnSpc>
              <a:spcBef>
                <a:spcPct val="30000"/>
              </a:spcBef>
              <a:buClr>
                <a:srgbClr val="FFFF99"/>
              </a:buClr>
              <a:buFontTx/>
              <a:buChar char="•"/>
            </a:pPr>
            <a:r>
              <a:rPr lang="en-US" sz="3200" b="1">
                <a:solidFill>
                  <a:srgbClr val="66FFFF"/>
                </a:solidFill>
              </a:rPr>
              <a:t>Gowns</a:t>
            </a:r>
            <a:r>
              <a:rPr lang="en-US" sz="3200">
                <a:solidFill>
                  <a:schemeClr val="bg1"/>
                </a:solidFill>
              </a:rPr>
              <a:t> – Use during procedures and patient care activities when contact of clothing/ exposed skin with blood/body fluids, secretions, or excretions is anticipated</a:t>
            </a:r>
          </a:p>
        </p:txBody>
      </p:sp>
      <p:sp>
        <p:nvSpPr>
          <p:cNvPr id="37892"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PPE for Standard Precautions (2)</a:t>
            </a:r>
          </a:p>
        </p:txBody>
      </p:sp>
      <p:sp>
        <p:nvSpPr>
          <p:cNvPr id="38915" name="Rectangle 3"/>
          <p:cNvSpPr>
            <a:spLocks noChangeArrowheads="1"/>
          </p:cNvSpPr>
          <p:nvPr/>
        </p:nvSpPr>
        <p:spPr bwMode="auto">
          <a:xfrm>
            <a:off x="755650" y="2352675"/>
            <a:ext cx="8772525"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b="1">
                <a:solidFill>
                  <a:srgbClr val="66FFFF"/>
                </a:solidFill>
              </a:rPr>
              <a:t>Mask and goggles or a face shield</a:t>
            </a:r>
            <a:r>
              <a:rPr lang="en-US" sz="3200">
                <a:solidFill>
                  <a:schemeClr val="bg1"/>
                </a:solidFill>
              </a:rPr>
              <a:t> – Use during patient care activities likely to generate splashes or sprays of blood, body fluids, secretions, or excretions</a:t>
            </a:r>
          </a:p>
        </p:txBody>
      </p:sp>
      <p:sp>
        <p:nvSpPr>
          <p:cNvPr id="38916"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512763" y="760413"/>
            <a:ext cx="9258300" cy="132397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What Type of PPE Would </a:t>
            </a:r>
            <a:r>
              <a:rPr lang="en-US" i="1" smtClean="0">
                <a:solidFill>
                  <a:srgbClr val="66FFFF"/>
                </a:solidFill>
              </a:rPr>
              <a:t>You</a:t>
            </a:r>
            <a:r>
              <a:rPr lang="en-US" smtClean="0">
                <a:solidFill>
                  <a:srgbClr val="FFFF99"/>
                </a:solidFill>
              </a:rPr>
              <a:t> Wear?</a:t>
            </a:r>
          </a:p>
        </p:txBody>
      </p:sp>
      <p:grpSp>
        <p:nvGrpSpPr>
          <p:cNvPr id="39939" name="Group 8"/>
          <p:cNvGrpSpPr>
            <a:grpSpLocks/>
          </p:cNvGrpSpPr>
          <p:nvPr/>
        </p:nvGrpSpPr>
        <p:grpSpPr bwMode="auto">
          <a:xfrm>
            <a:off x="198438" y="2405063"/>
            <a:ext cx="9886950" cy="4103687"/>
            <a:chOff x="282" y="1515"/>
            <a:chExt cx="6228" cy="2585"/>
          </a:xfrm>
        </p:grpSpPr>
        <p:sp>
          <p:nvSpPr>
            <p:cNvPr id="39941" name="Rectangle 3"/>
            <p:cNvSpPr>
              <a:spLocks noChangeArrowheads="1"/>
            </p:cNvSpPr>
            <p:nvPr/>
          </p:nvSpPr>
          <p:spPr bwMode="auto">
            <a:xfrm>
              <a:off x="282" y="1515"/>
              <a:ext cx="3054" cy="2585"/>
            </a:xfrm>
            <a:prstGeom prst="rect">
              <a:avLst/>
            </a:prstGeom>
            <a:noFill/>
            <a:ln w="9525">
              <a:noFill/>
              <a:miter lim="800000"/>
              <a:headEnd/>
              <a:tailEnd/>
            </a:ln>
          </p:spPr>
          <p:txBody>
            <a:bodyPr/>
            <a:lstStyle/>
            <a:p>
              <a:pPr marL="342900" indent="-342900" algn="l">
                <a:lnSpc>
                  <a:spcPct val="90000"/>
                </a:lnSpc>
                <a:spcBef>
                  <a:spcPct val="30000"/>
                </a:spcBef>
                <a:buClr>
                  <a:srgbClr val="FFFF99"/>
                </a:buClr>
                <a:buFontTx/>
                <a:buChar char="•"/>
              </a:pPr>
              <a:r>
                <a:rPr lang="en-US" sz="2800">
                  <a:solidFill>
                    <a:schemeClr val="bg1"/>
                  </a:solidFill>
                </a:rPr>
                <a:t>Giving a bed bath?</a:t>
              </a:r>
            </a:p>
            <a:p>
              <a:pPr marL="342900" indent="-342900" algn="l">
                <a:lnSpc>
                  <a:spcPct val="90000"/>
                </a:lnSpc>
                <a:spcBef>
                  <a:spcPct val="30000"/>
                </a:spcBef>
                <a:buClr>
                  <a:srgbClr val="FFFF99"/>
                </a:buClr>
                <a:buFontTx/>
                <a:buChar char="•"/>
              </a:pPr>
              <a:r>
                <a:rPr lang="en-US" sz="2800">
                  <a:solidFill>
                    <a:schemeClr val="bg1"/>
                  </a:solidFill>
                </a:rPr>
                <a:t>Suctioning oral secretions?</a:t>
              </a:r>
            </a:p>
            <a:p>
              <a:pPr marL="342900" indent="-342900" algn="l">
                <a:lnSpc>
                  <a:spcPct val="90000"/>
                </a:lnSpc>
                <a:spcBef>
                  <a:spcPct val="30000"/>
                </a:spcBef>
                <a:buClr>
                  <a:srgbClr val="FFFF99"/>
                </a:buClr>
                <a:buFontTx/>
                <a:buChar char="•"/>
              </a:pPr>
              <a:r>
                <a:rPr lang="en-US" sz="2800">
                  <a:solidFill>
                    <a:schemeClr val="bg1"/>
                  </a:solidFill>
                </a:rPr>
                <a:t>Transporting a patient in a wheel chair?</a:t>
              </a:r>
            </a:p>
            <a:p>
              <a:pPr marL="342900" indent="-342900" algn="l">
                <a:lnSpc>
                  <a:spcPct val="90000"/>
                </a:lnSpc>
                <a:spcBef>
                  <a:spcPct val="30000"/>
                </a:spcBef>
                <a:buClr>
                  <a:srgbClr val="FFFF99"/>
                </a:buClr>
                <a:buFontTx/>
                <a:buChar char="•"/>
              </a:pPr>
              <a:r>
                <a:rPr lang="en-US" sz="2800">
                  <a:solidFill>
                    <a:schemeClr val="bg1"/>
                  </a:solidFill>
                </a:rPr>
                <a:t>Responding to an emergency where blood is spurting?</a:t>
              </a:r>
            </a:p>
          </p:txBody>
        </p:sp>
        <p:sp>
          <p:nvSpPr>
            <p:cNvPr id="39942" name="Rectangle 4"/>
            <p:cNvSpPr>
              <a:spLocks noChangeArrowheads="1"/>
            </p:cNvSpPr>
            <p:nvPr/>
          </p:nvSpPr>
          <p:spPr bwMode="auto">
            <a:xfrm>
              <a:off x="3456" y="1515"/>
              <a:ext cx="3054" cy="2585"/>
            </a:xfrm>
            <a:prstGeom prst="rect">
              <a:avLst/>
            </a:prstGeom>
            <a:noFill/>
            <a:ln w="9525">
              <a:noFill/>
              <a:miter lim="800000"/>
              <a:headEnd/>
              <a:tailEnd/>
            </a:ln>
          </p:spPr>
          <p:txBody>
            <a:bodyPr/>
            <a:lstStyle/>
            <a:p>
              <a:pPr marL="342900" indent="-342900" algn="l">
                <a:lnSpc>
                  <a:spcPct val="90000"/>
                </a:lnSpc>
                <a:spcBef>
                  <a:spcPct val="30000"/>
                </a:spcBef>
                <a:buClr>
                  <a:srgbClr val="FFFF99"/>
                </a:buClr>
                <a:buFontTx/>
                <a:buChar char="•"/>
              </a:pPr>
              <a:r>
                <a:rPr lang="en-US" sz="2800">
                  <a:solidFill>
                    <a:schemeClr val="bg1"/>
                  </a:solidFill>
                </a:rPr>
                <a:t>Drawing blood from a vein?</a:t>
              </a:r>
            </a:p>
            <a:p>
              <a:pPr marL="342900" indent="-342900" algn="l">
                <a:lnSpc>
                  <a:spcPct val="90000"/>
                </a:lnSpc>
                <a:spcBef>
                  <a:spcPct val="30000"/>
                </a:spcBef>
                <a:buClr>
                  <a:srgbClr val="FFFF99"/>
                </a:buClr>
                <a:buFontTx/>
                <a:buChar char="•"/>
              </a:pPr>
              <a:r>
                <a:rPr lang="en-US" sz="2800">
                  <a:solidFill>
                    <a:schemeClr val="bg1"/>
                  </a:solidFill>
                </a:rPr>
                <a:t>Cleaning a patient with diarrhea?</a:t>
              </a:r>
            </a:p>
            <a:p>
              <a:pPr marL="342900" indent="-342900" algn="l">
                <a:lnSpc>
                  <a:spcPct val="90000"/>
                </a:lnSpc>
                <a:spcBef>
                  <a:spcPct val="30000"/>
                </a:spcBef>
                <a:buClr>
                  <a:srgbClr val="FFFF99"/>
                </a:buClr>
                <a:buFontTx/>
                <a:buChar char="•"/>
              </a:pPr>
              <a:r>
                <a:rPr lang="en-US" sz="2800">
                  <a:solidFill>
                    <a:schemeClr val="bg1"/>
                  </a:solidFill>
                </a:rPr>
                <a:t>Irrigating a wound?</a:t>
              </a:r>
            </a:p>
            <a:p>
              <a:pPr marL="342900" indent="-342900" algn="l">
                <a:lnSpc>
                  <a:spcPct val="90000"/>
                </a:lnSpc>
                <a:spcBef>
                  <a:spcPct val="30000"/>
                </a:spcBef>
                <a:buClr>
                  <a:srgbClr val="FFFF99"/>
                </a:buClr>
                <a:buFontTx/>
                <a:buChar char="•"/>
              </a:pPr>
              <a:r>
                <a:rPr lang="en-US" sz="2800">
                  <a:solidFill>
                    <a:schemeClr val="bg1"/>
                  </a:solidFill>
                </a:rPr>
                <a:t>Taking vital signs?</a:t>
              </a:r>
            </a:p>
          </p:txBody>
        </p:sp>
      </p:grpSp>
      <p:sp>
        <p:nvSpPr>
          <p:cNvPr id="39940" name="Text Box 7"/>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876300" y="222250"/>
            <a:ext cx="8532813" cy="1535113"/>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Types of PPE Used in Healthcare Settings</a:t>
            </a:r>
            <a:endParaRPr lang="en-US" u="sng" smtClean="0">
              <a:solidFill>
                <a:srgbClr val="FFFF99"/>
              </a:solidFill>
            </a:endParaRPr>
          </a:p>
        </p:txBody>
      </p:sp>
      <p:sp>
        <p:nvSpPr>
          <p:cNvPr id="4099" name="Rectangle 3"/>
          <p:cNvSpPr>
            <a:spLocks noChangeArrowheads="1"/>
          </p:cNvSpPr>
          <p:nvPr/>
        </p:nvSpPr>
        <p:spPr bwMode="auto">
          <a:xfrm>
            <a:off x="125413" y="2019300"/>
            <a:ext cx="10033000" cy="4103688"/>
          </a:xfrm>
          <a:prstGeom prst="rect">
            <a:avLst/>
          </a:prstGeom>
          <a:noFill/>
          <a:ln w="9525">
            <a:noFill/>
            <a:miter lim="800000"/>
            <a:headEnd/>
            <a:tailEnd/>
          </a:ln>
        </p:spPr>
        <p:txBody>
          <a:bodyPr/>
          <a:lstStyle/>
          <a:p>
            <a:pPr marL="338138" indent="-338138" algn="l">
              <a:lnSpc>
                <a:spcPct val="100000"/>
              </a:lnSpc>
              <a:spcBef>
                <a:spcPct val="20000"/>
              </a:spcBef>
              <a:buClr>
                <a:srgbClr val="FFFF99"/>
              </a:buClr>
              <a:buFontTx/>
              <a:buChar char="•"/>
            </a:pPr>
            <a:r>
              <a:rPr lang="en-US" sz="3200">
                <a:solidFill>
                  <a:schemeClr val="bg1"/>
                </a:solidFill>
              </a:rPr>
              <a:t>Gloves – protect hands</a:t>
            </a:r>
          </a:p>
          <a:p>
            <a:pPr marL="338138" indent="-338138" algn="l">
              <a:lnSpc>
                <a:spcPct val="100000"/>
              </a:lnSpc>
              <a:spcBef>
                <a:spcPct val="20000"/>
              </a:spcBef>
              <a:buClr>
                <a:srgbClr val="FFFF99"/>
              </a:buClr>
              <a:buFontTx/>
              <a:buChar char="•"/>
            </a:pPr>
            <a:r>
              <a:rPr lang="en-US" sz="3200">
                <a:solidFill>
                  <a:schemeClr val="bg1"/>
                </a:solidFill>
              </a:rPr>
              <a:t>Gowns/aprons – protect skin and/or clothing </a:t>
            </a:r>
          </a:p>
          <a:p>
            <a:pPr marL="338138" indent="-338138" algn="l">
              <a:lnSpc>
                <a:spcPct val="100000"/>
              </a:lnSpc>
              <a:spcBef>
                <a:spcPct val="20000"/>
              </a:spcBef>
              <a:buClr>
                <a:srgbClr val="FFFF99"/>
              </a:buClr>
              <a:buFontTx/>
              <a:buChar char="•"/>
            </a:pPr>
            <a:r>
              <a:rPr lang="en-US" sz="3200">
                <a:solidFill>
                  <a:schemeClr val="bg1"/>
                </a:solidFill>
              </a:rPr>
              <a:t>Masks and respirators– protect mouth/nose </a:t>
            </a:r>
          </a:p>
          <a:p>
            <a:pPr marL="742950" lvl="1" indent="-285750" algn="l">
              <a:lnSpc>
                <a:spcPct val="100000"/>
              </a:lnSpc>
              <a:spcBef>
                <a:spcPct val="20000"/>
              </a:spcBef>
              <a:buClr>
                <a:srgbClr val="FFFF99"/>
              </a:buClr>
              <a:buFontTx/>
              <a:buChar char="–"/>
            </a:pPr>
            <a:r>
              <a:rPr lang="en-US" sz="2800">
                <a:solidFill>
                  <a:schemeClr val="bg1"/>
                </a:solidFill>
              </a:rPr>
              <a:t>Respirators – protect respiratory tract from airborne infectious agents</a:t>
            </a:r>
          </a:p>
          <a:p>
            <a:pPr marL="338138" indent="-338138" algn="l">
              <a:lnSpc>
                <a:spcPct val="100000"/>
              </a:lnSpc>
              <a:spcBef>
                <a:spcPct val="20000"/>
              </a:spcBef>
              <a:buClr>
                <a:srgbClr val="FFFF99"/>
              </a:buClr>
              <a:buFontTx/>
              <a:buChar char="•"/>
            </a:pPr>
            <a:r>
              <a:rPr lang="en-US" sz="3200">
                <a:solidFill>
                  <a:schemeClr val="bg1"/>
                </a:solidFill>
              </a:rPr>
              <a:t>Goggles – protect eyes</a:t>
            </a:r>
          </a:p>
          <a:p>
            <a:pPr marL="338138" indent="-338138" algn="l">
              <a:lnSpc>
                <a:spcPct val="100000"/>
              </a:lnSpc>
              <a:spcBef>
                <a:spcPct val="20000"/>
              </a:spcBef>
              <a:buClr>
                <a:srgbClr val="FFFF99"/>
              </a:buClr>
              <a:buFontTx/>
              <a:buChar char="•"/>
            </a:pPr>
            <a:r>
              <a:rPr lang="en-US" sz="3200">
                <a:solidFill>
                  <a:schemeClr val="bg1"/>
                </a:solidFill>
              </a:rPr>
              <a:t>Face shields – protect face, mouth, nose, and eyes</a:t>
            </a:r>
          </a:p>
        </p:txBody>
      </p:sp>
      <p:sp>
        <p:nvSpPr>
          <p:cNvPr id="4100"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512763" y="733425"/>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z="4000" smtClean="0">
                <a:solidFill>
                  <a:srgbClr val="FFFF99"/>
                </a:solidFill>
              </a:rPr>
              <a:t>What Type of PPE Would </a:t>
            </a:r>
            <a:r>
              <a:rPr lang="en-US" sz="4000" i="1" smtClean="0">
                <a:solidFill>
                  <a:srgbClr val="66FFFF"/>
                </a:solidFill>
              </a:rPr>
              <a:t>You</a:t>
            </a:r>
            <a:r>
              <a:rPr lang="en-US" sz="4000" smtClean="0">
                <a:solidFill>
                  <a:srgbClr val="FFFF99"/>
                </a:solidFill>
              </a:rPr>
              <a:t> Wear?</a:t>
            </a:r>
          </a:p>
        </p:txBody>
      </p:sp>
      <p:grpSp>
        <p:nvGrpSpPr>
          <p:cNvPr id="40963" name="Group 8"/>
          <p:cNvGrpSpPr>
            <a:grpSpLocks/>
          </p:cNvGrpSpPr>
          <p:nvPr/>
        </p:nvGrpSpPr>
        <p:grpSpPr bwMode="auto">
          <a:xfrm>
            <a:off x="228600" y="1900238"/>
            <a:ext cx="9828213" cy="4103687"/>
            <a:chOff x="216" y="1197"/>
            <a:chExt cx="6191" cy="2585"/>
          </a:xfrm>
        </p:grpSpPr>
        <p:sp>
          <p:nvSpPr>
            <p:cNvPr id="40965" name="Rectangle 3"/>
            <p:cNvSpPr>
              <a:spLocks noChangeArrowheads="1"/>
            </p:cNvSpPr>
            <p:nvPr/>
          </p:nvSpPr>
          <p:spPr bwMode="auto">
            <a:xfrm>
              <a:off x="216" y="1197"/>
              <a:ext cx="3054" cy="2585"/>
            </a:xfrm>
            <a:prstGeom prst="rect">
              <a:avLst/>
            </a:prstGeom>
            <a:noFill/>
            <a:ln w="9525">
              <a:noFill/>
              <a:miter lim="800000"/>
              <a:headEnd/>
              <a:tailEnd/>
            </a:ln>
          </p:spPr>
          <p:txBody>
            <a:bodyPr/>
            <a:lstStyle/>
            <a:p>
              <a:pPr marL="342900" indent="-342900" algn="l">
                <a:lnSpc>
                  <a:spcPct val="90000"/>
                </a:lnSpc>
                <a:spcBef>
                  <a:spcPct val="30000"/>
                </a:spcBef>
                <a:buClr>
                  <a:srgbClr val="FFFF99"/>
                </a:buClr>
                <a:buFontTx/>
                <a:buChar char="•"/>
              </a:pPr>
              <a:r>
                <a:rPr lang="en-US">
                  <a:solidFill>
                    <a:schemeClr val="bg1"/>
                  </a:solidFill>
                </a:rPr>
                <a:t>Giving a bed bath?</a:t>
              </a:r>
            </a:p>
            <a:p>
              <a:pPr marL="1201738" lvl="2" indent="-228600" algn="l">
                <a:lnSpc>
                  <a:spcPct val="90000"/>
                </a:lnSpc>
                <a:spcBef>
                  <a:spcPct val="30000"/>
                </a:spcBef>
                <a:buClr>
                  <a:srgbClr val="FFFF99"/>
                </a:buClr>
                <a:buFontTx/>
                <a:buChar char="•"/>
              </a:pPr>
              <a:r>
                <a:rPr lang="en-US" sz="2000">
                  <a:solidFill>
                    <a:srgbClr val="FFFF99"/>
                  </a:solidFill>
                </a:rPr>
                <a:t>Generally none</a:t>
              </a:r>
            </a:p>
            <a:p>
              <a:pPr marL="342900" indent="-342900" algn="l">
                <a:lnSpc>
                  <a:spcPct val="90000"/>
                </a:lnSpc>
                <a:spcBef>
                  <a:spcPct val="30000"/>
                </a:spcBef>
                <a:buClr>
                  <a:srgbClr val="FFFF99"/>
                </a:buClr>
                <a:buFontTx/>
                <a:buChar char="•"/>
              </a:pPr>
              <a:r>
                <a:rPr lang="en-US">
                  <a:solidFill>
                    <a:schemeClr val="bg1"/>
                  </a:solidFill>
                </a:rPr>
                <a:t>Suctioning oral secretions?</a:t>
              </a:r>
            </a:p>
            <a:p>
              <a:pPr marL="1201738" lvl="2" indent="-228600" algn="l">
                <a:lnSpc>
                  <a:spcPct val="90000"/>
                </a:lnSpc>
                <a:spcBef>
                  <a:spcPct val="30000"/>
                </a:spcBef>
                <a:buClr>
                  <a:srgbClr val="FFFF99"/>
                </a:buClr>
                <a:buFontTx/>
                <a:buChar char="•"/>
              </a:pPr>
              <a:r>
                <a:rPr lang="en-US" sz="2000">
                  <a:solidFill>
                    <a:srgbClr val="FFFF99"/>
                  </a:solidFill>
                </a:rPr>
                <a:t>Gloves and mask/goggles or a face shield – sometimes gown</a:t>
              </a:r>
            </a:p>
            <a:p>
              <a:pPr marL="342900" indent="-342900" algn="l">
                <a:lnSpc>
                  <a:spcPct val="90000"/>
                </a:lnSpc>
                <a:spcBef>
                  <a:spcPct val="30000"/>
                </a:spcBef>
                <a:buClr>
                  <a:srgbClr val="FFFF99"/>
                </a:buClr>
                <a:buFontTx/>
                <a:buChar char="•"/>
              </a:pPr>
              <a:r>
                <a:rPr lang="en-US">
                  <a:solidFill>
                    <a:schemeClr val="bg1"/>
                  </a:solidFill>
                </a:rPr>
                <a:t>Transporting a patient in a wheel chair?</a:t>
              </a:r>
            </a:p>
            <a:p>
              <a:pPr marL="1201738" lvl="2" indent="-228600" algn="l">
                <a:lnSpc>
                  <a:spcPct val="90000"/>
                </a:lnSpc>
                <a:spcBef>
                  <a:spcPct val="30000"/>
                </a:spcBef>
                <a:buClr>
                  <a:srgbClr val="FFFF99"/>
                </a:buClr>
                <a:buFontTx/>
                <a:buChar char="•"/>
              </a:pPr>
              <a:r>
                <a:rPr lang="en-US" sz="2000">
                  <a:solidFill>
                    <a:srgbClr val="FFFF99"/>
                  </a:solidFill>
                </a:rPr>
                <a:t>Generally none required</a:t>
              </a:r>
            </a:p>
            <a:p>
              <a:pPr marL="342900" indent="-342900" algn="l">
                <a:lnSpc>
                  <a:spcPct val="90000"/>
                </a:lnSpc>
                <a:spcBef>
                  <a:spcPct val="30000"/>
                </a:spcBef>
                <a:buClr>
                  <a:srgbClr val="FFFF99"/>
                </a:buClr>
                <a:buFontTx/>
                <a:buChar char="•"/>
              </a:pPr>
              <a:r>
                <a:rPr lang="en-US">
                  <a:solidFill>
                    <a:schemeClr val="bg1"/>
                  </a:solidFill>
                </a:rPr>
                <a:t>Responding to an emergency where blood is spurting?</a:t>
              </a:r>
            </a:p>
            <a:p>
              <a:pPr marL="1201738" lvl="2" indent="-228600" algn="l">
                <a:lnSpc>
                  <a:spcPct val="90000"/>
                </a:lnSpc>
                <a:spcBef>
                  <a:spcPct val="30000"/>
                </a:spcBef>
                <a:buClr>
                  <a:srgbClr val="FFFF99"/>
                </a:buClr>
                <a:buFontTx/>
                <a:buChar char="•"/>
              </a:pPr>
              <a:r>
                <a:rPr lang="en-US" sz="2000">
                  <a:solidFill>
                    <a:srgbClr val="FFFF99"/>
                  </a:solidFill>
                </a:rPr>
                <a:t>Gloves, fluid-resistant gown, mask/goggles or a face shield</a:t>
              </a:r>
            </a:p>
          </p:txBody>
        </p:sp>
        <p:sp>
          <p:nvSpPr>
            <p:cNvPr id="40966" name="Rectangle 4"/>
            <p:cNvSpPr>
              <a:spLocks noChangeArrowheads="1"/>
            </p:cNvSpPr>
            <p:nvPr/>
          </p:nvSpPr>
          <p:spPr bwMode="auto">
            <a:xfrm>
              <a:off x="3353" y="1197"/>
              <a:ext cx="3054" cy="2585"/>
            </a:xfrm>
            <a:prstGeom prst="rect">
              <a:avLst/>
            </a:prstGeom>
            <a:noFill/>
            <a:ln w="9525">
              <a:noFill/>
              <a:miter lim="800000"/>
              <a:headEnd/>
              <a:tailEnd/>
            </a:ln>
          </p:spPr>
          <p:txBody>
            <a:bodyPr/>
            <a:lstStyle/>
            <a:p>
              <a:pPr marL="342900" indent="-342900" algn="l">
                <a:lnSpc>
                  <a:spcPct val="90000"/>
                </a:lnSpc>
                <a:spcBef>
                  <a:spcPct val="30000"/>
                </a:spcBef>
                <a:buClr>
                  <a:srgbClr val="FFFF99"/>
                </a:buClr>
                <a:buFontTx/>
                <a:buChar char="•"/>
              </a:pPr>
              <a:r>
                <a:rPr lang="en-US">
                  <a:solidFill>
                    <a:schemeClr val="bg1"/>
                  </a:solidFill>
                </a:rPr>
                <a:t>Drawing blood from a vein?</a:t>
              </a:r>
            </a:p>
            <a:p>
              <a:pPr marL="1201738" lvl="2" indent="-228600" algn="l">
                <a:lnSpc>
                  <a:spcPct val="90000"/>
                </a:lnSpc>
                <a:spcBef>
                  <a:spcPct val="30000"/>
                </a:spcBef>
                <a:buClr>
                  <a:srgbClr val="FFFF99"/>
                </a:buClr>
                <a:buFontTx/>
                <a:buChar char="•"/>
              </a:pPr>
              <a:r>
                <a:rPr lang="en-US" sz="2000">
                  <a:solidFill>
                    <a:srgbClr val="FFFF99"/>
                  </a:solidFill>
                </a:rPr>
                <a:t>Gloves</a:t>
              </a:r>
            </a:p>
            <a:p>
              <a:pPr marL="342900" indent="-342900" algn="l">
                <a:lnSpc>
                  <a:spcPct val="90000"/>
                </a:lnSpc>
                <a:spcBef>
                  <a:spcPct val="30000"/>
                </a:spcBef>
                <a:buClr>
                  <a:srgbClr val="FFFF99"/>
                </a:buClr>
                <a:buFontTx/>
                <a:buChar char="•"/>
              </a:pPr>
              <a:r>
                <a:rPr lang="en-US">
                  <a:solidFill>
                    <a:schemeClr val="bg1"/>
                  </a:solidFill>
                </a:rPr>
                <a:t>Cleaning an incontinent patient with diarrhea?</a:t>
              </a:r>
            </a:p>
            <a:p>
              <a:pPr marL="1201738" lvl="2" indent="-228600" algn="l">
                <a:lnSpc>
                  <a:spcPct val="90000"/>
                </a:lnSpc>
                <a:spcBef>
                  <a:spcPct val="30000"/>
                </a:spcBef>
                <a:buClr>
                  <a:srgbClr val="FFFF99"/>
                </a:buClr>
                <a:buFontTx/>
                <a:buChar char="•"/>
              </a:pPr>
              <a:r>
                <a:rPr lang="en-US" sz="2000">
                  <a:solidFill>
                    <a:srgbClr val="FFFF99"/>
                  </a:solidFill>
                </a:rPr>
                <a:t>Gloves w/wo gown</a:t>
              </a:r>
            </a:p>
            <a:p>
              <a:pPr marL="342900" indent="-342900" algn="l">
                <a:lnSpc>
                  <a:spcPct val="90000"/>
                </a:lnSpc>
                <a:spcBef>
                  <a:spcPct val="30000"/>
                </a:spcBef>
                <a:buClr>
                  <a:srgbClr val="FFFF99"/>
                </a:buClr>
                <a:buFontTx/>
                <a:buChar char="•"/>
              </a:pPr>
              <a:r>
                <a:rPr lang="en-US">
                  <a:solidFill>
                    <a:schemeClr val="bg1"/>
                  </a:solidFill>
                </a:rPr>
                <a:t>Irrigating a wound?</a:t>
              </a:r>
            </a:p>
            <a:p>
              <a:pPr marL="1201738" lvl="2" indent="-228600" algn="l">
                <a:lnSpc>
                  <a:spcPct val="90000"/>
                </a:lnSpc>
                <a:spcBef>
                  <a:spcPct val="30000"/>
                </a:spcBef>
                <a:buClr>
                  <a:srgbClr val="FFFF99"/>
                </a:buClr>
                <a:buFontTx/>
                <a:buChar char="•"/>
              </a:pPr>
              <a:r>
                <a:rPr lang="en-US" sz="2000">
                  <a:solidFill>
                    <a:srgbClr val="FFFF99"/>
                  </a:solidFill>
                </a:rPr>
                <a:t>Gloves, gown, mask/goggles or a face shield</a:t>
              </a:r>
            </a:p>
            <a:p>
              <a:pPr marL="342900" indent="-342900" algn="l">
                <a:lnSpc>
                  <a:spcPct val="90000"/>
                </a:lnSpc>
                <a:spcBef>
                  <a:spcPct val="30000"/>
                </a:spcBef>
                <a:buClr>
                  <a:srgbClr val="FFFF99"/>
                </a:buClr>
                <a:buFontTx/>
                <a:buChar char="•"/>
              </a:pPr>
              <a:r>
                <a:rPr lang="en-US">
                  <a:solidFill>
                    <a:schemeClr val="bg1"/>
                  </a:solidFill>
                </a:rPr>
                <a:t>Taking vital signs?</a:t>
              </a:r>
            </a:p>
            <a:p>
              <a:pPr marL="801688" lvl="1" indent="-344488" algn="l">
                <a:lnSpc>
                  <a:spcPct val="90000"/>
                </a:lnSpc>
                <a:spcBef>
                  <a:spcPct val="30000"/>
                </a:spcBef>
                <a:buClr>
                  <a:srgbClr val="FFFF99"/>
                </a:buClr>
                <a:buFontTx/>
                <a:buChar char="–"/>
              </a:pPr>
              <a:r>
                <a:rPr lang="en-US" sz="2000">
                  <a:solidFill>
                    <a:srgbClr val="FFFF99"/>
                  </a:solidFill>
                </a:rPr>
                <a:t>Generally none</a:t>
              </a:r>
            </a:p>
          </p:txBody>
        </p:sp>
      </p:grpSp>
      <p:sp>
        <p:nvSpPr>
          <p:cNvPr id="40964" name="Text Box 6"/>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512763" y="1160463"/>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PPE for Expanded Precautions</a:t>
            </a:r>
          </a:p>
        </p:txBody>
      </p:sp>
      <p:sp>
        <p:nvSpPr>
          <p:cNvPr id="41987" name="Rectangle 3"/>
          <p:cNvSpPr>
            <a:spLocks noChangeArrowheads="1"/>
          </p:cNvSpPr>
          <p:nvPr/>
        </p:nvSpPr>
        <p:spPr bwMode="auto">
          <a:xfrm>
            <a:off x="755650" y="2352675"/>
            <a:ext cx="8772525"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Expanded Precautions include</a:t>
            </a:r>
          </a:p>
          <a:p>
            <a:pPr marL="801688" lvl="1" indent="-344488" algn="l">
              <a:lnSpc>
                <a:spcPct val="100000"/>
              </a:lnSpc>
              <a:spcBef>
                <a:spcPct val="30000"/>
              </a:spcBef>
              <a:buClr>
                <a:srgbClr val="FFFF99"/>
              </a:buClr>
              <a:buFontTx/>
              <a:buChar char="–"/>
            </a:pPr>
            <a:r>
              <a:rPr lang="en-US" sz="2800">
                <a:solidFill>
                  <a:schemeClr val="bg1"/>
                </a:solidFill>
              </a:rPr>
              <a:t>Contact Precautions</a:t>
            </a:r>
          </a:p>
          <a:p>
            <a:pPr marL="801688" lvl="1" indent="-344488" algn="l">
              <a:lnSpc>
                <a:spcPct val="100000"/>
              </a:lnSpc>
              <a:spcBef>
                <a:spcPct val="30000"/>
              </a:spcBef>
              <a:buClr>
                <a:srgbClr val="FFFF99"/>
              </a:buClr>
              <a:buFontTx/>
              <a:buChar char="–"/>
            </a:pPr>
            <a:r>
              <a:rPr lang="en-US" sz="2800">
                <a:solidFill>
                  <a:schemeClr val="bg1"/>
                </a:solidFill>
              </a:rPr>
              <a:t>Droplet Precautions</a:t>
            </a:r>
          </a:p>
          <a:p>
            <a:pPr marL="801688" lvl="1" indent="-344488" algn="l">
              <a:lnSpc>
                <a:spcPct val="100000"/>
              </a:lnSpc>
              <a:spcBef>
                <a:spcPct val="30000"/>
              </a:spcBef>
              <a:buClr>
                <a:srgbClr val="FFFF99"/>
              </a:buClr>
              <a:buFontTx/>
              <a:buChar char="–"/>
            </a:pPr>
            <a:r>
              <a:rPr lang="en-US" sz="2800">
                <a:solidFill>
                  <a:schemeClr val="bg1"/>
                </a:solidFill>
              </a:rPr>
              <a:t>Airborne Infection Isolation</a:t>
            </a:r>
          </a:p>
        </p:txBody>
      </p:sp>
      <p:sp>
        <p:nvSpPr>
          <p:cNvPr id="41988"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512763" y="688975"/>
            <a:ext cx="9258300" cy="14573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Use of PPE for Expanded Precautions</a:t>
            </a:r>
          </a:p>
        </p:txBody>
      </p:sp>
      <p:sp>
        <p:nvSpPr>
          <p:cNvPr id="43011" name="Rectangle 3"/>
          <p:cNvSpPr>
            <a:spLocks noChangeArrowheads="1"/>
          </p:cNvSpPr>
          <p:nvPr/>
        </p:nvSpPr>
        <p:spPr bwMode="auto">
          <a:xfrm>
            <a:off x="755650" y="2344738"/>
            <a:ext cx="8772525"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2800">
                <a:solidFill>
                  <a:schemeClr val="bg1"/>
                </a:solidFill>
              </a:rPr>
              <a:t>Contact Precautions – Gown and gloves for contact with patient or environment of care (e.g., medical equipment, environmental surfaces) </a:t>
            </a:r>
          </a:p>
          <a:p>
            <a:pPr marL="1201738" lvl="2" indent="-228600" algn="l">
              <a:lnSpc>
                <a:spcPct val="100000"/>
              </a:lnSpc>
              <a:spcBef>
                <a:spcPct val="30000"/>
              </a:spcBef>
              <a:buClr>
                <a:srgbClr val="FFFF99"/>
              </a:buClr>
              <a:buFontTx/>
              <a:buChar char="•"/>
            </a:pPr>
            <a:r>
              <a:rPr lang="en-US" sz="2000">
                <a:solidFill>
                  <a:schemeClr val="bg1"/>
                </a:solidFill>
              </a:rPr>
              <a:t>In some instances these are required for entering patient’s environment</a:t>
            </a:r>
          </a:p>
          <a:p>
            <a:pPr marL="342900" indent="-342900" algn="l">
              <a:lnSpc>
                <a:spcPct val="100000"/>
              </a:lnSpc>
              <a:spcBef>
                <a:spcPct val="30000"/>
              </a:spcBef>
              <a:buClr>
                <a:srgbClr val="FFFF99"/>
              </a:buClr>
              <a:buFontTx/>
              <a:buChar char="•"/>
            </a:pPr>
            <a:r>
              <a:rPr lang="en-US" sz="2800">
                <a:solidFill>
                  <a:schemeClr val="bg1"/>
                </a:solidFill>
              </a:rPr>
              <a:t>Droplet Precautions – Surgical masks within 3 feet of patient</a:t>
            </a:r>
          </a:p>
          <a:p>
            <a:pPr marL="342900" indent="-342900" algn="l">
              <a:lnSpc>
                <a:spcPct val="100000"/>
              </a:lnSpc>
              <a:spcBef>
                <a:spcPct val="30000"/>
              </a:spcBef>
              <a:buClr>
                <a:srgbClr val="FFFF99"/>
              </a:buClr>
              <a:buFontTx/>
              <a:buChar char="•"/>
            </a:pPr>
            <a:r>
              <a:rPr lang="en-US" sz="2800">
                <a:solidFill>
                  <a:schemeClr val="bg1"/>
                </a:solidFill>
              </a:rPr>
              <a:t>Airborne Infection Isolation – Particulate respirator</a:t>
            </a:r>
            <a:r>
              <a:rPr lang="en-US" sz="2800">
                <a:solidFill>
                  <a:srgbClr val="FFFF99"/>
                </a:solidFill>
              </a:rPr>
              <a:t>*</a:t>
            </a:r>
          </a:p>
        </p:txBody>
      </p:sp>
      <p:sp>
        <p:nvSpPr>
          <p:cNvPr id="43012" name="Text Box 5"/>
          <p:cNvSpPr txBox="1">
            <a:spLocks noChangeArrowheads="1"/>
          </p:cNvSpPr>
          <p:nvPr/>
        </p:nvSpPr>
        <p:spPr bwMode="auto">
          <a:xfrm>
            <a:off x="938213" y="6038850"/>
            <a:ext cx="8407400" cy="366713"/>
          </a:xfrm>
          <a:prstGeom prst="rect">
            <a:avLst/>
          </a:prstGeom>
          <a:noFill/>
          <a:ln w="9525">
            <a:noFill/>
            <a:miter lim="800000"/>
            <a:headEnd/>
            <a:tailEnd/>
          </a:ln>
          <a:effectLst/>
        </p:spPr>
        <p:txBody>
          <a:bodyPr>
            <a:spAutoFit/>
          </a:bodyPr>
          <a:lstStyle/>
          <a:p>
            <a:pPr>
              <a:spcBef>
                <a:spcPct val="50000"/>
              </a:spcBef>
            </a:pPr>
            <a:r>
              <a:rPr lang="en-US"/>
              <a:t>*Negative pressure isolation room also required</a:t>
            </a:r>
          </a:p>
        </p:txBody>
      </p:sp>
      <p:sp>
        <p:nvSpPr>
          <p:cNvPr id="43013" name="Text Box 6"/>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512763" y="1146175"/>
            <a:ext cx="92583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Hand Hygiene</a:t>
            </a:r>
          </a:p>
        </p:txBody>
      </p:sp>
      <p:sp>
        <p:nvSpPr>
          <p:cNvPr id="44035" name="Rectangle 3"/>
          <p:cNvSpPr>
            <a:spLocks noChangeArrowheads="1"/>
          </p:cNvSpPr>
          <p:nvPr/>
        </p:nvSpPr>
        <p:spPr bwMode="auto">
          <a:xfrm>
            <a:off x="384175" y="2352675"/>
            <a:ext cx="9517063"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Required for Standard and Expanded Precautions</a:t>
            </a:r>
          </a:p>
          <a:p>
            <a:pPr marL="342900" indent="-342900" algn="l">
              <a:lnSpc>
                <a:spcPct val="100000"/>
              </a:lnSpc>
              <a:spcBef>
                <a:spcPct val="30000"/>
              </a:spcBef>
              <a:buClr>
                <a:srgbClr val="FFFF99"/>
              </a:buClr>
              <a:buFontTx/>
              <a:buChar char="•"/>
            </a:pPr>
            <a:r>
              <a:rPr lang="en-US" sz="3200">
                <a:solidFill>
                  <a:schemeClr val="bg1"/>
                </a:solidFill>
              </a:rPr>
              <a:t>Perform…</a:t>
            </a:r>
          </a:p>
          <a:p>
            <a:pPr marL="801688" lvl="1" indent="-344488" algn="l">
              <a:lnSpc>
                <a:spcPct val="100000"/>
              </a:lnSpc>
              <a:spcBef>
                <a:spcPct val="30000"/>
              </a:spcBef>
              <a:buClr>
                <a:srgbClr val="FFFF99"/>
              </a:buClr>
              <a:buFontTx/>
              <a:buChar char="–"/>
            </a:pPr>
            <a:r>
              <a:rPr lang="en-US" sz="2800">
                <a:solidFill>
                  <a:schemeClr val="bg1"/>
                </a:solidFill>
              </a:rPr>
              <a:t>Immediately after removing PPE</a:t>
            </a:r>
          </a:p>
          <a:p>
            <a:pPr marL="801688" lvl="1" indent="-344488" algn="l">
              <a:lnSpc>
                <a:spcPct val="100000"/>
              </a:lnSpc>
              <a:spcBef>
                <a:spcPct val="30000"/>
              </a:spcBef>
              <a:buClr>
                <a:srgbClr val="FFFF99"/>
              </a:buClr>
              <a:buFontTx/>
              <a:buChar char="–"/>
            </a:pPr>
            <a:r>
              <a:rPr lang="en-US" sz="2800">
                <a:solidFill>
                  <a:schemeClr val="bg1"/>
                </a:solidFill>
              </a:rPr>
              <a:t>Between patient contacts</a:t>
            </a:r>
          </a:p>
          <a:p>
            <a:pPr marL="342900" indent="-342900" algn="l">
              <a:lnSpc>
                <a:spcPct val="100000"/>
              </a:lnSpc>
              <a:spcBef>
                <a:spcPct val="30000"/>
              </a:spcBef>
              <a:buClr>
                <a:srgbClr val="FFFF99"/>
              </a:buClr>
              <a:buFontTx/>
              <a:buChar char="•"/>
            </a:pPr>
            <a:r>
              <a:rPr lang="en-US" sz="3200">
                <a:solidFill>
                  <a:schemeClr val="bg1"/>
                </a:solidFill>
              </a:rPr>
              <a:t>Wash hands thoroughly with soap and water or use alcohol-based hand rub</a:t>
            </a:r>
          </a:p>
        </p:txBody>
      </p:sp>
      <p:sp>
        <p:nvSpPr>
          <p:cNvPr id="44036"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5058" name="Rectangle 2"/>
          <p:cNvSpPr>
            <a:spLocks noChangeArrowheads="1"/>
          </p:cNvSpPr>
          <p:nvPr>
            <p:ph type="title"/>
          </p:nvPr>
        </p:nvSpPr>
        <p:spPr bwMode="auto">
          <a:xfrm>
            <a:off x="769938" y="1343025"/>
            <a:ext cx="8743950" cy="163830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99"/>
                </a:solidFill>
              </a:rPr>
              <a:t>PPE Use in Healthcare Settings:</a:t>
            </a:r>
            <a:br>
              <a:rPr lang="en-US" smtClean="0">
                <a:solidFill>
                  <a:srgbClr val="FFFF99"/>
                </a:solidFill>
              </a:rPr>
            </a:br>
            <a:r>
              <a:rPr lang="en-US" smtClean="0">
                <a:solidFill>
                  <a:srgbClr val="FFFF99"/>
                </a:solidFill>
              </a:rPr>
              <a:t>Final Thoughts</a:t>
            </a:r>
          </a:p>
        </p:txBody>
      </p:sp>
      <p:sp>
        <p:nvSpPr>
          <p:cNvPr id="45059" name="Rectangle 3"/>
          <p:cNvSpPr>
            <a:spLocks noChangeArrowheads="1"/>
          </p:cNvSpPr>
          <p:nvPr>
            <p:ph type="body" idx="1"/>
          </p:nvPr>
        </p:nvSpPr>
        <p:spPr bwMode="auto">
          <a:xfrm>
            <a:off x="769938" y="3035300"/>
            <a:ext cx="8743950" cy="4103688"/>
          </a:xfrm>
          <a:noFill/>
          <a:ln>
            <a:miter lim="800000"/>
            <a:headEnd/>
            <a:tailEnd/>
          </a:ln>
        </p:spPr>
        <p:txBody>
          <a:bodyPr vert="horz" wrap="square" lIns="91440" tIns="45720" rIns="91440" bIns="45720" numCol="1" anchor="t" anchorCtr="0" compatLnSpc="1">
            <a:prstTxWarp prst="textNoShape">
              <a:avLst/>
            </a:prstTxWarp>
          </a:bodyPr>
          <a:lstStyle/>
          <a:p>
            <a:pPr>
              <a:spcBef>
                <a:spcPct val="30000"/>
              </a:spcBef>
              <a:buClr>
                <a:srgbClr val="FFFF99"/>
              </a:buClr>
            </a:pPr>
            <a:r>
              <a:rPr lang="en-US" smtClean="0"/>
              <a:t>PPE is available to protect you from exposure to infectious agents in the healthcare workplace</a:t>
            </a:r>
          </a:p>
          <a:p>
            <a:pPr>
              <a:spcBef>
                <a:spcPct val="30000"/>
              </a:spcBef>
              <a:buClr>
                <a:srgbClr val="FFFF99"/>
              </a:buClr>
            </a:pPr>
            <a:r>
              <a:rPr lang="en-US" smtClean="0"/>
              <a:t>Know what type of PPE is necessary for the duties you perform and use it correctly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588" y="1328738"/>
            <a:ext cx="10287001" cy="8223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Factors Influencing PPE Selection</a:t>
            </a:r>
          </a:p>
        </p:txBody>
      </p:sp>
      <p:sp>
        <p:nvSpPr>
          <p:cNvPr id="5123" name="Rectangle 3"/>
          <p:cNvSpPr>
            <a:spLocks noChangeArrowheads="1"/>
          </p:cNvSpPr>
          <p:nvPr/>
        </p:nvSpPr>
        <p:spPr bwMode="auto">
          <a:xfrm>
            <a:off x="769938" y="2352675"/>
            <a:ext cx="8743950"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Type of exposure anticipated</a:t>
            </a:r>
          </a:p>
          <a:p>
            <a:pPr marL="742950" lvl="1" indent="-285750" algn="l">
              <a:lnSpc>
                <a:spcPct val="100000"/>
              </a:lnSpc>
              <a:spcBef>
                <a:spcPct val="30000"/>
              </a:spcBef>
              <a:buClr>
                <a:srgbClr val="FFFF99"/>
              </a:buClr>
              <a:buFontTx/>
              <a:buChar char="–"/>
            </a:pPr>
            <a:r>
              <a:rPr lang="en-US" sz="2800">
                <a:solidFill>
                  <a:schemeClr val="bg1"/>
                </a:solidFill>
              </a:rPr>
              <a:t>Splash/spray versus touch</a:t>
            </a:r>
          </a:p>
          <a:p>
            <a:pPr marL="742950" lvl="1" indent="-285750" algn="l">
              <a:lnSpc>
                <a:spcPct val="100000"/>
              </a:lnSpc>
              <a:spcBef>
                <a:spcPct val="30000"/>
              </a:spcBef>
              <a:buClr>
                <a:srgbClr val="FFFF99"/>
              </a:buClr>
              <a:buFontTx/>
              <a:buChar char="–"/>
            </a:pPr>
            <a:r>
              <a:rPr lang="en-US" sz="2800">
                <a:solidFill>
                  <a:schemeClr val="bg1"/>
                </a:solidFill>
              </a:rPr>
              <a:t>Category of isolation precautions</a:t>
            </a:r>
          </a:p>
          <a:p>
            <a:pPr marL="342900" indent="-342900" algn="l">
              <a:lnSpc>
                <a:spcPct val="100000"/>
              </a:lnSpc>
              <a:spcBef>
                <a:spcPct val="30000"/>
              </a:spcBef>
              <a:buClr>
                <a:srgbClr val="FFFF99"/>
              </a:buClr>
              <a:buFontTx/>
              <a:buChar char="•"/>
            </a:pPr>
            <a:r>
              <a:rPr lang="en-US" sz="3200">
                <a:solidFill>
                  <a:schemeClr val="bg1"/>
                </a:solidFill>
              </a:rPr>
              <a:t>Durability and appropriateness for the task</a:t>
            </a:r>
          </a:p>
          <a:p>
            <a:pPr marL="342900" indent="-342900" algn="l">
              <a:lnSpc>
                <a:spcPct val="100000"/>
              </a:lnSpc>
              <a:spcBef>
                <a:spcPct val="30000"/>
              </a:spcBef>
              <a:buClr>
                <a:srgbClr val="FFFF99"/>
              </a:buClr>
              <a:buFontTx/>
              <a:buChar char="•"/>
            </a:pPr>
            <a:r>
              <a:rPr lang="en-US" sz="3200">
                <a:solidFill>
                  <a:schemeClr val="bg1"/>
                </a:solidFill>
              </a:rPr>
              <a:t>Fit</a:t>
            </a:r>
          </a:p>
        </p:txBody>
      </p:sp>
      <p:sp>
        <p:nvSpPr>
          <p:cNvPr id="5124"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0" y="447675"/>
            <a:ext cx="10287000" cy="8223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Gloves</a:t>
            </a:r>
          </a:p>
        </p:txBody>
      </p:sp>
      <p:sp>
        <p:nvSpPr>
          <p:cNvPr id="6147" name="Rectangle 3"/>
          <p:cNvSpPr>
            <a:spLocks noChangeArrowheads="1"/>
          </p:cNvSpPr>
          <p:nvPr/>
        </p:nvSpPr>
        <p:spPr bwMode="auto">
          <a:xfrm>
            <a:off x="769938" y="1308100"/>
            <a:ext cx="8743950" cy="4968875"/>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Purpose – </a:t>
            </a:r>
          </a:p>
          <a:p>
            <a:pPr marL="800100" lvl="1" indent="-342900" algn="l">
              <a:lnSpc>
                <a:spcPct val="100000"/>
              </a:lnSpc>
              <a:spcBef>
                <a:spcPct val="30000"/>
              </a:spcBef>
              <a:buClr>
                <a:srgbClr val="FFFF99"/>
              </a:buClr>
              <a:buFontTx/>
              <a:buChar char="•"/>
            </a:pPr>
            <a:r>
              <a:rPr lang="en-US" sz="3200">
                <a:solidFill>
                  <a:schemeClr val="bg1"/>
                </a:solidFill>
              </a:rPr>
              <a:t>patient care</a:t>
            </a:r>
          </a:p>
          <a:p>
            <a:pPr marL="800100" lvl="1" indent="-342900" algn="l">
              <a:lnSpc>
                <a:spcPct val="100000"/>
              </a:lnSpc>
              <a:spcBef>
                <a:spcPct val="30000"/>
              </a:spcBef>
              <a:buClr>
                <a:srgbClr val="FFFF99"/>
              </a:buClr>
              <a:buFontTx/>
              <a:buChar char="•"/>
            </a:pPr>
            <a:r>
              <a:rPr lang="en-US" sz="3200">
                <a:solidFill>
                  <a:schemeClr val="bg1"/>
                </a:solidFill>
              </a:rPr>
              <a:t>environmental services</a:t>
            </a:r>
          </a:p>
          <a:p>
            <a:pPr marL="342900" indent="-342900" algn="l">
              <a:lnSpc>
                <a:spcPct val="100000"/>
              </a:lnSpc>
              <a:spcBef>
                <a:spcPct val="30000"/>
              </a:spcBef>
              <a:buClr>
                <a:srgbClr val="FFFF99"/>
              </a:buClr>
              <a:buFontTx/>
              <a:buChar char="•"/>
            </a:pPr>
            <a:r>
              <a:rPr lang="en-US" sz="3200">
                <a:solidFill>
                  <a:schemeClr val="bg1"/>
                </a:solidFill>
              </a:rPr>
              <a:t>Glove material – </a:t>
            </a:r>
          </a:p>
          <a:p>
            <a:pPr marL="800100" lvl="1" indent="-342900" algn="l">
              <a:lnSpc>
                <a:spcPct val="100000"/>
              </a:lnSpc>
              <a:spcBef>
                <a:spcPct val="30000"/>
              </a:spcBef>
              <a:buClr>
                <a:srgbClr val="FFFF99"/>
              </a:buClr>
              <a:buFontTx/>
              <a:buChar char="•"/>
            </a:pPr>
            <a:r>
              <a:rPr lang="en-US" sz="3200">
                <a:solidFill>
                  <a:schemeClr val="bg1"/>
                </a:solidFill>
              </a:rPr>
              <a:t>Vinyl</a:t>
            </a:r>
          </a:p>
          <a:p>
            <a:pPr marL="800100" lvl="1" indent="-342900" algn="l">
              <a:lnSpc>
                <a:spcPct val="100000"/>
              </a:lnSpc>
              <a:spcBef>
                <a:spcPct val="30000"/>
              </a:spcBef>
              <a:buClr>
                <a:srgbClr val="FFFF99"/>
              </a:buClr>
              <a:buFontTx/>
              <a:buChar char="•"/>
            </a:pPr>
            <a:r>
              <a:rPr lang="en-US" sz="3200">
                <a:solidFill>
                  <a:schemeClr val="bg1"/>
                </a:solidFill>
              </a:rPr>
              <a:t>Latex</a:t>
            </a:r>
          </a:p>
          <a:p>
            <a:pPr marL="800100" lvl="1" indent="-342900" algn="l">
              <a:lnSpc>
                <a:spcPct val="100000"/>
              </a:lnSpc>
              <a:spcBef>
                <a:spcPct val="30000"/>
              </a:spcBef>
              <a:buClr>
                <a:srgbClr val="FFFF99"/>
              </a:buClr>
              <a:buFontTx/>
              <a:buChar char="•"/>
            </a:pPr>
            <a:r>
              <a:rPr lang="en-US" sz="3200">
                <a:solidFill>
                  <a:schemeClr val="bg1"/>
                </a:solidFill>
              </a:rPr>
              <a:t>Nitrile</a:t>
            </a:r>
          </a:p>
          <a:p>
            <a:pPr marL="342900" indent="-342900" algn="l">
              <a:lnSpc>
                <a:spcPct val="100000"/>
              </a:lnSpc>
              <a:spcBef>
                <a:spcPct val="30000"/>
              </a:spcBef>
              <a:buClr>
                <a:srgbClr val="FFFF99"/>
              </a:buClr>
              <a:buFontTx/>
              <a:buChar char="•"/>
            </a:pPr>
            <a:r>
              <a:rPr lang="en-US" sz="3200">
                <a:solidFill>
                  <a:schemeClr val="bg1"/>
                </a:solidFill>
              </a:rPr>
              <a:t>Sterile or nonsterile</a:t>
            </a:r>
          </a:p>
        </p:txBody>
      </p:sp>
      <p:sp>
        <p:nvSpPr>
          <p:cNvPr id="6148"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pic>
        <p:nvPicPr>
          <p:cNvPr id="6149" name="Picture 5" descr="C:\Documents and Settings\jthompson\Local Settings\Temporary Internet Files\Content.IE5\3LMR8TQF\MP900321128[1].jpg"/>
          <p:cNvPicPr>
            <a:picLocks noChangeAspect="1" noChangeArrowheads="1"/>
          </p:cNvPicPr>
          <p:nvPr/>
        </p:nvPicPr>
        <p:blipFill>
          <a:blip r:embed="rId3"/>
          <a:srcRect/>
          <a:stretch>
            <a:fillRect/>
          </a:stretch>
        </p:blipFill>
        <p:spPr bwMode="auto">
          <a:xfrm>
            <a:off x="5502275" y="3414713"/>
            <a:ext cx="3657600" cy="2608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588" y="1328738"/>
            <a:ext cx="10287001" cy="8223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Gloves</a:t>
            </a:r>
          </a:p>
        </p:txBody>
      </p:sp>
      <p:sp>
        <p:nvSpPr>
          <p:cNvPr id="7171" name="Rectangle 3"/>
          <p:cNvSpPr>
            <a:spLocks noChangeArrowheads="1"/>
          </p:cNvSpPr>
          <p:nvPr/>
        </p:nvSpPr>
        <p:spPr bwMode="auto">
          <a:xfrm>
            <a:off x="769938" y="2352675"/>
            <a:ext cx="8743950" cy="4103688"/>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Purpose – patient care, environmental services, other</a:t>
            </a:r>
          </a:p>
          <a:p>
            <a:pPr marL="342900" indent="-342900" algn="l">
              <a:lnSpc>
                <a:spcPct val="100000"/>
              </a:lnSpc>
              <a:spcBef>
                <a:spcPct val="30000"/>
              </a:spcBef>
              <a:buClr>
                <a:srgbClr val="FFFF99"/>
              </a:buClr>
              <a:buFontTx/>
              <a:buChar char="•"/>
            </a:pPr>
            <a:r>
              <a:rPr lang="en-US" sz="3200">
                <a:solidFill>
                  <a:schemeClr val="bg1"/>
                </a:solidFill>
              </a:rPr>
              <a:t>Glove material – vinyl, latex, nitrile, other</a:t>
            </a:r>
          </a:p>
          <a:p>
            <a:pPr marL="342900" indent="-342900" algn="l">
              <a:lnSpc>
                <a:spcPct val="100000"/>
              </a:lnSpc>
              <a:spcBef>
                <a:spcPct val="30000"/>
              </a:spcBef>
              <a:buClr>
                <a:srgbClr val="FFFF99"/>
              </a:buClr>
              <a:buFontTx/>
              <a:buChar char="•"/>
            </a:pPr>
            <a:r>
              <a:rPr lang="en-US" sz="3200">
                <a:solidFill>
                  <a:schemeClr val="bg1"/>
                </a:solidFill>
              </a:rPr>
              <a:t>Sterile or non-sterile</a:t>
            </a:r>
          </a:p>
          <a:p>
            <a:pPr marL="342900" indent="-342900" algn="l">
              <a:lnSpc>
                <a:spcPct val="100000"/>
              </a:lnSpc>
              <a:spcBef>
                <a:spcPct val="30000"/>
              </a:spcBef>
              <a:buClr>
                <a:srgbClr val="FFFF99"/>
              </a:buClr>
              <a:buFontTx/>
              <a:buChar char="•"/>
            </a:pPr>
            <a:r>
              <a:rPr lang="en-US" sz="3200">
                <a:solidFill>
                  <a:schemeClr val="bg1"/>
                </a:solidFill>
              </a:rPr>
              <a:t>One or two pair</a:t>
            </a:r>
          </a:p>
          <a:p>
            <a:pPr marL="342900" indent="-342900" algn="l">
              <a:lnSpc>
                <a:spcPct val="100000"/>
              </a:lnSpc>
              <a:spcBef>
                <a:spcPct val="30000"/>
              </a:spcBef>
              <a:buClr>
                <a:srgbClr val="FFFF99"/>
              </a:buClr>
              <a:buFontTx/>
              <a:buChar char="•"/>
            </a:pPr>
            <a:r>
              <a:rPr lang="en-US" sz="3200">
                <a:solidFill>
                  <a:schemeClr val="bg1"/>
                </a:solidFill>
              </a:rPr>
              <a:t>Single use or reusable</a:t>
            </a:r>
          </a:p>
        </p:txBody>
      </p:sp>
      <p:sp>
        <p:nvSpPr>
          <p:cNvPr id="7172"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pic>
        <p:nvPicPr>
          <p:cNvPr id="7173" name="Picture 5" descr="C:\Documents and Settings\jthompson\Local Settings\Temporary Internet Files\Content.IE5\3LMR8TQF\MP900321128[1].jpg"/>
          <p:cNvPicPr>
            <a:picLocks noChangeAspect="1" noChangeArrowheads="1"/>
          </p:cNvPicPr>
          <p:nvPr/>
        </p:nvPicPr>
        <p:blipFill>
          <a:blip r:embed="rId3"/>
          <a:srcRect/>
          <a:stretch>
            <a:fillRect/>
          </a:stretch>
        </p:blipFill>
        <p:spPr bwMode="auto">
          <a:xfrm>
            <a:off x="6938963" y="4438650"/>
            <a:ext cx="2220912"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12763" y="674688"/>
            <a:ext cx="9258300" cy="114300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99"/>
                </a:solidFill>
              </a:rPr>
              <a:t>Do’s and Don’ts of Glove Use</a:t>
            </a:r>
          </a:p>
        </p:txBody>
      </p:sp>
      <p:sp>
        <p:nvSpPr>
          <p:cNvPr id="8195" name="Rectangle 3"/>
          <p:cNvSpPr>
            <a:spLocks noGrp="1" noChangeArrowheads="1"/>
          </p:cNvSpPr>
          <p:nvPr>
            <p:ph type="body" idx="1"/>
          </p:nvPr>
        </p:nvSpPr>
        <p:spPr bwMode="auto">
          <a:xfrm>
            <a:off x="512763" y="2357438"/>
            <a:ext cx="9258300" cy="4525962"/>
          </a:xfrm>
          <a:noFill/>
          <a:ln>
            <a:miter lim="800000"/>
            <a:headEnd/>
            <a:tailEnd/>
          </a:ln>
        </p:spPr>
        <p:txBody>
          <a:bodyPr vert="horz" wrap="square" lIns="91440" tIns="45720" rIns="91440" bIns="45720" numCol="1" anchor="t" anchorCtr="0" compatLnSpc="1">
            <a:prstTxWarp prst="textNoShape">
              <a:avLst/>
            </a:prstTxWarp>
          </a:bodyPr>
          <a:lstStyle/>
          <a:p>
            <a:pPr>
              <a:buClr>
                <a:srgbClr val="FFFF99"/>
              </a:buClr>
            </a:pPr>
            <a:r>
              <a:rPr lang="en-US" smtClean="0"/>
              <a:t>Change gloves</a:t>
            </a:r>
          </a:p>
          <a:p>
            <a:pPr lvl="1">
              <a:buClr>
                <a:srgbClr val="FFFF99"/>
              </a:buClr>
            </a:pPr>
            <a:r>
              <a:rPr lang="en-US" smtClean="0"/>
              <a:t>During use if torn and when heavily soiled (even during use on the same patient)</a:t>
            </a:r>
          </a:p>
          <a:p>
            <a:pPr lvl="1">
              <a:buClr>
                <a:srgbClr val="FFFF99"/>
              </a:buClr>
            </a:pPr>
            <a:r>
              <a:rPr lang="en-US" smtClean="0"/>
              <a:t>After use on each patient</a:t>
            </a:r>
          </a:p>
          <a:p>
            <a:pPr>
              <a:buClr>
                <a:srgbClr val="FFFF99"/>
              </a:buClr>
            </a:pPr>
            <a:r>
              <a:rPr lang="en-US" smtClean="0"/>
              <a:t>Discard in appropriate receptacle</a:t>
            </a:r>
          </a:p>
          <a:p>
            <a:pPr lvl="1">
              <a:buClr>
                <a:srgbClr val="FFFF99"/>
              </a:buClr>
            </a:pPr>
            <a:r>
              <a:rPr lang="en-US" smtClean="0"/>
              <a:t>Never wash or reuse disposable gloves</a:t>
            </a:r>
          </a:p>
        </p:txBody>
      </p:sp>
      <p:sp>
        <p:nvSpPr>
          <p:cNvPr id="8196" name="Text Box 6"/>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588" y="1328738"/>
            <a:ext cx="10287001" cy="822325"/>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smtClean="0">
                <a:solidFill>
                  <a:srgbClr val="FFFF99"/>
                </a:solidFill>
              </a:rPr>
              <a:t>Gowns or Aprons</a:t>
            </a:r>
          </a:p>
        </p:txBody>
      </p:sp>
      <p:sp>
        <p:nvSpPr>
          <p:cNvPr id="9219" name="Rectangle 3"/>
          <p:cNvSpPr>
            <a:spLocks noChangeArrowheads="1"/>
          </p:cNvSpPr>
          <p:nvPr/>
        </p:nvSpPr>
        <p:spPr bwMode="auto">
          <a:xfrm>
            <a:off x="769938" y="2338388"/>
            <a:ext cx="8743950" cy="4103687"/>
          </a:xfrm>
          <a:prstGeom prst="rect">
            <a:avLst/>
          </a:prstGeom>
          <a:noFill/>
          <a:ln w="9525">
            <a:noFill/>
            <a:miter lim="800000"/>
            <a:headEnd/>
            <a:tailEnd/>
          </a:ln>
        </p:spPr>
        <p:txBody>
          <a:bodyPr/>
          <a:lstStyle/>
          <a:p>
            <a:pPr marL="342900" indent="-342900" algn="l">
              <a:lnSpc>
                <a:spcPct val="100000"/>
              </a:lnSpc>
              <a:spcBef>
                <a:spcPct val="30000"/>
              </a:spcBef>
              <a:buClr>
                <a:srgbClr val="FFFF99"/>
              </a:buClr>
              <a:buFontTx/>
              <a:buChar char="•"/>
            </a:pPr>
            <a:r>
              <a:rPr lang="en-US" sz="3200">
                <a:solidFill>
                  <a:schemeClr val="bg1"/>
                </a:solidFill>
              </a:rPr>
              <a:t>Purpose of use</a:t>
            </a:r>
          </a:p>
          <a:p>
            <a:pPr marL="342900" indent="-342900" algn="l">
              <a:lnSpc>
                <a:spcPct val="100000"/>
              </a:lnSpc>
              <a:spcBef>
                <a:spcPct val="30000"/>
              </a:spcBef>
              <a:buClr>
                <a:srgbClr val="FFFF99"/>
              </a:buClr>
              <a:buFontTx/>
              <a:buChar char="•"/>
            </a:pPr>
            <a:r>
              <a:rPr lang="en-US" sz="3200">
                <a:solidFill>
                  <a:schemeClr val="bg1"/>
                </a:solidFill>
              </a:rPr>
              <a:t>Material –</a:t>
            </a:r>
          </a:p>
          <a:p>
            <a:pPr marL="801688" lvl="1" indent="-344488" algn="l">
              <a:lnSpc>
                <a:spcPct val="100000"/>
              </a:lnSpc>
              <a:spcBef>
                <a:spcPct val="30000"/>
              </a:spcBef>
              <a:buClr>
                <a:srgbClr val="FFFF99"/>
              </a:buClr>
              <a:buFontTx/>
              <a:buChar char="–"/>
            </a:pPr>
            <a:r>
              <a:rPr lang="en-US" sz="2800">
                <a:solidFill>
                  <a:schemeClr val="bg1"/>
                </a:solidFill>
              </a:rPr>
              <a:t>Natural or man-made</a:t>
            </a:r>
          </a:p>
          <a:p>
            <a:pPr marL="801688" lvl="1" indent="-344488" algn="l">
              <a:lnSpc>
                <a:spcPct val="100000"/>
              </a:lnSpc>
              <a:spcBef>
                <a:spcPct val="30000"/>
              </a:spcBef>
              <a:buClr>
                <a:srgbClr val="FFFF99"/>
              </a:buClr>
              <a:buFontTx/>
              <a:buChar char="–"/>
            </a:pPr>
            <a:r>
              <a:rPr lang="en-US" sz="2800">
                <a:solidFill>
                  <a:schemeClr val="bg1"/>
                </a:solidFill>
              </a:rPr>
              <a:t>Reusable or disposable</a:t>
            </a:r>
          </a:p>
          <a:p>
            <a:pPr marL="801688" lvl="1" indent="-344488" algn="l">
              <a:lnSpc>
                <a:spcPct val="100000"/>
              </a:lnSpc>
              <a:spcBef>
                <a:spcPct val="30000"/>
              </a:spcBef>
              <a:buClr>
                <a:srgbClr val="FFFF99"/>
              </a:buClr>
              <a:buFontTx/>
              <a:buChar char="–"/>
            </a:pPr>
            <a:r>
              <a:rPr lang="en-US" sz="2800">
                <a:solidFill>
                  <a:schemeClr val="bg1"/>
                </a:solidFill>
              </a:rPr>
              <a:t>Resistance to fluid penetration</a:t>
            </a:r>
          </a:p>
          <a:p>
            <a:pPr marL="342900" indent="-342900" algn="l">
              <a:lnSpc>
                <a:spcPct val="100000"/>
              </a:lnSpc>
              <a:spcBef>
                <a:spcPct val="30000"/>
              </a:spcBef>
              <a:buClr>
                <a:srgbClr val="FFFF99"/>
              </a:buClr>
              <a:buFontTx/>
              <a:buChar char="•"/>
            </a:pPr>
            <a:r>
              <a:rPr lang="en-US" sz="3200">
                <a:solidFill>
                  <a:schemeClr val="bg1"/>
                </a:solidFill>
              </a:rPr>
              <a:t>Clean or sterile</a:t>
            </a:r>
          </a:p>
        </p:txBody>
      </p:sp>
      <p:sp>
        <p:nvSpPr>
          <p:cNvPr id="9220" name="Text Box 5"/>
          <p:cNvSpPr txBox="1">
            <a:spLocks noChangeArrowheads="1"/>
          </p:cNvSpPr>
          <p:nvPr/>
        </p:nvSpPr>
        <p:spPr bwMode="auto">
          <a:xfrm>
            <a:off x="174625" y="6292850"/>
            <a:ext cx="2981325" cy="366713"/>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pic>
        <p:nvPicPr>
          <p:cNvPr id="9221" name="Picture 5" descr="C:\Documents and Settings\jthompson\Local Settings\Temporary Internet Files\Content.IE5\THJ6ARCV\MC900071282[1].wmf"/>
          <p:cNvPicPr>
            <a:picLocks noChangeAspect="1" noChangeArrowheads="1"/>
          </p:cNvPicPr>
          <p:nvPr/>
        </p:nvPicPr>
        <p:blipFill>
          <a:blip r:embed="rId3"/>
          <a:srcRect/>
          <a:stretch>
            <a:fillRect/>
          </a:stretch>
        </p:blipFill>
        <p:spPr bwMode="auto">
          <a:xfrm>
            <a:off x="7162800" y="4167188"/>
            <a:ext cx="2852738" cy="2274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75000"/>
          </a:lnSpc>
          <a:spcBef>
            <a:spcPct val="0"/>
          </a:spcBef>
          <a:spcAft>
            <a:spcPct val="0"/>
          </a:spcAft>
          <a:buClrTx/>
          <a:buSzTx/>
          <a:buFontTx/>
          <a:buNone/>
          <a:tabLst/>
          <a:defRPr kumimoji="0" lang="en-US" sz="2400" b="0" i="0" u="none" strike="noStrike" cap="none" normalizeH="0" baseline="0" smtClean="0">
            <a:ln>
              <a:noFill/>
            </a:ln>
            <a:solidFill>
              <a:srgbClr val="FFFF66"/>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75000"/>
          </a:lnSpc>
          <a:spcBef>
            <a:spcPct val="0"/>
          </a:spcBef>
          <a:spcAft>
            <a:spcPct val="0"/>
          </a:spcAft>
          <a:buClrTx/>
          <a:buSzTx/>
          <a:buFontTx/>
          <a:buNone/>
          <a:tabLst/>
          <a:defRPr kumimoji="0" lang="en-US" sz="2400" b="0" i="0" u="none" strike="noStrike" cap="none" normalizeH="0" baseline="0" smtClean="0">
            <a:ln>
              <a:noFill/>
            </a:ln>
            <a:solidFill>
              <a:srgbClr val="FFFF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2930</TotalTime>
  <Words>5611</Words>
  <Application>Microsoft Office PowerPoint</Application>
  <PresentationFormat>35mm Slides</PresentationFormat>
  <Paragraphs>398</Paragraphs>
  <Slides>44</Slides>
  <Notes>44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Times New Roman</vt:lpstr>
      <vt:lpstr>Arial Narrow</vt:lpstr>
      <vt:lpstr>Default Design</vt:lpstr>
      <vt:lpstr>Guidance for the Selection and Use of Personal Protective Equipment (PPE) in Health Care Settings</vt:lpstr>
      <vt:lpstr>Personal Protective Equipment Definition</vt:lpstr>
      <vt:lpstr>Regulations and Recommendations for PPE</vt:lpstr>
      <vt:lpstr>Types of PPE Used in Healthcare Settings</vt:lpstr>
      <vt:lpstr>Factors Influencing PPE Selection</vt:lpstr>
      <vt:lpstr>Gloves</vt:lpstr>
      <vt:lpstr>Gloves</vt:lpstr>
      <vt:lpstr>Do’s and Don’ts of Glove Use</vt:lpstr>
      <vt:lpstr>Gowns or Aprons</vt:lpstr>
      <vt:lpstr>Face Protection</vt:lpstr>
      <vt:lpstr>Face Protection</vt:lpstr>
      <vt:lpstr>Respiratory Protection</vt:lpstr>
      <vt:lpstr>Elements of a Respiratory  Protection Program</vt:lpstr>
      <vt:lpstr>PPE Use in Healthcare Settings: How to Safely Don, Use, and Remove PPE</vt:lpstr>
      <vt:lpstr>Key Points About PPE</vt:lpstr>
      <vt:lpstr>Sequence* for Donning PPE</vt:lpstr>
      <vt:lpstr>How to Don a Gown</vt:lpstr>
      <vt:lpstr>How to Don a Mask</vt:lpstr>
      <vt:lpstr>How to Don a Particulate Respirator</vt:lpstr>
      <vt:lpstr>How to Don Eye and Face Protection</vt:lpstr>
      <vt:lpstr>How to Don Gloves</vt:lpstr>
      <vt:lpstr>How to Safely Use PPE</vt:lpstr>
      <vt:lpstr>PPE Use in Healthcare Settings: How to Safely Remove PPE</vt:lpstr>
      <vt:lpstr>“Contaminated” and “Clean” Areas of PPE</vt:lpstr>
      <vt:lpstr>Sequence for Removing PPE</vt:lpstr>
      <vt:lpstr>Where to Remove PPE</vt:lpstr>
      <vt:lpstr>How to Remove Gloves (1)</vt:lpstr>
      <vt:lpstr>How to Remove Gloves (2)</vt:lpstr>
      <vt:lpstr>Remove Goggles or Face Shield</vt:lpstr>
      <vt:lpstr>Removing Isolation Gown</vt:lpstr>
      <vt:lpstr>Removing a Mask</vt:lpstr>
      <vt:lpstr>Removing a Particulate Respirator</vt:lpstr>
      <vt:lpstr>Hand Hygiene</vt:lpstr>
      <vt:lpstr>PPE Use in Healthcare Settings: When to Use PPE</vt:lpstr>
      <vt:lpstr>Standard and Expanded Isolation Precautions</vt:lpstr>
      <vt:lpstr>Standard Precautions</vt:lpstr>
      <vt:lpstr>PPE for Standard Precautions (1)</vt:lpstr>
      <vt:lpstr>PPE for Standard Precautions (2)</vt:lpstr>
      <vt:lpstr>What Type of PPE Would You Wear?</vt:lpstr>
      <vt:lpstr>What Type of PPE Would You Wear?</vt:lpstr>
      <vt:lpstr>PPE for Expanded Precautions</vt:lpstr>
      <vt:lpstr>Use of PPE for Expanded Precautions</vt:lpstr>
      <vt:lpstr>Hand Hygiene</vt:lpstr>
      <vt:lpstr>PPE Use in Healthcare Settings: Final Thoughts</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CDC</dc:creator>
  <cp:lastModifiedBy> </cp:lastModifiedBy>
  <cp:revision>331</cp:revision>
  <cp:lastPrinted>2010-04-27T17:56:39Z</cp:lastPrinted>
  <dcterms:created xsi:type="dcterms:W3CDTF">2001-02-15T18:59:10Z</dcterms:created>
  <dcterms:modified xsi:type="dcterms:W3CDTF">2011-05-01T18:16:22Z</dcterms:modified>
</cp:coreProperties>
</file>