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22"/>
  </p:notesMasterIdLst>
  <p:handoutMasterIdLst>
    <p:handoutMasterId r:id="rId23"/>
  </p:handoutMasterIdLst>
  <p:sldIdLst>
    <p:sldId id="359" r:id="rId2"/>
    <p:sldId id="308" r:id="rId3"/>
    <p:sldId id="309" r:id="rId4"/>
    <p:sldId id="311" r:id="rId5"/>
    <p:sldId id="336" r:id="rId6"/>
    <p:sldId id="274" r:id="rId7"/>
    <p:sldId id="312" r:id="rId8"/>
    <p:sldId id="289" r:id="rId9"/>
    <p:sldId id="314" r:id="rId10"/>
    <p:sldId id="364" r:id="rId11"/>
    <p:sldId id="317" r:id="rId12"/>
    <p:sldId id="318" r:id="rId13"/>
    <p:sldId id="363" r:id="rId14"/>
    <p:sldId id="319" r:id="rId15"/>
    <p:sldId id="320" r:id="rId16"/>
    <p:sldId id="321" r:id="rId17"/>
    <p:sldId id="322" r:id="rId18"/>
    <p:sldId id="323" r:id="rId19"/>
    <p:sldId id="337" r:id="rId20"/>
    <p:sldId id="32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492C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6236" autoAdjust="0"/>
    <p:restoredTop sz="86476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B60B74-D667-40EE-8139-77F2A0DFC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84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2B2FE1D-4DCC-4282-BDC2-DED6921F6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EE1CB4-79E5-443F-85D8-8C1DE3E20E8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Louisburg</a:t>
            </a:r>
          </a:p>
          <a:p>
            <a:pPr eaLnBrk="1" hangingPunct="1"/>
            <a:r>
              <a:rPr lang="en-US" smtClean="0"/>
              <a:t>Overhills</a:t>
            </a:r>
          </a:p>
          <a:p>
            <a:pPr eaLnBrk="1" hangingPunct="1"/>
            <a:r>
              <a:rPr lang="en-US" smtClean="0"/>
              <a:t>Hobbton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470 h 2182"/>
                <a:gd name="T4" fmla="*/ 10834 w 4897"/>
                <a:gd name="T5" fmla="*/ 470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78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F30F8-2C8E-411A-ADA5-9AD3D350716F}" type="datetime1">
              <a:rPr lang="en-US"/>
              <a:pPr>
                <a:defRPr/>
              </a:pPr>
              <a:t>3/21/2019</a:t>
            </a:fld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AF5C1-3CF3-422A-80C3-CAB73127D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BAAD-4F23-473A-8269-916BA7D2620E}" type="datetime1">
              <a:rPr lang="en-US"/>
              <a:pPr>
                <a:defRPr/>
              </a:pPr>
              <a:t>3/21/2019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5BB1F-9E9D-4018-8D31-D29D2F880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A223F-BEDA-41CA-8486-AEB5E0057A49}" type="datetime1">
              <a:rPr lang="en-US"/>
              <a:pPr>
                <a:defRPr/>
              </a:pPr>
              <a:t>3/21/2019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9B5F0-9FDC-44A0-A2F6-776FD581B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E9483-9903-45C3-99DE-E8FADF8488A7}" type="datetime1">
              <a:rPr lang="en-US"/>
              <a:pPr>
                <a:defRPr/>
              </a:pPr>
              <a:t>3/21/2019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A777-9CDB-4378-942E-AB0AD7862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68C0D-7FE0-4934-B059-6CDF968240C0}" type="datetime1">
              <a:rPr lang="en-US"/>
              <a:pPr>
                <a:defRPr/>
              </a:pPr>
              <a:t>3/21/2019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C11BD-8899-485B-85A9-A81C95F24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DEDBB-2933-4CE5-98B3-CBEB25833C06}" type="datetime1">
              <a:rPr lang="en-US"/>
              <a:pPr>
                <a:defRPr/>
              </a:pPr>
              <a:t>3/21/2019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7CABE-90FB-4FB1-8818-333DBB3A2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AA5D8-B498-4C77-A3BA-A13BD1CA3877}" type="datetime1">
              <a:rPr lang="en-US"/>
              <a:pPr>
                <a:defRPr/>
              </a:pPr>
              <a:t>3/21/2019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64312-0B9F-4E58-B191-6761AEA6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1AC89-45BE-4CAE-BB11-B654A981C587}" type="datetime1">
              <a:rPr lang="en-US"/>
              <a:pPr>
                <a:defRPr/>
              </a:pPr>
              <a:t>3/21/2019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6B1F6-ECF3-4EB4-A904-E4BA16C46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8E9BA-0060-4914-911B-2E8EC31D6255}" type="datetime1">
              <a:rPr lang="en-US"/>
              <a:pPr>
                <a:defRPr/>
              </a:pPr>
              <a:t>3/21/2019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0E9B2-2F79-462D-B692-74A059385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17BC2-B0E6-48D4-A6C0-2E9DAB1842C4}" type="datetime1">
              <a:rPr lang="en-US"/>
              <a:pPr>
                <a:defRPr/>
              </a:pPr>
              <a:t>3/21/2019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0821-8E52-4B97-8362-6CFB90C4F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AA37C-6E9E-42DF-A1E6-35E4C10627B4}" type="datetime1">
              <a:rPr lang="en-US"/>
              <a:pPr>
                <a:defRPr/>
              </a:pPr>
              <a:t>3/21/2019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80C90-9B1D-44AD-9468-489AB6EE3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2 h 2182"/>
                <a:gd name="T4" fmla="*/ 10834 w 4897"/>
                <a:gd name="T5" fmla="*/ 12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0 h 2182"/>
                <a:gd name="T4" fmla="*/ 10834 w 4897"/>
                <a:gd name="T5" fmla="*/ 10 h 2182"/>
                <a:gd name="T6" fmla="*/ 10834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50127DF-1DD8-4B35-B324-D15A90D4CA3B}" type="datetime1">
              <a:rPr lang="en-US"/>
              <a:pPr>
                <a:defRPr/>
              </a:pPr>
              <a:t>3/21/2019</a:t>
            </a:fld>
            <a:endParaRPr lang="en-US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20AA5E7-973A-4299-B18B-3921481BC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68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3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biohazardlabels.com/Safety-Signs/Chemical-Hazardous-Material-Care-Sign/SAF-SKU-S-0507.aspx" TargetMode="External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://www.mybiohazardlabels.com/Fire-and-Emergency-Signs/Projecting-Sign/SAF-SKU-S-4577.aspx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handprintmedia.com/wiki/uploads/Main/policies_dvd_web.jp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liquidsculpture.com/images/water/water-drop-a.jpg&amp;imgrefurl=http://www.liquidsculpture.com/fine_art/&amp;usg=__qb7HSFc_OEpHZK041P4qpLO3I_Q=&amp;h=367&amp;w=550&amp;sz=54&amp;hl=en&amp;start=1&amp;itbs=1&amp;tbnid=GGUEf2aXz020wM:&amp;tbnh=89&amp;tbnw=133&amp;prev=/images?q=water&amp;gbv=2&amp;hl=en&amp;sa=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hyperlink" Target="http://www.mybiohazardlabels.com/Safety-Signs/Authorized-Personnel-Only-Sign/SAF-SKU-S-0254.asp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ybiohazardlabels.com/Protective-Equipment-Hazard-Labels/Wash-Your-Hands/SKU-LB-0463.aspx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://www.mybiohazardlabels.com/Safety-Signs/PPE-Protective-Equipment-Required-Sign/SAF-SKU-S-2897.asp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7200" b="1" dirty="0" smtClean="0">
                <a:solidFill>
                  <a:srgbClr val="D849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itchFamily="18" charset="0"/>
              </a:rPr>
              <a:t>Environmental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7200" b="1" dirty="0" smtClean="0">
                <a:solidFill>
                  <a:srgbClr val="D849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itchFamily="18" charset="0"/>
              </a:rPr>
              <a:t>Safety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45F90-6DDD-4B2C-906C-FBB4BC5BA7C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/>
              <a:t>Environmental Safety</a:t>
            </a:r>
            <a:br>
              <a:rPr lang="en-US" sz="3600" b="0" dirty="0" smtClean="0"/>
            </a:br>
            <a:r>
              <a:rPr lang="en-US" sz="3600" b="0" dirty="0" smtClean="0">
                <a:solidFill>
                  <a:srgbClr val="D8492C"/>
                </a:solidFill>
                <a:latin typeface="Bernard MT Condensed" pitchFamily="18" charset="0"/>
              </a:rPr>
              <a:t>Hazardous Materials</a:t>
            </a:r>
            <a:endParaRPr lang="en-US" sz="4800" b="0" dirty="0" smtClean="0">
              <a:solidFill>
                <a:srgbClr val="D8492C"/>
              </a:solidFill>
              <a:latin typeface="Bernard MT Condensed" pitchFamily="18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Employer must inform employee of chemicals or other hazards in the workplace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12294" name="Picture 4" descr="MCj0290640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733800"/>
            <a:ext cx="2697163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6" descr="S-0507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3833813"/>
            <a:ext cx="2895600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3A476-7AA3-4FA9-BB1D-0D269163C03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/>
              <a:t>Environmental Safety</a:t>
            </a:r>
            <a:br>
              <a:rPr lang="en-US" sz="3600" b="0" dirty="0" smtClean="0"/>
            </a:br>
            <a:r>
              <a:rPr lang="en-US" sz="3600" b="0" dirty="0" smtClean="0">
                <a:solidFill>
                  <a:srgbClr val="D8492C"/>
                </a:solidFill>
                <a:latin typeface="Bernard MT Condensed" pitchFamily="18" charset="0"/>
              </a:rPr>
              <a:t>Hazardous Materials</a:t>
            </a:r>
            <a:endParaRPr lang="en-US" sz="4800" b="0" dirty="0" smtClean="0">
              <a:solidFill>
                <a:srgbClr val="D8492C"/>
              </a:solidFill>
              <a:latin typeface="Bernard MT Condensed" pitchFamily="18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Handling Liquids</a:t>
            </a:r>
          </a:p>
          <a:p>
            <a:pPr lvl="1" eaLnBrk="1" hangingPunct="1">
              <a:defRPr/>
            </a:pPr>
            <a:r>
              <a:rPr lang="en-US" sz="3200" b="1" smtClean="0"/>
              <a:t>Read label at least 3 times</a:t>
            </a:r>
          </a:p>
          <a:p>
            <a:pPr lvl="1" eaLnBrk="1" hangingPunct="1">
              <a:defRPr/>
            </a:pPr>
            <a:r>
              <a:rPr lang="en-US" sz="3200" b="1" smtClean="0"/>
              <a:t>Never mix solutions</a:t>
            </a:r>
          </a:p>
          <a:p>
            <a:pPr lvl="1" eaLnBrk="1" hangingPunct="1">
              <a:defRPr/>
            </a:pPr>
            <a:r>
              <a:rPr lang="en-US" sz="3200" b="1" smtClean="0"/>
              <a:t>Store solutions in a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3200" b="1" smtClean="0"/>
              <a:t>   locked cabinet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13318" name="Picture 4" descr="MCj0290640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733800"/>
            <a:ext cx="2697163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C30F7-9B56-483F-9A3C-C83E82A1FE6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577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 smtClean="0"/>
              <a:t>Environmental Safety</a:t>
            </a:r>
            <a:br>
              <a:rPr lang="en-US" b="0" dirty="0" smtClean="0"/>
            </a:br>
            <a:r>
              <a:rPr lang="en-US" b="0" dirty="0" smtClean="0">
                <a:solidFill>
                  <a:srgbClr val="D8492C"/>
                </a:solidFill>
                <a:latin typeface="Bernard MT Condensed" pitchFamily="18" charset="0"/>
              </a:rPr>
              <a:t>Hazardous Materials</a:t>
            </a:r>
            <a:r>
              <a:rPr lang="en-US" dirty="0" smtClean="0">
                <a:latin typeface="Agency FB" pitchFamily="34" charset="0"/>
              </a:rPr>
              <a:t/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solidFill>
                  <a:srgbClr val="FFC000"/>
                </a:solidFill>
                <a:latin typeface="Agency FB" pitchFamily="34" charset="0"/>
              </a:rPr>
              <a:t>Safety Signs and Symbols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81E47-101C-47C2-8843-69AC989F7B6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/>
              <a:t>Environmental Safety</a:t>
            </a:r>
            <a:br>
              <a:rPr lang="en-US" sz="3600" b="0" dirty="0" smtClean="0"/>
            </a:br>
            <a:r>
              <a:rPr lang="en-US" sz="3600" b="0" dirty="0" smtClean="0">
                <a:solidFill>
                  <a:srgbClr val="D8492C"/>
                </a:solidFill>
                <a:latin typeface="Bernard MT Condensed" pitchFamily="18" charset="0"/>
              </a:rPr>
              <a:t>Hazardous Materials</a:t>
            </a:r>
            <a:r>
              <a:rPr lang="en-US" sz="3600" dirty="0" smtClean="0">
                <a:latin typeface="Agency FB" pitchFamily="34" charset="0"/>
              </a:rPr>
              <a:t/>
            </a:r>
            <a:br>
              <a:rPr lang="en-US" sz="3600" dirty="0" smtClean="0">
                <a:latin typeface="Agency FB" pitchFamily="34" charset="0"/>
              </a:rPr>
            </a:br>
            <a:r>
              <a:rPr lang="en-US" sz="3600" dirty="0" smtClean="0">
                <a:solidFill>
                  <a:srgbClr val="FFC000"/>
                </a:solidFill>
                <a:latin typeface="Agency FB" pitchFamily="34" charset="0"/>
              </a:rPr>
              <a:t>Safety Signs and Symbols</a:t>
            </a:r>
            <a:endParaRPr lang="en-US" sz="4800" dirty="0" smtClean="0">
              <a:solidFill>
                <a:srgbClr val="FFC000"/>
              </a:solidFill>
              <a:latin typeface="Agency FB" pitchFamily="34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b="1" dirty="0" smtClean="0"/>
              <a:t>Materials marked with this symbol may be contaminated or contain infectious pathogens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3600" b="1" dirty="0" smtClean="0"/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15366" name="Picture 5" descr="biohazard-sampl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657600"/>
            <a:ext cx="20923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70FBB-D5BF-4C7D-A272-D1A1112C572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3600" b="0" dirty="0">
                <a:solidFill>
                  <a:srgbClr val="D8492C"/>
                </a:solidFill>
                <a:latin typeface="Bernard MT Condensed" pitchFamily="18" charset="0"/>
              </a:rPr>
              <a:t>Hazardous Materials</a:t>
            </a:r>
            <a:r>
              <a:rPr lang="en-US" sz="3600" dirty="0">
                <a:latin typeface="Agency FB" pitchFamily="34" charset="0"/>
              </a:rPr>
              <a:t/>
            </a:r>
            <a:br>
              <a:rPr lang="en-US" sz="3600" dirty="0">
                <a:latin typeface="Agency FB" pitchFamily="34" charset="0"/>
              </a:rPr>
            </a:br>
            <a:r>
              <a:rPr lang="en-US" sz="3600" dirty="0">
                <a:solidFill>
                  <a:srgbClr val="FFC000"/>
                </a:solidFill>
                <a:latin typeface="Agency FB" pitchFamily="34" charset="0"/>
              </a:rPr>
              <a:t>Safety Signs and Symbols</a:t>
            </a:r>
            <a:endParaRPr lang="en-US" sz="4800" dirty="0" smtClean="0">
              <a:solidFill>
                <a:srgbClr val="FFC000"/>
              </a:solidFill>
              <a:latin typeface="Agency FB" pitchFamily="34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b="1" smtClean="0"/>
              <a:t>This sign is found near radiation treatment areas or x-ray facilities</a:t>
            </a:r>
          </a:p>
          <a:p>
            <a:pPr marL="609600" indent="-609600" eaLnBrk="1" hangingPunct="1">
              <a:defRPr/>
            </a:pPr>
            <a:endParaRPr lang="en-US" sz="3600" b="1" smtClean="0"/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16390" name="Picture 4" descr="Radiation_warning_symb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35052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C0276-3112-4665-BC6E-4A09CABD2E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3600" b="0" dirty="0">
                <a:solidFill>
                  <a:srgbClr val="D8492C"/>
                </a:solidFill>
                <a:latin typeface="Bernard MT Condensed" pitchFamily="18" charset="0"/>
              </a:rPr>
              <a:t>Hazardous Materials</a:t>
            </a:r>
            <a:r>
              <a:rPr lang="en-US" sz="3600" dirty="0">
                <a:latin typeface="Agency FB" pitchFamily="34" charset="0"/>
              </a:rPr>
              <a:t/>
            </a:r>
            <a:br>
              <a:rPr lang="en-US" sz="3600" dirty="0">
                <a:latin typeface="Agency FB" pitchFamily="34" charset="0"/>
              </a:rPr>
            </a:br>
            <a:r>
              <a:rPr lang="en-US" sz="3600" dirty="0">
                <a:solidFill>
                  <a:srgbClr val="FFC000"/>
                </a:solidFill>
                <a:latin typeface="Agency FB" pitchFamily="34" charset="0"/>
              </a:rPr>
              <a:t>Safety Signs and Symbols</a:t>
            </a:r>
            <a:endParaRPr lang="en-US" sz="4800" dirty="0" smtClean="0">
              <a:solidFill>
                <a:srgbClr val="FFC000"/>
              </a:solidFill>
              <a:latin typeface="Agency FB" pitchFamily="34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b="1" smtClean="0"/>
              <a:t>This sign is used on damaged or dangerous equipment</a:t>
            </a:r>
          </a:p>
          <a:p>
            <a:pPr marL="609600" indent="-609600" eaLnBrk="1" hangingPunct="1">
              <a:defRPr/>
            </a:pPr>
            <a:endParaRPr lang="en-US" sz="3600" b="1" smtClean="0"/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17414" name="Picture 4" descr="SSI-108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505200"/>
            <a:ext cx="35052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76A74-C1D6-419C-B09E-5A22AEA981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3600" b="0" dirty="0">
                <a:solidFill>
                  <a:srgbClr val="D8492C"/>
                </a:solidFill>
                <a:latin typeface="Bernard MT Condensed" pitchFamily="18" charset="0"/>
              </a:rPr>
              <a:t>Hazardous Materials</a:t>
            </a:r>
            <a:r>
              <a:rPr lang="en-US" sz="3600" dirty="0">
                <a:latin typeface="Agency FB" pitchFamily="34" charset="0"/>
              </a:rPr>
              <a:t/>
            </a:r>
            <a:br>
              <a:rPr lang="en-US" sz="3600" dirty="0">
                <a:latin typeface="Agency FB" pitchFamily="34" charset="0"/>
              </a:rPr>
            </a:br>
            <a:r>
              <a:rPr lang="en-US" sz="3600" dirty="0">
                <a:solidFill>
                  <a:srgbClr val="FFC000"/>
                </a:solidFill>
                <a:latin typeface="Agency FB" pitchFamily="34" charset="0"/>
              </a:rPr>
              <a:t>Safety Signs and Symbols</a:t>
            </a:r>
            <a:endParaRPr lang="en-US" sz="4800" dirty="0" smtClean="0">
              <a:solidFill>
                <a:srgbClr val="FFC000"/>
              </a:solidFill>
              <a:latin typeface="Agency FB" pitchFamily="34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b="1" smtClean="0"/>
              <a:t>Sign indicates area in which compressed oxygen is being used.  No smoking or open flames should be present in these areas.</a:t>
            </a:r>
          </a:p>
          <a:p>
            <a:pPr marL="609600" indent="-609600" eaLnBrk="1" hangingPunct="1">
              <a:defRPr/>
            </a:pPr>
            <a:endParaRPr lang="en-US" sz="3600" b="1" smtClean="0"/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18438" name="Picture 4" descr="DANGER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114800"/>
            <a:ext cx="3048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B50FA-7073-4C29-9BCE-8FC8AF97201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3600" b="0" dirty="0">
                <a:solidFill>
                  <a:srgbClr val="D8492C"/>
                </a:solidFill>
                <a:latin typeface="Bernard MT Condensed" pitchFamily="18" charset="0"/>
              </a:rPr>
              <a:t>Hazardous Materials</a:t>
            </a:r>
            <a:r>
              <a:rPr lang="en-US" sz="3600" dirty="0">
                <a:latin typeface="Agency FB" pitchFamily="34" charset="0"/>
              </a:rPr>
              <a:t/>
            </a:r>
            <a:br>
              <a:rPr lang="en-US" sz="3600" dirty="0">
                <a:latin typeface="Agency FB" pitchFamily="34" charset="0"/>
              </a:rPr>
            </a:br>
            <a:r>
              <a:rPr lang="en-US" sz="3600" dirty="0">
                <a:solidFill>
                  <a:srgbClr val="FFC000"/>
                </a:solidFill>
                <a:latin typeface="Agency FB" pitchFamily="34" charset="0"/>
              </a:rPr>
              <a:t>Safety Signs and Symbols</a:t>
            </a:r>
            <a:endParaRPr lang="en-US" sz="4800" dirty="0" smtClean="0">
              <a:solidFill>
                <a:srgbClr val="FFC000"/>
              </a:solidFill>
              <a:latin typeface="Agency FB" pitchFamily="34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This sign indicates which type of personal protective equipment must be worn before entering a specific area.  Can also indicate specific safety hazards</a:t>
            </a:r>
            <a:r>
              <a:rPr lang="en-US" smtClean="0">
                <a:effectLst/>
              </a:rPr>
              <a:t> 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19462" name="Picture 4" descr="Protective-Wear-Signs---Industrial-40472BBHPLY2WY-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43434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7E24D-6F9D-4EE6-83B6-B7F025AB755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/>
              <a:t>Environmental Safety</a:t>
            </a:r>
            <a:br>
              <a:rPr lang="en-US" sz="3600" b="0" dirty="0"/>
            </a:br>
            <a:r>
              <a:rPr lang="en-US" sz="3600" b="0" dirty="0">
                <a:solidFill>
                  <a:srgbClr val="D8492C"/>
                </a:solidFill>
                <a:latin typeface="Bernard MT Condensed" pitchFamily="18" charset="0"/>
              </a:rPr>
              <a:t>Hazardous Materials</a:t>
            </a:r>
            <a:r>
              <a:rPr lang="en-US" sz="3600" dirty="0">
                <a:latin typeface="Agency FB" pitchFamily="34" charset="0"/>
              </a:rPr>
              <a:t/>
            </a:r>
            <a:br>
              <a:rPr lang="en-US" sz="3600" dirty="0">
                <a:latin typeface="Agency FB" pitchFamily="34" charset="0"/>
              </a:rPr>
            </a:br>
            <a:r>
              <a:rPr lang="en-US" sz="3600" dirty="0">
                <a:solidFill>
                  <a:srgbClr val="FFC000"/>
                </a:solidFill>
                <a:latin typeface="Agency FB" pitchFamily="34" charset="0"/>
              </a:rPr>
              <a:t>Safety Signs and Symbols</a:t>
            </a:r>
            <a:endParaRPr lang="en-US" sz="4800" dirty="0" smtClean="0">
              <a:latin typeface="Agency FB" pitchFamily="34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mtClean="0"/>
              <a:t>Sign placed in areas that are highly contaminated and should only be entered by trained individuals who are wearing the proper protective equipment</a:t>
            </a:r>
            <a:endParaRPr lang="en-US" b="1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3600" b="1" smtClean="0"/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20486" name="Picture 4" descr="stock-photo-golden-biohazard-sign-14531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4138" y="4191000"/>
            <a:ext cx="19653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29048-F426-4D83-B009-63C37A60216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/>
              <a:t>Environmental Safety</a:t>
            </a:r>
            <a:br>
              <a:rPr lang="en-US" sz="3600" b="0" dirty="0" smtClean="0"/>
            </a:br>
            <a:r>
              <a:rPr lang="en-US" sz="3600" b="0" dirty="0">
                <a:solidFill>
                  <a:srgbClr val="D8492C"/>
                </a:solidFill>
                <a:latin typeface="Bernard MT Condensed" pitchFamily="18" charset="0"/>
              </a:rPr>
              <a:t>Hazardous Materials</a:t>
            </a:r>
            <a:r>
              <a:rPr lang="en-US" sz="3600" dirty="0" smtClean="0">
                <a:latin typeface="Agency FB" pitchFamily="34" charset="0"/>
              </a:rPr>
              <a:t/>
            </a:r>
            <a:br>
              <a:rPr lang="en-US" sz="3600" dirty="0" smtClean="0">
                <a:latin typeface="Agency FB" pitchFamily="34" charset="0"/>
              </a:rPr>
            </a:br>
            <a:r>
              <a:rPr lang="en-US" sz="3600" dirty="0" smtClean="0">
                <a:solidFill>
                  <a:srgbClr val="FFC000"/>
                </a:solidFill>
                <a:latin typeface="Agency FB" pitchFamily="34" charset="0"/>
              </a:rPr>
              <a:t>Material Safety Data Sheets</a:t>
            </a:r>
            <a:endParaRPr lang="en-US" sz="4800" dirty="0" smtClean="0">
              <a:solidFill>
                <a:srgbClr val="FFC000"/>
              </a:solidFill>
              <a:latin typeface="Agency FB" pitchFamily="34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21336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Required by Occupational Safety and Health Administration (OSHA)</a:t>
            </a:r>
          </a:p>
          <a:p>
            <a:pPr eaLnBrk="1" hangingPunct="1">
              <a:defRPr/>
            </a:pPr>
            <a:r>
              <a:rPr lang="en-US" sz="3600" b="1" smtClean="0"/>
              <a:t>Must have a Material Safety Data Sheet (MSDS) for every liquid in the facility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21510" name="Picture 4" descr="S-4577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4724400"/>
            <a:ext cx="14398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1C2E5B-05B4-4005-A979-2795634DF28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solidFill>
                  <a:srgbClr val="D8492C"/>
                </a:solidFill>
              </a:rPr>
              <a:t>Environmental Safety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 smtClean="0">
                <a:latin typeface="Berlin Sans FB" pitchFamily="34" charset="0"/>
              </a:rPr>
              <a:t>General Guidelines</a:t>
            </a:r>
            <a:endParaRPr lang="en-US" sz="4800" b="0" dirty="0" smtClean="0">
              <a:latin typeface="Berlin Sans FB" pitchFamily="34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Read Policy and Procedure Manual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4102" name="Picture 5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5488" y="3352800"/>
            <a:ext cx="203041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72A01-24AC-42AA-9A1C-744F4287A17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000" b="0" dirty="0"/>
              <a:t>Environmental Safety</a:t>
            </a:r>
            <a:br>
              <a:rPr lang="en-US" sz="2000" b="0" dirty="0"/>
            </a:br>
            <a:r>
              <a:rPr lang="en-US" sz="2000" b="0" dirty="0">
                <a:solidFill>
                  <a:srgbClr val="D8492C"/>
                </a:solidFill>
                <a:latin typeface="Bernard MT Condensed" pitchFamily="18" charset="0"/>
              </a:rPr>
              <a:t>Hazardous Materials</a:t>
            </a:r>
            <a:r>
              <a:rPr lang="en-US" sz="3600" dirty="0">
                <a:latin typeface="Agency FB" pitchFamily="34" charset="0"/>
              </a:rPr>
              <a:t/>
            </a:r>
            <a:br>
              <a:rPr lang="en-US" sz="3600" dirty="0">
                <a:latin typeface="Agency FB" pitchFamily="34" charset="0"/>
              </a:rPr>
            </a:br>
            <a:r>
              <a:rPr lang="en-US" sz="3600" dirty="0">
                <a:solidFill>
                  <a:srgbClr val="FFC000"/>
                </a:solidFill>
                <a:latin typeface="Agency FB" pitchFamily="34" charset="0"/>
              </a:rPr>
              <a:t>Material Safety Data Sheets</a:t>
            </a:r>
            <a:endParaRPr lang="en-US" sz="4800" b="0" dirty="0" smtClean="0"/>
          </a:p>
        </p:txBody>
      </p:sp>
      <p:sp>
        <p:nvSpPr>
          <p:cNvPr id="22532" name="Rectangle 7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5216525" y="1905000"/>
            <a:ext cx="3927475" cy="4191000"/>
          </a:xfrm>
          <a:noFill/>
        </p:spPr>
        <p:txBody>
          <a:bodyPr/>
          <a:lstStyle/>
          <a:p>
            <a:r>
              <a:rPr lang="en-US" sz="2800" smtClean="0">
                <a:effectLst/>
              </a:rPr>
              <a:t>Product Information</a:t>
            </a:r>
          </a:p>
          <a:p>
            <a:r>
              <a:rPr lang="en-US" sz="2800" smtClean="0">
                <a:effectLst/>
              </a:rPr>
              <a:t>Precautions</a:t>
            </a:r>
          </a:p>
          <a:p>
            <a:r>
              <a:rPr lang="en-US" sz="2800" smtClean="0">
                <a:effectLst/>
              </a:rPr>
              <a:t>Instructions for use</a:t>
            </a:r>
          </a:p>
          <a:p>
            <a:r>
              <a:rPr lang="en-US" sz="2800" smtClean="0">
                <a:effectLst/>
              </a:rPr>
              <a:t>Clean up procedure</a:t>
            </a:r>
          </a:p>
          <a:p>
            <a:r>
              <a:rPr lang="en-US" sz="2800" smtClean="0">
                <a:effectLst/>
              </a:rPr>
              <a:t>Disposal</a:t>
            </a:r>
          </a:p>
          <a:p>
            <a:r>
              <a:rPr lang="en-US" sz="2800" smtClean="0">
                <a:effectLst/>
              </a:rPr>
              <a:t>Emergency Care if injured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22534" name="Picture 9" descr="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875" y="1524000"/>
            <a:ext cx="344646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97399-8F18-47B9-BE50-4FCE0CD48BE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solidFill>
                  <a:srgbClr val="D8492C"/>
                </a:solidFill>
              </a:rPr>
              <a:t>Environmental Safety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 smtClean="0">
                <a:latin typeface="Berlin Sans FB" pitchFamily="34" charset="0"/>
              </a:rPr>
              <a:t>General Guidelines</a:t>
            </a:r>
            <a:endParaRPr lang="en-US" sz="4800" b="0" dirty="0" smtClean="0">
              <a:latin typeface="Berlin Sans FB" pitchFamily="34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Always get training before operating equipment </a:t>
            </a:r>
          </a:p>
          <a:p>
            <a:pPr eaLnBrk="1" hangingPunct="1">
              <a:defRPr/>
            </a:pPr>
            <a:endParaRPr lang="en-US" sz="3600" b="1" dirty="0" smtClean="0"/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5126" name="Picture 4" descr="medical-equip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276600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AD420-247C-4588-86DB-27C52052230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solidFill>
                  <a:srgbClr val="D8492C"/>
                </a:solidFill>
              </a:rPr>
              <a:t>Environmental Safety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 smtClean="0">
                <a:latin typeface="Berlin Sans FB" pitchFamily="34" charset="0"/>
              </a:rPr>
              <a:t>General Guidelines</a:t>
            </a:r>
            <a:endParaRPr lang="en-US" sz="4800" b="0" dirty="0" smtClean="0">
              <a:latin typeface="Berlin Sans FB" pitchFamily="34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/>
              <a:t>U</a:t>
            </a:r>
            <a:r>
              <a:rPr lang="en-US" sz="3600" b="1" dirty="0" smtClean="0"/>
              <a:t>se electrical equipment in a dry area, free from water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6150" name="Picture 4" descr="coll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352800"/>
            <a:ext cx="2381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5" descr="water-drop-a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733800"/>
            <a:ext cx="2895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797A1-6D2A-4EB8-9728-2C92443BD30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solidFill>
                  <a:srgbClr val="D8492C"/>
                </a:solidFill>
              </a:rPr>
              <a:t>Environmental Safety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>
                <a:latin typeface="Berlin Sans FB" pitchFamily="34" charset="0"/>
              </a:rPr>
              <a:t>General Guidelines</a:t>
            </a:r>
            <a:endParaRPr lang="en-US" sz="4800" b="0" dirty="0" smtClean="0">
              <a:latin typeface="Berlin Sans FB" pitchFamily="34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Observe all safety precautions</a:t>
            </a:r>
          </a:p>
        </p:txBody>
      </p:sp>
      <p:sp>
        <p:nvSpPr>
          <p:cNvPr id="7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7174" name="Picture 9" descr="Biohazard Authorized Personnel Only Sig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743200"/>
            <a:ext cx="3048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1" descr="S-2897t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2667000"/>
            <a:ext cx="2324100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3" descr="LB-0463t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62400" y="39624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103432-91F4-408A-988D-520E1B4ED36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solidFill>
                  <a:srgbClr val="D8492C"/>
                </a:solidFill>
              </a:rPr>
              <a:t>Environmental Safety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>
                <a:latin typeface="Berlin Sans FB" pitchFamily="34" charset="0"/>
              </a:rPr>
              <a:t>General Guidelines</a:t>
            </a:r>
            <a:endParaRPr lang="en-US" sz="3600" b="0" dirty="0" smtClean="0">
              <a:latin typeface="Berlin Sans FB" pitchFamily="34" charset="0"/>
            </a:endParaRP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/>
              <a:t>Keep area clean and neat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8198" name="Picture 18" descr="Hobbton HS 5-4-09 (6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648200"/>
            <a:ext cx="2286000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20" descr="Louisburg HS (3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343400"/>
            <a:ext cx="16573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21" descr="Overhills HS - Harnett C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2819400"/>
            <a:ext cx="358140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F4AD3-D3FC-4446-AD59-8F29C1A5205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solidFill>
                  <a:srgbClr val="D8492C"/>
                </a:solidFill>
              </a:rPr>
              <a:t>Environmental Safety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>
                <a:latin typeface="Berlin Sans FB" pitchFamily="34" charset="0"/>
              </a:rPr>
              <a:t>General Guidelines</a:t>
            </a:r>
            <a:endParaRPr lang="en-US" sz="4800" b="0" dirty="0" smtClean="0">
              <a:latin typeface="Berlin Sans FB" pitchFamily="34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Frequently check for safety hazards in patient and visitor areas</a:t>
            </a:r>
          </a:p>
        </p:txBody>
      </p:sp>
      <p:sp>
        <p:nvSpPr>
          <p:cNvPr id="5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9222" name="Picture 5" descr="safetyEmploy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7288" y="3200400"/>
            <a:ext cx="235743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9011A-4ED1-4B2B-A065-934B97DC67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0" dirty="0" smtClean="0">
                <a:solidFill>
                  <a:srgbClr val="D8492C"/>
                </a:solidFill>
              </a:rPr>
              <a:t>Environmental Safety</a:t>
            </a: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>
                <a:latin typeface="Berlin Sans FB" pitchFamily="34" charset="0"/>
              </a:rPr>
              <a:t>General Guidelines</a:t>
            </a:r>
            <a:endParaRPr lang="en-US" sz="4800" b="0" dirty="0" smtClean="0">
              <a:latin typeface="Berlin Sans FB" pitchFamily="34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2057400"/>
            <a:ext cx="800735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Report unsafe situations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7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pic>
        <p:nvPicPr>
          <p:cNvPr id="10246" name="Picture 4" descr="MCj023745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048000"/>
            <a:ext cx="16938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6" descr="slipped5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21300" y="4419600"/>
            <a:ext cx="3121025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8" descr="fraye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9650" y="4613275"/>
            <a:ext cx="2663825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C20ED5-553E-48E3-B8DE-CC2F726689C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2.01 Understand safety procedures</a:t>
            </a:r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58515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 smtClean="0"/>
              <a:t>Environmental Safety</a:t>
            </a:r>
            <a:br>
              <a:rPr lang="en-US" b="0" dirty="0" smtClean="0"/>
            </a:br>
            <a:r>
              <a:rPr lang="en-US" b="0" dirty="0" smtClean="0">
                <a:solidFill>
                  <a:srgbClr val="D8492C"/>
                </a:solidFill>
                <a:latin typeface="Bernard MT Condensed" pitchFamily="18" charset="0"/>
              </a:rPr>
              <a:t>Hazardous Materials</a:t>
            </a:r>
          </a:p>
        </p:txBody>
      </p:sp>
      <p:sp>
        <p:nvSpPr>
          <p:cNvPr id="6" name="Rectangle 12"/>
          <p:cNvSpPr txBox="1">
            <a:spLocks noGrp="1" noChangeArrowheads="1"/>
          </p:cNvSpPr>
          <p:nvPr/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2.01 Understand safety 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C488A-C3FA-4BC3-A83E-0DD6EA3A7D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3768</TotalTime>
  <Words>436</Words>
  <Application>Microsoft Office PowerPoint</Application>
  <PresentationFormat>On-screen Show (4:3)</PresentationFormat>
  <Paragraphs>111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Agency FB</vt:lpstr>
      <vt:lpstr>Arial</vt:lpstr>
      <vt:lpstr>Arial Black</vt:lpstr>
      <vt:lpstr>Berlin Sans FB</vt:lpstr>
      <vt:lpstr>Bernard MT Condensed</vt:lpstr>
      <vt:lpstr>Rockwell Condensed</vt:lpstr>
      <vt:lpstr>Wingdings</vt:lpstr>
      <vt:lpstr>Glass Layers</vt:lpstr>
      <vt:lpstr>PowerPoint Presentation</vt:lpstr>
      <vt:lpstr>Environmental Safety General Guidelines</vt:lpstr>
      <vt:lpstr>Environmental Safety General Guidelines</vt:lpstr>
      <vt:lpstr>Environmental Safety General Guidelines</vt:lpstr>
      <vt:lpstr>Environmental Safety General Guidelines</vt:lpstr>
      <vt:lpstr>Environmental Safety General Guidelines</vt:lpstr>
      <vt:lpstr>Environmental Safety General Guidelines</vt:lpstr>
      <vt:lpstr>Environmental Safety General Guidelines</vt:lpstr>
      <vt:lpstr>Environmental Safety Hazardous Materials</vt:lpstr>
      <vt:lpstr>Environmental Safety Hazardous Materials</vt:lpstr>
      <vt:lpstr>Environmental Safety Hazardous Materials</vt:lpstr>
      <vt:lpstr>Environmental Safety Hazardous Materials Safety Signs and Symbols</vt:lpstr>
      <vt:lpstr>Environmental Safety Hazardous Materials Safety Signs and Symbols</vt:lpstr>
      <vt:lpstr>Environmental Safety Hazardous Materials Safety Signs and Symbols</vt:lpstr>
      <vt:lpstr>Environmental Safety Hazardous Materials Safety Signs and Symbols</vt:lpstr>
      <vt:lpstr>Environmental Safety Hazardous Materials Safety Signs and Symbols</vt:lpstr>
      <vt:lpstr>Environmental Safety Hazardous Materials Safety Signs and Symbols</vt:lpstr>
      <vt:lpstr>Environmental Safety Hazardous Materials Safety Signs and Symbols</vt:lpstr>
      <vt:lpstr>Environmental Safety Hazardous Materials Material Safety Data Sheets</vt:lpstr>
      <vt:lpstr>Environmental Safety Hazardous Materials Material Safety Data Sheets</vt:lpstr>
    </vt:vector>
  </TitlesOfParts>
  <Company>NCDPI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AES</dc:creator>
  <cp:lastModifiedBy>Barkley, Kim</cp:lastModifiedBy>
  <cp:revision>129</cp:revision>
  <cp:lastPrinted>2011-02-10T18:02:53Z</cp:lastPrinted>
  <dcterms:created xsi:type="dcterms:W3CDTF">2009-10-02T13:06:39Z</dcterms:created>
  <dcterms:modified xsi:type="dcterms:W3CDTF">2019-03-21T17:39:13Z</dcterms:modified>
</cp:coreProperties>
</file>