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</p:sldMasterIdLst>
  <p:notesMasterIdLst>
    <p:notesMasterId r:id="rId115"/>
  </p:notesMasterIdLst>
  <p:handoutMasterIdLst>
    <p:handoutMasterId r:id="rId116"/>
  </p:handoutMasterIdLst>
  <p:sldIdLst>
    <p:sldId id="37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3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3300"/>
    <a:srgbClr val="00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14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00" Type="http://schemas.openxmlformats.org/officeDocument/2006/relationships/slide" Target="slides/slide95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116" Type="http://schemas.openxmlformats.org/officeDocument/2006/relationships/handoutMaster" Target="handoutMasters/handoutMaster1.xml"/><Relationship Id="rId117" Type="http://schemas.openxmlformats.org/officeDocument/2006/relationships/printerSettings" Target="printerSettings/printerSettings1.bin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88D99-64A0-4A53-A925-4A7DA4862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057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708A7-C266-48FB-82E3-3B053AA7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26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68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257" indent="-282407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9627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147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332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5179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030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888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073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F542B6-7A2F-4F08-82FB-654AC1D53BB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68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257" indent="-282407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9627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147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332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5179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030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888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073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A0AF656-975B-4240-9345-9ED9127714DA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68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257" indent="-282407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9627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147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332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5179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030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888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073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C9A94C2-6B0C-4177-8647-9BD2646AAB9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68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257" indent="-282407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9627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147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332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5179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030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888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073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7F39E7-EBED-4D58-AA05-DA40A17329E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68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257" indent="-282407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9627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147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332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5179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030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888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073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4A59DB-728A-423B-9545-8B4DEAE7A7D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90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30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C0E999-DE51-433F-BADF-20BDA849D2E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/>
              <a:t>109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3062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2.01 Understand Communication and Interpersonal Skills Needed to Provide Resident Care and Relate to Team Members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08A7-C266-48FB-82E3-3B053AA7F562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5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08A7-C266-48FB-82E3-3B053AA7F562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3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08A7-C266-48FB-82E3-3B053AA7F562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20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08A7-C266-48FB-82E3-3B053AA7F562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05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08A7-C266-48FB-82E3-3B053AA7F562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21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08A7-C266-48FB-82E3-3B053AA7F562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3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300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68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257" indent="-282407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9627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147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332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5179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030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888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073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99DE5FD-3FD6-4B5E-A51F-E85E0E9427B5}" type="slidenum">
              <a:rPr lang="en-US" smtClean="0">
                <a:latin typeface="Times New Roman" pitchFamily="18" charset="0"/>
              </a:rPr>
              <a:pPr/>
              <a:t>31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68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4257" indent="-282407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9627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147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3328" indent="-225925" defTabSz="91468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5179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7030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888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0731" indent="-225925" defTabSz="9146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59D4A6-656B-4A72-9F8C-DE047E7F254B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2.01 Understand Communication and Interpersonal Skills Needed to Provide Resident Care and Relate to Team Members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0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8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11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1094-6C0F-411E-868C-6E67B9BC200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CBEF-C273-41A8-8BD8-85C93C3F28D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75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A3F25-7824-4B3D-A872-D39794E106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03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2FD76-A58A-4879-A48A-8EBD09264FE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82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99BA7-A042-4C66-A209-1150265DEA0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13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171E-79F3-49E2-8BF2-AAFFA9A7697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9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14E3D-38C3-4DFC-BC80-616D8A26A96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5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D4FBF-35E9-4940-9C51-FA551C9006B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59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0AE99-C7CF-41F8-A151-5A6391E7A6B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6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46EF2-57B6-4072-B8D2-1AB154ED1A5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1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251C-8770-4213-A09B-A1CF47E4E37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12D6E-3D88-4998-8A68-F0C49B3B195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92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7BF45-F754-4BF3-B4BC-4A5069E0A2E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6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D7318-0633-4272-B69D-4FBFAC98B15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37F87-8C57-43C0-A843-721ECE7A26D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00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EA4E3-819E-412F-BE25-A8D51241CDF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73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D3090-5B72-406A-9B89-8996FC3E91F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6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228D5-E5C9-4588-8D59-36AB94098CD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7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06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7EDA-750F-44B3-9DF7-315038955D0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B3AE4-9699-4826-A545-B7E0FD2E7ED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55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86BF9-CA68-4C1D-95D1-C8FF028FC60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28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8509-3F24-45E7-AD42-69EE0E46D09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2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24A5-5AF5-4297-994A-897741E230E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5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004DA-BA76-4EEE-BE08-DA780CBFD1E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02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D611D-9C65-44B1-870A-5B1389D4CEA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87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42DB6-887A-4A27-A386-1F1C2E4D1A7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3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36ACC-C468-4DE6-A919-A55CC7F9A88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63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2FC07-4C3C-495D-BF79-084B487FCF7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0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2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C9993-70A6-4A4B-8EB4-16E3B51B116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A1E7B-FE49-4D4E-9DD2-E4433F34504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736C6-48A7-4A3E-A943-3CB54AD8C46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19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9A5EE-54B7-4F34-9601-9F7A0039CFD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60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2F989-A086-4B41-80D7-4B6F3EEC503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47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45FD3-B737-4980-8886-19A6852047F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75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0DC0C-FC70-40B5-ADEB-30C7B3BAB2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34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993CF-654D-44C1-BC95-3A3430CCCD3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05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1B343-1CE3-4D10-BA01-BD926A18BFF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83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C6DEB-928C-428B-B282-F57DC213563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5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42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25357-E703-45B3-A13C-34C50D1D6A9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19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7E724-6837-43E6-BE67-2F8F0604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21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73107-DB3D-41BC-B481-9B669587C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3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7F6EE-395B-4CC5-B08D-99004183F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89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C4388-0C3F-4FED-BC1E-218E875B1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55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7232C-FB81-409D-832B-D5118C6E5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16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5FE03-E9C6-4F07-B430-08682C983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23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240BD-F83A-4998-BB90-E977A0D3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03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9D271-D463-43D2-A581-AE0579DB4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5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4177D-0031-4E55-9C0D-4EAD487B6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92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ACF3-0CD7-495B-B0D6-11B4CE0F3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1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FF8FA-42C0-487A-B33E-59E735109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95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38C23-25DC-4F2E-8BBE-53F77F132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55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DE09-48DC-4A71-9356-3EDC5E34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5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5.01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Nursing Fundamentals 7243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A7DCD-F050-4F93-807D-CCB63C1AC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3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0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5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69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Nursing Fundamentals 7243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5765A-D25D-434E-84D5-10B994DF9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8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36888" y="6245225"/>
            <a:ext cx="30702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D676D9-6B4C-4841-ADB5-4CA7DCE20703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2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36888" y="6245225"/>
            <a:ext cx="30702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Nursing Fundamentals 7243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4C0B96-CDF9-483F-8837-8F01EF7594C2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9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36888" y="6245225"/>
            <a:ext cx="30702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8D3737-E74E-4A2D-A846-C3BDE7354CDB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7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5.01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Nursing Fundamentals 7243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FF8D4B-A61D-409C-AB3A-7626AE949F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736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0.jpeg"/><Relationship Id="rId3" Type="http://schemas.openxmlformats.org/officeDocument/2006/relationships/image" Target="../media/image12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2.w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5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wmf"/><Relationship Id="rId5" Type="http://schemas.openxmlformats.org/officeDocument/2006/relationships/image" Target="../media/image129.wmf"/><Relationship Id="rId6" Type="http://schemas.openxmlformats.org/officeDocument/2006/relationships/image" Target="../media/image130.jpeg"/><Relationship Id="rId7" Type="http://schemas.openxmlformats.org/officeDocument/2006/relationships/image" Target="../media/image131.jpeg"/><Relationship Id="rId8" Type="http://schemas.openxmlformats.org/officeDocument/2006/relationships/image" Target="../media/image132.jpeg"/><Relationship Id="rId9" Type="http://schemas.openxmlformats.org/officeDocument/2006/relationships/image" Target="../media/image133.gi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6.w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gif"/><Relationship Id="rId3" Type="http://schemas.openxmlformats.org/officeDocument/2006/relationships/image" Target="../media/image9.wm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wm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ringaidinfo.co.uk/" TargetMode="External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wmf"/><Relationship Id="rId5" Type="http://schemas.openxmlformats.org/officeDocument/2006/relationships/image" Target="../media/image3.wmf"/><Relationship Id="rId6" Type="http://schemas.openxmlformats.org/officeDocument/2006/relationships/image" Target="../media/image4.wmf"/><Relationship Id="rId7" Type="http://schemas.openxmlformats.org/officeDocument/2006/relationships/image" Target="../media/image5.wmf"/><Relationship Id="rId8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Relationship Id="rId3" Type="http://schemas.openxmlformats.org/officeDocument/2006/relationships/image" Target="../media/image38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wmf"/><Relationship Id="rId3" Type="http://schemas.openxmlformats.org/officeDocument/2006/relationships/image" Target="../media/image41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wmf"/><Relationship Id="rId3" Type="http://schemas.openxmlformats.org/officeDocument/2006/relationships/image" Target="../media/image5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wmf"/><Relationship Id="rId3" Type="http://schemas.openxmlformats.org/officeDocument/2006/relationships/image" Target="../media/image5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56.wmf"/><Relationship Id="rId5" Type="http://schemas.openxmlformats.org/officeDocument/2006/relationships/image" Target="../media/image57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w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wmf"/><Relationship Id="rId3" Type="http://schemas.openxmlformats.org/officeDocument/2006/relationships/image" Target="../media/image6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wmf"/><Relationship Id="rId3" Type="http://schemas.openxmlformats.org/officeDocument/2006/relationships/image" Target="../media/image70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8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9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0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1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4" Type="http://schemas.openxmlformats.org/officeDocument/2006/relationships/image" Target="../media/image84.w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2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5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7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8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0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4" Type="http://schemas.openxmlformats.org/officeDocument/2006/relationships/image" Target="../media/image94.wm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2.w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5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4" Type="http://schemas.openxmlformats.org/officeDocument/2006/relationships/image" Target="../media/image99.wm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7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4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wmf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w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5" Type="http://schemas.openxmlformats.org/officeDocument/2006/relationships/image" Target="../media/image108.wm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5.w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.wmf"/><Relationship Id="rId3" Type="http://schemas.openxmlformats.org/officeDocument/2006/relationships/image" Target="../media/image10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10.w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11.wmf"/><Relationship Id="rId3" Type="http://schemas.openxmlformats.org/officeDocument/2006/relationships/image" Target="../media/image21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wmf"/><Relationship Id="rId5" Type="http://schemas.openxmlformats.org/officeDocument/2006/relationships/image" Target="../media/image115.wmf"/><Relationship Id="rId6" Type="http://schemas.openxmlformats.org/officeDocument/2006/relationships/image" Target="../media/image116.wm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1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wm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1798638"/>
            <a:ext cx="8367712" cy="41989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 smtClean="0">
              <a:solidFill>
                <a:schemeClr val="accent6"/>
              </a:solidFill>
              <a:sym typeface="Wingdings" pitchFamily="2" charset="2"/>
            </a:endParaRPr>
          </a:p>
          <a:p>
            <a:pPr marL="0" indent="-609600" eaLnBrk="1" hangingPunct="1">
              <a:spcBef>
                <a:spcPts val="0"/>
              </a:spcBef>
              <a:buFontTx/>
              <a:buNone/>
              <a:defRPr/>
            </a:pPr>
            <a:r>
              <a:rPr lang="en-US" sz="4800" dirty="0" smtClean="0">
                <a:solidFill>
                  <a:srgbClr val="002060"/>
                </a:solidFill>
                <a:latin typeface="+mj-lt"/>
                <a:sym typeface="Wingdings" pitchFamily="2" charset="2"/>
              </a:rPr>
              <a:t>Communication modifications for individualized</a:t>
            </a:r>
          </a:p>
          <a:p>
            <a:pPr marL="0" indent="-609600" eaLnBrk="1" hangingPunct="1">
              <a:spcBef>
                <a:spcPts val="0"/>
              </a:spcBef>
              <a:buFontTx/>
              <a:buNone/>
              <a:defRPr/>
            </a:pPr>
            <a:r>
              <a:rPr lang="en-US" sz="4800" dirty="0" smtClean="0">
                <a:solidFill>
                  <a:srgbClr val="002060"/>
                </a:solidFill>
                <a:latin typeface="+mj-lt"/>
                <a:sym typeface="Wingdings" pitchFamily="2" charset="2"/>
              </a:rPr>
              <a:t>resident care</a:t>
            </a:r>
          </a:p>
          <a:p>
            <a:pPr marL="609600" indent="-609600" algn="ctr" eaLnBrk="1" hangingPunct="1">
              <a:buFontTx/>
              <a:buNone/>
              <a:defRPr/>
            </a:pPr>
            <a:endParaRPr lang="en-US" sz="1400" b="1" dirty="0" smtClean="0"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0997BEC9-8C21-4CD0-A99F-C0DD5145F176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1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pic>
        <p:nvPicPr>
          <p:cNvPr id="205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3717925"/>
            <a:ext cx="29940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492716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7D3C4A"/>
              </a:solidFill>
              <a:sym typeface="Wingdings" pitchFamily="2" charset="2"/>
            </a:endParaRP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0000"/>
                </a:solidFill>
                <a:sym typeface="Wingdings" pitchFamily="2" charset="2"/>
              </a:rPr>
              <a:t>Unit A</a:t>
            </a:r>
            <a:r>
              <a:rPr lang="en-US" sz="1000" dirty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ym typeface="Wingdings" pitchFamily="2" charset="2"/>
              </a:rPr>
              <a:t>   </a:t>
            </a:r>
            <a:r>
              <a:rPr lang="en-US" sz="1000" i="1" dirty="0">
                <a:solidFill>
                  <a:srgbClr val="002060"/>
                </a:solidFill>
                <a:sym typeface="Wingdings" pitchFamily="2" charset="2"/>
              </a:rPr>
              <a:t>Nurse Aide Workplace Fundamentals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0000"/>
                </a:solidFill>
                <a:sym typeface="Wingdings" pitchFamily="2" charset="2"/>
              </a:rPr>
              <a:t>Essential Standard NA2.00 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DEF5FA"/>
                </a:solidFill>
                <a:sym typeface="Wingdings" pitchFamily="2" charset="2"/>
              </a:rPr>
              <a:t>   </a:t>
            </a:r>
            <a:r>
              <a:rPr lang="en-US" sz="1000" dirty="0" smtClean="0">
                <a:solidFill>
                  <a:srgbClr val="002060"/>
                </a:solidFill>
                <a:sym typeface="Wingdings" pitchFamily="2" charset="2"/>
              </a:rPr>
              <a:t>Apply communication and interpersonal skills and physical care that promote mental health and meet the social and special needs of 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002060"/>
                </a:solidFill>
                <a:sym typeface="Wingdings" pitchFamily="2" charset="2"/>
              </a:rPr>
              <a:t>   residents in long-term care. 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 smtClean="0">
                <a:solidFill>
                  <a:srgbClr val="FF0000"/>
                </a:solidFill>
                <a:sym typeface="Wingdings" pitchFamily="2" charset="2"/>
              </a:rPr>
              <a:t>Indicator 2.01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 smtClean="0">
                <a:solidFill>
                  <a:prstClr val="black"/>
                </a:solidFill>
                <a:sym typeface="Wingdings" pitchFamily="2" charset="2"/>
              </a:rPr>
              <a:t>   </a:t>
            </a:r>
            <a:r>
              <a:rPr lang="en-US" sz="1000" dirty="0">
                <a:solidFill>
                  <a:srgbClr val="002060"/>
                </a:solidFill>
                <a:sym typeface="Wingdings" pitchFamily="2" charset="2"/>
              </a:rPr>
              <a:t>Understand communication and interpersonal skills needed to provide resident care and relate to team members.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7D3C4A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3456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594519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99F94E2F-6549-41BE-BC89-24CEA493E855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10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2.01 / Letter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6"/>
              <a:defRPr/>
            </a:pPr>
            <a:r>
              <a:rPr lang="en-US" sz="4000" b="1" dirty="0">
                <a:solidFill>
                  <a:srgbClr val="0000FF"/>
                </a:solidFill>
              </a:rPr>
              <a:t>Avoid sudden topic change</a:t>
            </a:r>
          </a:p>
        </p:txBody>
      </p:sp>
      <p:sp>
        <p:nvSpPr>
          <p:cNvPr id="1434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4345" name="Picture 2" descr="C:\Documents and Settings\amoore\Local Settings\Temporary Internet Files\Content.IE5\M54SJNEB\MC90023446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79788"/>
            <a:ext cx="24765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41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600075" y="1544638"/>
            <a:ext cx="7812088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en-US" sz="28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3200" b="1" u="sng" cap="all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  <a:defRPr/>
            </a:pPr>
            <a:endParaRPr lang="en-US" sz="240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marL="1257300" lvl="1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  <a:defRPr/>
            </a:pPr>
            <a:r>
              <a:rPr lang="en-US" sz="2400" b="1" dirty="0" smtClean="0">
                <a:solidFill>
                  <a:prstClr val="black"/>
                </a:solidFill>
                <a:sym typeface="Wingdings" pitchFamily="2" charset="2"/>
              </a:rPr>
              <a:t>Change the basic physical approach to the resident</a:t>
            </a:r>
          </a:p>
          <a:p>
            <a:pPr marL="1657350" lvl="2" indent="-5143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6E0000"/>
                </a:solidFill>
                <a:sym typeface="Wingdings" pitchFamily="2" charset="2"/>
              </a:rPr>
              <a:t>Look concerned, not happy</a:t>
            </a:r>
          </a:p>
          <a:p>
            <a:pPr marL="1657350" lvl="2" indent="-5143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2DA2BF">
                    <a:lumMod val="75000"/>
                  </a:srgbClr>
                </a:solidFill>
                <a:sym typeface="Wingdings" pitchFamily="2" charset="2"/>
              </a:rPr>
              <a:t>Let the resident move toward you, keeping your body turned to the side (supportive, not confrontational)</a:t>
            </a:r>
          </a:p>
        </p:txBody>
      </p:sp>
      <p:sp>
        <p:nvSpPr>
          <p:cNvPr id="3072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072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07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BF0DD6-BEAB-47E8-BD2E-A1A56BBB44DA}" type="slidenum">
              <a:rPr lang="en-US" smtClean="0">
                <a:solidFill>
                  <a:prstClr val="black"/>
                </a:solidFill>
              </a:rPr>
              <a:pPr eaLnBrk="1" hangingPunct="1"/>
              <a:t>100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en-US" sz="20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2000" b="1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marL="1200150" lvl="1" indent="-45720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lphaLcPeriod" startAt="2"/>
              <a:defRPr/>
            </a:pPr>
            <a:r>
              <a:rPr lang="en-US" sz="2800" b="1" dirty="0" smtClean="0">
                <a:solidFill>
                  <a:srgbClr val="6E0000"/>
                </a:solidFill>
                <a:sym typeface="Wingdings" pitchFamily="2" charset="2"/>
              </a:rPr>
              <a:t>After the greeting, try one of these two options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C00000"/>
                </a:solidFill>
                <a:sym typeface="Wingdings" pitchFamily="2" charset="2"/>
              </a:rPr>
              <a:t>“Sounds like you are (give an emotion for the feeling that seems to be true)?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336600"/>
                </a:solidFill>
                <a:sym typeface="Wingdings" pitchFamily="2" charset="2"/>
              </a:rPr>
              <a:t>Repeat the person’s words to you…If he or she said, “Where’s my Mom?”…you would say “You are looking for your Mom (pause)…tell me about your Mom”</a:t>
            </a:r>
            <a:endParaRPr lang="en-US" sz="2800" dirty="0" smtClean="0">
              <a:solidFill>
                <a:srgbClr val="336600"/>
              </a:solidFill>
            </a:endParaRPr>
          </a:p>
        </p:txBody>
      </p:sp>
      <p:sp>
        <p:nvSpPr>
          <p:cNvPr id="3175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175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17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242FA0-6FF7-4FEC-86F6-60EDDE50DD70}" type="slidenum">
              <a:rPr lang="en-US" smtClean="0">
                <a:solidFill>
                  <a:prstClr val="black"/>
                </a:solidFill>
              </a:rPr>
              <a:pPr eaLnBrk="1" hangingPunct="1"/>
              <a:t>101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8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2774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en-US" sz="20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2000" b="1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marL="1200150" lvl="1" indent="-45720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lphaLcPeriod" startAt="3"/>
              <a:defRPr/>
            </a:pPr>
            <a:r>
              <a:rPr lang="en-US" sz="2800" b="1" dirty="0" smtClean="0">
                <a:solidFill>
                  <a:srgbClr val="6E0000"/>
                </a:solidFill>
                <a:sym typeface="Wingdings" pitchFamily="2" charset="2"/>
              </a:rPr>
              <a:t>Always be careful about </a:t>
            </a:r>
            <a:r>
              <a:rPr lang="en-US" sz="3200" b="1" u="sng" dirty="0" smtClean="0">
                <a:solidFill>
                  <a:srgbClr val="0000FF"/>
                </a:solidFill>
                <a:sym typeface="Wingdings" pitchFamily="2" charset="2"/>
              </a:rPr>
              <a:t>personal space and touch </a:t>
            </a:r>
            <a:r>
              <a:rPr lang="en-US" sz="2800" b="1" dirty="0" smtClean="0">
                <a:solidFill>
                  <a:srgbClr val="6E0000"/>
                </a:solidFill>
                <a:sym typeface="Wingdings" pitchFamily="2" charset="2"/>
              </a:rPr>
              <a:t>with the distressed resident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6E0000"/>
                </a:solidFill>
                <a:sym typeface="Wingdings" pitchFamily="2" charset="2"/>
              </a:rPr>
              <a:t>Block physical blows or step out of the way, 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NEVER HIT BACK AND NEVER THREATEN A RESIDENT!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6E0000"/>
                </a:solidFill>
                <a:sym typeface="Wingdings" pitchFamily="2" charset="2"/>
              </a:rPr>
              <a:t>Do not use gestures that could frighten or startle the resident</a:t>
            </a:r>
            <a:endParaRPr lang="en-US" sz="2800" dirty="0" smtClean="0">
              <a:solidFill>
                <a:srgbClr val="6E0000"/>
              </a:solidFill>
            </a:endParaRPr>
          </a:p>
        </p:txBody>
      </p:sp>
      <p:sp>
        <p:nvSpPr>
          <p:cNvPr id="3277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277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27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044BA9-93AD-4750-A02C-3D16AF933C50}" type="slidenum">
              <a:rPr lang="en-US" smtClean="0">
                <a:solidFill>
                  <a:prstClr val="black"/>
                </a:solidFill>
              </a:rPr>
              <a:pPr eaLnBrk="1" hangingPunct="1"/>
              <a:t>102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9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33798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rabicPeriod" startAt="3"/>
            </a:pPr>
            <a:r>
              <a:rPr lang="en-US" sz="200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2000" b="1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</p:txBody>
      </p:sp>
      <p:pic>
        <p:nvPicPr>
          <p:cNvPr id="3379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066925"/>
            <a:ext cx="6430962" cy="4144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416300"/>
            <a:ext cx="19669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380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38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933127-24D2-4ABA-8A1B-3F1448745918}" type="slidenum">
              <a:rPr lang="en-US" smtClean="0">
                <a:solidFill>
                  <a:prstClr val="black"/>
                </a:solidFill>
              </a:rPr>
              <a:pPr eaLnBrk="1" hangingPunct="1"/>
              <a:t>103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541338" y="1089025"/>
            <a:ext cx="781367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en-US" sz="20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2000" b="1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endParaRPr lang="en-US" sz="2000" b="1" dirty="0">
              <a:solidFill>
                <a:srgbClr val="6E0000"/>
              </a:solidFill>
              <a:sym typeface="Wingdings" pitchFamily="2" charset="2"/>
            </a:endParaRP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+mj-lt"/>
              <a:buAutoNum type="alphaLcPeriod" startAt="4"/>
              <a:defRPr/>
            </a:pPr>
            <a:r>
              <a:rPr lang="en-US" sz="2400" b="1" dirty="0" smtClean="0">
                <a:solidFill>
                  <a:srgbClr val="6E0000"/>
                </a:solidFill>
                <a:sym typeface="Wingdings" pitchFamily="2" charset="2"/>
              </a:rPr>
              <a:t>Use </a:t>
            </a:r>
            <a:r>
              <a:rPr lang="en-US" sz="2400" b="1" u="sng" dirty="0" smtClean="0">
                <a:solidFill>
                  <a:srgbClr val="336600"/>
                </a:solidFill>
                <a:sym typeface="Wingdings" pitchFamily="2" charset="2"/>
              </a:rPr>
              <a:t>EMPATHY</a:t>
            </a:r>
            <a:r>
              <a:rPr lang="en-US" sz="2400" b="1" dirty="0" smtClean="0">
                <a:solidFill>
                  <a:srgbClr val="6E0000"/>
                </a:solidFill>
                <a:sym typeface="Wingdings" pitchFamily="2" charset="2"/>
              </a:rPr>
              <a:t>, not forced reality or lying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+mj-lt"/>
              <a:buAutoNum type="alphaLcPeriod" startAt="4"/>
              <a:defRPr/>
            </a:pPr>
            <a:r>
              <a:rPr lang="en-US" sz="2400" b="1" dirty="0" smtClean="0">
                <a:solidFill>
                  <a:srgbClr val="0000FF"/>
                </a:solidFill>
                <a:sym typeface="Wingdings" pitchFamily="2" charset="2"/>
              </a:rPr>
              <a:t>Allow residents to express feelings, ideas, and frustrations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+mj-lt"/>
              <a:buAutoNum type="alphaLcPeriod" startAt="4"/>
              <a:defRPr/>
            </a:pPr>
            <a:r>
              <a:rPr lang="en-US" sz="2400" b="1" dirty="0" smtClean="0">
                <a:solidFill>
                  <a:srgbClr val="000000"/>
                </a:solidFill>
                <a:sym typeface="Wingdings" pitchFamily="2" charset="2"/>
              </a:rPr>
              <a:t>Get the resident to a </a:t>
            </a:r>
            <a:r>
              <a:rPr lang="en-US" sz="2400" b="1" u="sng" dirty="0" smtClean="0">
                <a:solidFill>
                  <a:srgbClr val="000000"/>
                </a:solidFill>
                <a:sym typeface="Wingdings" pitchFamily="2" charset="2"/>
              </a:rPr>
              <a:t>QUIETER PLACE </a:t>
            </a:r>
            <a:r>
              <a:rPr lang="en-US" sz="2400" b="1" dirty="0" smtClean="0">
                <a:solidFill>
                  <a:srgbClr val="000000"/>
                </a:solidFill>
                <a:sym typeface="Wingdings" pitchFamily="2" charset="2"/>
              </a:rPr>
              <a:t>if appropriate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lphaLcPeriod" startAt="4"/>
              <a:defRPr/>
            </a:pPr>
            <a:endParaRPr lang="en-US" sz="200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6E0000"/>
              </a:solidFill>
              <a:sym typeface="Wingdings" pitchFamily="2" charset="2"/>
            </a:endParaRPr>
          </a:p>
          <a:p>
            <a:pPr lvl="1" indent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</p:txBody>
      </p:sp>
      <p:pic>
        <p:nvPicPr>
          <p:cNvPr id="34823" name="Picture 10" descr="C:\Documents and Settings\amoore\Local Settings\Temporary Internet Files\Content.IE5\BY60WOFV\MC90008997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4076700"/>
            <a:ext cx="2111375" cy="179705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11" descr="C:\Documents and Settings\amoore\Local Settings\Temporary Internet Files\Content.IE5\O1I3STAB\MC90044005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648200"/>
            <a:ext cx="24892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3" descr="C:\Documents and Settings\amoore\Local Settings\Temporary Internet Files\Content.IE5\X3FJPXKE\MC900440682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310063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482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48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A72BCD-587B-404E-A51B-26CF14331E03}" type="slidenum">
              <a:rPr lang="en-US" smtClean="0">
                <a:solidFill>
                  <a:prstClr val="black"/>
                </a:solidFill>
              </a:rPr>
              <a:pPr eaLnBrk="1" hangingPunct="1"/>
              <a:t>104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541338" y="1089025"/>
            <a:ext cx="78136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en-US" sz="20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2000" b="1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endParaRPr lang="en-US" sz="2000" b="1" dirty="0">
              <a:solidFill>
                <a:srgbClr val="6E0000"/>
              </a:solidFill>
              <a:sym typeface="Wingdings" pitchFamily="2" charset="2"/>
            </a:endParaRPr>
          </a:p>
          <a:p>
            <a:pPr marL="1200150" lvl="1" indent="-457200" eaLnBrk="1" fontAlgn="base" hangingPunct="1">
              <a:spcBef>
                <a:spcPct val="0"/>
              </a:spcBef>
              <a:spcAft>
                <a:spcPts val="600"/>
              </a:spcAft>
              <a:buFont typeface="+mj-lt"/>
              <a:buAutoNum type="alphaLcPeriod" startAt="7"/>
              <a:defRPr/>
            </a:pPr>
            <a:r>
              <a:rPr lang="en-US" sz="2400" b="1" dirty="0" smtClean="0">
                <a:solidFill>
                  <a:srgbClr val="6E0000"/>
                </a:solidFill>
                <a:sym typeface="Wingdings" pitchFamily="2" charset="2"/>
              </a:rPr>
              <a:t>Consider WHAT PROVOKED THE RESIDENT…what does the resident need or want?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0000FF"/>
                </a:solidFill>
                <a:sym typeface="Wingdings" pitchFamily="2" charset="2"/>
              </a:rPr>
              <a:t>Hungry or thirsty?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Tired or too much unspent energy?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prstClr val="black"/>
                </a:solidFill>
                <a:sym typeface="Wingdings" pitchFamily="2" charset="2"/>
              </a:rPr>
              <a:t>Elimination issues?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Temperature regulation?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002060"/>
                </a:solidFill>
                <a:sym typeface="Wingdings" pitchFamily="2" charset="2"/>
              </a:rPr>
              <a:t>Pain?</a:t>
            </a:r>
          </a:p>
          <a:p>
            <a:pPr marL="1600200" lvl="2" indent="-45720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6E0000"/>
                </a:solidFill>
                <a:sym typeface="Wingdings" pitchFamily="2" charset="2"/>
              </a:rPr>
              <a:t>Change in caregiver?</a:t>
            </a: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</p:txBody>
      </p:sp>
      <p:sp>
        <p:nvSpPr>
          <p:cNvPr id="3584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584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58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C41FA9-84B7-4C12-8822-A64CEF8E9E01}" type="slidenum">
              <a:rPr lang="en-US" smtClean="0">
                <a:solidFill>
                  <a:prstClr val="black"/>
                </a:solidFill>
              </a:rPr>
              <a:pPr eaLnBrk="1" hangingPunct="1"/>
              <a:t>105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7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6869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541338" y="1089025"/>
            <a:ext cx="78136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en-US" sz="20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2000" b="1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endParaRPr lang="en-US" sz="2000" b="1" dirty="0">
              <a:solidFill>
                <a:srgbClr val="6E0000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336600"/>
                </a:solidFill>
                <a:sym typeface="Wingdings" pitchFamily="2" charset="2"/>
              </a:rPr>
              <a:t>LOOK</a:t>
            </a:r>
            <a:r>
              <a:rPr lang="en-US" sz="4800" b="1" dirty="0" smtClean="0">
                <a:solidFill>
                  <a:srgbClr val="C00000"/>
                </a:solidFill>
                <a:sym typeface="Wingdings" pitchFamily="2" charset="2"/>
              </a:rPr>
              <a:t> FOR AND </a:t>
            </a:r>
            <a:r>
              <a:rPr lang="en-US" sz="6000" b="1" dirty="0" smtClean="0">
                <a:solidFill>
                  <a:srgbClr val="336600"/>
                </a:solidFill>
                <a:sym typeface="Wingdings" pitchFamily="2" charset="2"/>
              </a:rPr>
              <a:t>MEET</a:t>
            </a:r>
            <a:r>
              <a:rPr lang="en-US" sz="4800" b="1" dirty="0" smtClean="0">
                <a:solidFill>
                  <a:srgbClr val="C00000"/>
                </a:solidFill>
                <a:sym typeface="Wingdings" pitchFamily="2" charset="2"/>
              </a:rPr>
              <a:t> THE </a:t>
            </a:r>
            <a:r>
              <a:rPr lang="en-US" sz="5400" b="1" dirty="0" smtClean="0">
                <a:solidFill>
                  <a:prstClr val="black"/>
                </a:solidFill>
                <a:latin typeface="Algerian" pitchFamily="82" charset="0"/>
                <a:sym typeface="Wingdings" pitchFamily="2" charset="2"/>
              </a:rPr>
              <a:t>RESIDENTS</a:t>
            </a:r>
            <a:r>
              <a:rPr lang="en-US" sz="4800" b="1" dirty="0" smtClean="0">
                <a:solidFill>
                  <a:srgbClr val="C00000"/>
                </a:solidFill>
                <a:sym typeface="Wingdings" pitchFamily="2" charset="2"/>
              </a:rPr>
              <a:t> NEEDS!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</p:txBody>
      </p:sp>
      <p:pic>
        <p:nvPicPr>
          <p:cNvPr id="36871" name="Picture 2" descr="C:\Documents and Settings\amoore\Local Settings\Temporary Internet Files\Content.IE5\P7ZPRTNG\MC90030435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4017963"/>
            <a:ext cx="251618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687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687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8103A5-841D-4884-ADBE-4B3762366C7C}" type="slidenum">
              <a:rPr lang="en-US" smtClean="0">
                <a:solidFill>
                  <a:prstClr val="black"/>
                </a:solidFill>
              </a:rPr>
              <a:pPr eaLnBrk="1" hangingPunct="1"/>
              <a:t>106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3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37893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541338" y="1089025"/>
            <a:ext cx="78136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en-US" sz="20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2000" b="1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frustration, distress, agitation, or anger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endParaRPr lang="en-US" sz="2000" b="1" dirty="0">
              <a:solidFill>
                <a:srgbClr val="6E0000"/>
              </a:solidFill>
              <a:sym typeface="Wingdings" pitchFamily="2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 smtClean="0">
              <a:solidFill>
                <a:srgbClr val="6E0000"/>
              </a:solidFill>
              <a:sym typeface="Wingdings" pitchFamily="2" charset="2"/>
            </a:endParaRPr>
          </a:p>
        </p:txBody>
      </p:sp>
      <p:pic>
        <p:nvPicPr>
          <p:cNvPr id="37895" name="Picture 3" descr="C:\Documents and Settings\amoore\Local Settings\Temporary Internet Files\Content.IE5\KPQRGTUB\MC9000577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620838"/>
            <a:ext cx="13049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4" descr="C:\Documents and Settings\amoore\Local Settings\Temporary Internet Files\Content.IE5\24YHVD4S\MC90044175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229870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7" descr="C:\Documents and Settings\amoore\Local Settings\Temporary Internet Files\Content.IE5\X3FJPXKE\MC90032022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2208213"/>
            <a:ext cx="10414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8" descr="C:\Documents and Settings\amoore\Local Settings\Temporary Internet Files\Content.IE5\W1IZ4X6V\MC90025033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944938"/>
            <a:ext cx="8540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9" descr="C:\Documents and Settings\amoore\Local Settings\Temporary Internet Files\Content.IE5\GLDKAAAI\MC90043879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4205288"/>
            <a:ext cx="84613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0" descr="C:\Documents and Settings\amoore\Local Settings\Temporary Internet Files\Content.IE5\U15QBYD4\MC900447154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5194300"/>
            <a:ext cx="8445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1" descr="C:\Documents and Settings\amoore\Local Settings\Temporary Internet Files\Content.IE5\W1IZ4X6V\MC900049722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5194300"/>
            <a:ext cx="6445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3" descr="C:\Documents and Settings\amoore\Local Settings\Temporary Internet Files\Content.IE5\ZUOVFL0L\MM900336396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379788"/>
            <a:ext cx="13906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410200" y="3181350"/>
            <a:ext cx="868363" cy="495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486025" y="3181350"/>
            <a:ext cx="1533525" cy="5238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637088" y="2640013"/>
            <a:ext cx="71437" cy="69373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86400" y="4324350"/>
            <a:ext cx="1381125" cy="3714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81600" y="4770438"/>
            <a:ext cx="228600" cy="3159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808413" y="4695825"/>
            <a:ext cx="411162" cy="3905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486025" y="4205288"/>
            <a:ext cx="1528763" cy="2047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791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79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13DAD5-D9EA-4C2A-80B5-1E832574D142}" type="slidenum">
              <a:rPr lang="en-US" smtClean="0">
                <a:solidFill>
                  <a:prstClr val="black"/>
                </a:solidFill>
              </a:rPr>
              <a:pPr eaLnBrk="1" hangingPunct="1"/>
              <a:t>107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33350" y="633413"/>
            <a:ext cx="8686800" cy="1143000"/>
          </a:xfrm>
        </p:spPr>
        <p:txBody>
          <a:bodyPr/>
          <a:lstStyle/>
          <a:p>
            <a:r>
              <a:rPr lang="en-US" sz="8000" b="1" i="1" smtClean="0">
                <a:solidFill>
                  <a:schemeClr val="tx1"/>
                </a:solidFill>
                <a:latin typeface="Chiller" pitchFamily="82" charset="0"/>
              </a:rPr>
              <a:t>MAKE  the CONNECTION</a:t>
            </a:r>
          </a:p>
        </p:txBody>
      </p:sp>
      <p:pic>
        <p:nvPicPr>
          <p:cNvPr id="38915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What are other needs a resident may have that would cause them to act out?  How could you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EB641B">
                  <a:lumMod val="50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38917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891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89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8921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2C380-7E75-4999-A89A-3705E8092079}" type="slidenum">
              <a:rPr lang="en-US" smtClean="0">
                <a:solidFill>
                  <a:prstClr val="black"/>
                </a:solidFill>
              </a:rPr>
              <a:pPr eaLnBrk="1" hangingPunct="1"/>
              <a:t>108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/>
            </a:r>
            <a:br>
              <a:rPr lang="en-US" sz="16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/>
            </a:r>
            <a:br>
              <a:rPr lang="en-US" sz="2000" dirty="0" smtClean="0">
                <a:solidFill>
                  <a:srgbClr val="0000CC"/>
                </a:solidFill>
              </a:rPr>
            </a:br>
            <a:endParaRPr lang="en-US" sz="8000" b="1" i="1" dirty="0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114800"/>
            <a:ext cx="7540625" cy="1582738"/>
          </a:xfrm>
        </p:spPr>
        <p:txBody>
          <a:bodyPr/>
          <a:lstStyle/>
          <a:p>
            <a:pPr marL="0" indent="-609600"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Communication modifications for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individualized resident care.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1484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D59622-28AA-4222-89DC-C8D74B878553}" type="slidenum">
              <a:rPr lang="en-US" smtClean="0">
                <a:solidFill>
                  <a:srgbClr val="FFFFFF"/>
                </a:solidFill>
              </a:rPr>
              <a:pPr eaLnBrk="1" hangingPunct="1"/>
              <a:t>109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34149" name="TextBox 1"/>
          <p:cNvSpPr txBox="1">
            <a:spLocks noChangeArrowheads="1"/>
          </p:cNvSpPr>
          <p:nvPr/>
        </p:nvSpPr>
        <p:spPr bwMode="auto">
          <a:xfrm>
            <a:off x="0" y="1341438"/>
            <a:ext cx="9144000" cy="24622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itchFamily="18" charset="2"/>
              </a:rPr>
              <a:t></a:t>
            </a:r>
            <a:r>
              <a:rPr lang="en-US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r>
              <a:rPr lang="en-US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itchFamily="18" charset="2"/>
              </a:rPr>
              <a:t></a:t>
            </a:r>
            <a:endParaRPr lang="en-US" sz="8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2.01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48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2.01</a:t>
            </a:r>
          </a:p>
        </p:txBody>
      </p:sp>
      <p:sp>
        <p:nvSpPr>
          <p:cNvPr id="14848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</a:rPr>
              <a:t>Nursing Fundamentals 7243</a:t>
            </a:r>
          </a:p>
        </p:txBody>
      </p:sp>
    </p:spTree>
    <p:extLst>
      <p:ext uri="{BB962C8B-B14F-4D97-AF65-F5344CB8AC3E}">
        <p14:creationId xmlns:p14="http://schemas.microsoft.com/office/powerpoint/2010/main" val="64781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1526" y="63246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F898F26-CFF8-431D-8612-A257617F4CB8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11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7"/>
              <a:defRPr/>
            </a:pPr>
            <a:r>
              <a:rPr lang="en-US" sz="4000" b="1" dirty="0">
                <a:solidFill>
                  <a:srgbClr val="0000FF"/>
                </a:solidFill>
              </a:rPr>
              <a:t>Do not mouth words in an exaggerated way</a:t>
            </a:r>
          </a:p>
        </p:txBody>
      </p:sp>
      <p:sp>
        <p:nvSpPr>
          <p:cNvPr id="1536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5369" name="Picture 2" descr="C:\Documents and Settings\amoore\Local Settings\Temporary Internet Files\Content.IE5\FIR9LXRB\MC90032661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467100"/>
            <a:ext cx="2735263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Documents and Settings\amoore\Local Settings\Temporary Internet Files\Content.IE5\KPQRGTUB\MC90044152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94289" y="4419600"/>
            <a:ext cx="2044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0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9C41F40-8EE0-44A8-85B1-0EED8C92A87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12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8"/>
              <a:defRPr/>
            </a:pPr>
            <a:r>
              <a:rPr lang="en-US" sz="4000" b="1" dirty="0">
                <a:solidFill>
                  <a:srgbClr val="0000FF"/>
                </a:solidFill>
              </a:rPr>
              <a:t>Direct speech to stronger ear but do not shout.</a:t>
            </a:r>
          </a:p>
        </p:txBody>
      </p:sp>
      <p:sp>
        <p:nvSpPr>
          <p:cNvPr id="163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6393" name="Picture 2" descr="C:\Documents and Settings\amoore\Local Settings\Temporary Internet Files\Content.IE5\24YHVD4S\MC90006495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681413"/>
            <a:ext cx="262255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77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B6063E2E-FCE1-41BD-A713-CB83E4B53FCE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13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2.01 / Letter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9"/>
              <a:defRPr/>
            </a:pPr>
            <a:r>
              <a:rPr lang="en-US" sz="4000" b="1" dirty="0">
                <a:solidFill>
                  <a:srgbClr val="0000FF"/>
                </a:solidFill>
              </a:rPr>
              <a:t>Use gestures to clarify statements</a:t>
            </a:r>
          </a:p>
        </p:txBody>
      </p:sp>
      <p:sp>
        <p:nvSpPr>
          <p:cNvPr id="174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7417" name="Picture 2" descr="C:\Documents and Settings\amoore\Local Settings\Temporary Internet Files\Content.IE5\BY60WOFV\MC90023273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18" y="3742505"/>
            <a:ext cx="16287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Documents and Settings\amoore\Local Settings\Temporary Internet Files\Content.IE5\KDYJ8H2B\MC90043731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05816"/>
            <a:ext cx="1981200" cy="198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moore\Local Settings\Temporary Internet Files\Content.IE5\W1IZ4X6V\MP90043298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600" y="3768666"/>
            <a:ext cx="1416049" cy="1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6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0823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10823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5B70A085-DD78-4D2C-BF57-82695C515384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14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10"/>
              <a:defRPr/>
            </a:pPr>
            <a:r>
              <a:rPr lang="en-US" sz="4000" b="1" dirty="0">
                <a:solidFill>
                  <a:srgbClr val="0000FF"/>
                </a:solidFill>
              </a:rPr>
              <a:t>Use pictures or notepad</a:t>
            </a:r>
          </a:p>
        </p:txBody>
      </p:sp>
      <p:sp>
        <p:nvSpPr>
          <p:cNvPr id="184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8441" name="Picture 2" descr="C:\Documents and Settings\amoore\Local Settings\Temporary Internet Files\Content.IE5\8FT7EIVD\MC900433868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514725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 descr="C:\Documents and Settings\amoore\Local Settings\Temporary Internet Files\Content.IE5\W1IZ4X6V\MC90015547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535">
            <a:off x="2890838" y="3459163"/>
            <a:ext cx="1662112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16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3693" y="685800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8BE1BA40-33B3-45BE-9764-C21CD6893746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15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r>
              <a:rPr lang="en-US" sz="4000" b="1" dirty="0" smtClean="0">
                <a:solidFill>
                  <a:srgbClr val="0000FF"/>
                </a:solidFill>
              </a:rPr>
              <a:t>11.  Use </a:t>
            </a:r>
            <a:r>
              <a:rPr lang="en-US" sz="4000" b="1" dirty="0">
                <a:solidFill>
                  <a:srgbClr val="0000FF"/>
                </a:solidFill>
              </a:rPr>
              <a:t>basic signing</a:t>
            </a:r>
          </a:p>
        </p:txBody>
      </p:sp>
      <p:sp>
        <p:nvSpPr>
          <p:cNvPr id="194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9465" name="Picture 2" descr="C:\Documents and Settings\amoore\Local Settings\Temporary Internet Files\Content.IE5\P7ZPRTNG\MC9001872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344863"/>
            <a:ext cx="105092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" descr="C:\Documents and Settings\amoore\Local Settings\Temporary Internet Files\Content.IE5\M54SJNEB\MC90018720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608388"/>
            <a:ext cx="10287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4" descr="C:\Documents and Settings\amoore\Local Settings\Temporary Internet Files\Content.IE5\GLDKAAAI\MC90018720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3732213"/>
            <a:ext cx="17303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55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8293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16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2.01 / Letter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r>
              <a:rPr lang="en-US" sz="4000" b="1" dirty="0" smtClean="0">
                <a:solidFill>
                  <a:srgbClr val="0000FF"/>
                </a:solidFill>
              </a:rPr>
              <a:t>12.  Expect </a:t>
            </a:r>
            <a:r>
              <a:rPr lang="en-US" sz="4000" b="1" dirty="0">
                <a:solidFill>
                  <a:srgbClr val="0000FF"/>
                </a:solidFill>
              </a:rPr>
              <a:t>residents to hear less when tired or sick</a:t>
            </a:r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0489" name="Picture 3" descr="C:\Documents and Settings\amoore\Local Settings\Temporary Internet Files\Content.IE5\O1I3STAB\MP90043185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3690938"/>
            <a:ext cx="1471612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4" descr="C:\Documents and Settings\amoore\Local Settings\Temporary Internet Files\Content.IE5\24YHVD4S\MC90034747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4194175"/>
            <a:ext cx="18129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5" descr="C:\Documents and Settings\amoore\Local Settings\Temporary Internet Files\Content.IE5\P7ZPRTNG\MC900433824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394335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81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752975" y="2524123"/>
            <a:ext cx="3981450" cy="27051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rgbClr val="FF0000"/>
                </a:solidFill>
                <a:hlinkClick r:id="rId3"/>
              </a:rPr>
              <a:t>http://www.hearingaidinfo.co.uk/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CC00"/>
                </a:solidFill>
              </a:rPr>
              <a:t>http://www.livestrong.com/article/5324-need-hearing-aid-maintenance</a:t>
            </a:r>
            <a:endParaRPr lang="en-US" sz="28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17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Aids</a:t>
            </a:r>
            <a:endParaRPr lang="en-US" sz="4000" b="1" dirty="0"/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r>
              <a:rPr lang="en-US" sz="2000" b="1" dirty="0" smtClean="0"/>
              <a:t>Assist the resident in the use and care of hearing aids</a:t>
            </a: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3" y="2524123"/>
            <a:ext cx="3827973" cy="270510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841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0699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18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Insertion</a:t>
            </a:r>
          </a:p>
          <a:p>
            <a:pPr>
              <a:defRPr/>
            </a:pPr>
            <a:endParaRPr lang="en-US" sz="4000" b="1" dirty="0"/>
          </a:p>
          <a:p>
            <a:pPr marL="571500" indent="-571500">
              <a:buFont typeface="Arial" pitchFamily="34" charset="0"/>
              <a:buChar char="•"/>
              <a:defRPr/>
            </a:pPr>
            <a:r>
              <a:rPr lang="en-US" sz="3600" b="1" dirty="0" smtClean="0"/>
              <a:t>Hearing aid with a </a:t>
            </a:r>
            <a:r>
              <a:rPr lang="en-US" sz="3600" b="1" dirty="0" smtClean="0">
                <a:solidFill>
                  <a:srgbClr val="FF0000"/>
                </a:solidFill>
              </a:rPr>
              <a:t>red dot</a:t>
            </a:r>
            <a:r>
              <a:rPr lang="en-US" sz="3600" b="1" dirty="0" smtClean="0"/>
              <a:t> goes in the right ear, </a:t>
            </a:r>
            <a:r>
              <a:rPr lang="en-US" sz="3600" b="1" dirty="0" smtClean="0">
                <a:solidFill>
                  <a:srgbClr val="FF0000"/>
                </a:solidFill>
              </a:rPr>
              <a:t>“red-right”</a:t>
            </a:r>
          </a:p>
          <a:p>
            <a:pPr marL="571500" indent="-571500">
              <a:buFont typeface="Arial" pitchFamily="34" charset="0"/>
              <a:buChar char="•"/>
              <a:defRPr/>
            </a:pPr>
            <a:endParaRPr lang="en-US" sz="3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752850" y="3762374"/>
            <a:ext cx="1685925" cy="15716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2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19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4770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Insertion</a:t>
            </a:r>
          </a:p>
          <a:p>
            <a:pPr>
              <a:defRPr/>
            </a:pPr>
            <a:endParaRPr lang="en-US" sz="4000" b="1" dirty="0"/>
          </a:p>
          <a:p>
            <a:pPr marL="571500" indent="-571500">
              <a:buFont typeface="Arial" pitchFamily="34" charset="0"/>
              <a:buChar char="•"/>
              <a:defRPr/>
            </a:pPr>
            <a:r>
              <a:rPr lang="en-US" sz="4800" b="1" dirty="0" smtClean="0">
                <a:solidFill>
                  <a:srgbClr val="003300"/>
                </a:solidFill>
              </a:rPr>
              <a:t>Follow the natural shape of the ear</a:t>
            </a:r>
          </a:p>
          <a:p>
            <a:pPr marL="571500" indent="-571500">
              <a:buFont typeface="Arial" pitchFamily="34" charset="0"/>
              <a:buChar char="•"/>
              <a:defRPr/>
            </a:pPr>
            <a:r>
              <a:rPr lang="en-US" sz="4800" b="1" dirty="0" smtClean="0">
                <a:solidFill>
                  <a:srgbClr val="002060"/>
                </a:solidFill>
              </a:rPr>
              <a:t>Needs to fit snugly without forcing</a:t>
            </a:r>
          </a:p>
          <a:p>
            <a:pPr>
              <a:defRPr/>
            </a:pPr>
            <a:endParaRPr lang="en-US" sz="32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6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832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BE7F4D2A-8ECA-44E4-A76F-133D46B3A670}" type="slidenum">
              <a:rPr lang="en-US" sz="1050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</a:t>
            </a:fld>
            <a:endParaRPr lang="en-US" sz="1050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Unit A / Essential Standard NA2.00 / Indicator 2.01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662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Hearing:</a:t>
            </a:r>
          </a:p>
          <a:p>
            <a:pPr>
              <a:defRPr/>
            </a:pPr>
            <a:endParaRPr lang="en-US" sz="4000" b="1" dirty="0"/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4000" b="1" dirty="0">
                <a:solidFill>
                  <a:srgbClr val="0000FF"/>
                </a:solidFill>
              </a:rPr>
              <a:t>Reduce or Remove Noise</a:t>
            </a:r>
          </a:p>
          <a:p>
            <a:pPr marL="1200150" lvl="1" indent="-742950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3300"/>
                </a:solidFill>
              </a:rPr>
              <a:t>Turn off or lower TV volume</a:t>
            </a:r>
          </a:p>
          <a:p>
            <a:pPr marL="1200150" lvl="1" indent="-742950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3300"/>
                </a:solidFill>
              </a:rPr>
              <a:t>Turn off or lower radio volume</a:t>
            </a:r>
          </a:p>
          <a:p>
            <a:pPr marL="1200150" lvl="1" indent="-742950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3300"/>
                </a:solidFill>
              </a:rPr>
              <a:t>Close resident’s door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chemeClr val="accent6"/>
                </a:solidFill>
              </a:rPr>
              <a:t>2.01</a:t>
            </a:r>
            <a:endParaRPr lang="en-US" sz="1050" dirty="0">
              <a:solidFill>
                <a:schemeClr val="accent6"/>
              </a:solidFill>
            </a:endParaRPr>
          </a:p>
        </p:txBody>
      </p:sp>
      <p:pic>
        <p:nvPicPr>
          <p:cNvPr id="6153" name="Picture 2" descr="C:\Documents and Settings\amoore\Local Settings\Temporary Internet Files\Content.IE5\KDYJ8H2B\MC90015493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638" y="4591050"/>
            <a:ext cx="17811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 descr="C:\Documents and Settings\amoore\Local Settings\Temporary Internet Files\Content.IE5\GLDKAAAI\MC90008978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4797425"/>
            <a:ext cx="12255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5" descr="C:\Documents and Settings\amoore\Local Settings\Temporary Internet Files\Content.IE5\UBIB692R\MC90039099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4888" y="4667250"/>
            <a:ext cx="108743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" descr="C:\Documents and Settings\amoore\Local Settings\Temporary Internet Files\Content.IE5\8X456V05\MC900045119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705350"/>
            <a:ext cx="9191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S902645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5329238"/>
            <a:ext cx="473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28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20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Insertion</a:t>
            </a:r>
          </a:p>
          <a:p>
            <a:pPr>
              <a:defRPr/>
            </a:pPr>
            <a:endParaRPr lang="en-US" sz="4000" b="1" dirty="0"/>
          </a:p>
          <a:p>
            <a:pPr marL="1028700" lvl="1" indent="-571500"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Whistling sound could mean: hearing aid is </a:t>
            </a:r>
            <a:r>
              <a:rPr lang="en-US" sz="3600" b="1" u="sng" dirty="0" smtClean="0">
                <a:solidFill>
                  <a:srgbClr val="003300"/>
                </a:solidFill>
              </a:rPr>
              <a:t>not far enough</a:t>
            </a:r>
            <a:r>
              <a:rPr lang="en-US" sz="3600" b="1" dirty="0" smtClean="0">
                <a:solidFill>
                  <a:srgbClr val="00330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to create a good seal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 marL="1028700" lvl="1" indent="-571500"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rgbClr val="6E0000"/>
                </a:solidFill>
              </a:rPr>
              <a:t>OR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</a:p>
          <a:p>
            <a:pPr lvl="1">
              <a:defRPr/>
            </a:pPr>
            <a:endParaRPr lang="en-US" b="1" dirty="0" smtClean="0">
              <a:solidFill>
                <a:srgbClr val="002060"/>
              </a:solidFill>
            </a:endParaRPr>
          </a:p>
          <a:p>
            <a:pPr marL="1028700" lvl="1" indent="-571500"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the </a:t>
            </a:r>
            <a:r>
              <a:rPr lang="en-US" sz="3600" b="1" u="sng" dirty="0" smtClean="0">
                <a:solidFill>
                  <a:srgbClr val="FF0000"/>
                </a:solidFill>
              </a:rPr>
              <a:t>volume is up too loud</a:t>
            </a:r>
            <a:endParaRPr lang="en-US" sz="3600" b="1" u="sng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62" y="3224212"/>
            <a:ext cx="1474787" cy="1444603"/>
          </a:xfrm>
          <a:prstGeom prst="rect">
            <a:avLst/>
          </a:prstGeom>
          <a:ln>
            <a:solidFill>
              <a:srgbClr val="6E0000"/>
            </a:solidFill>
          </a:ln>
        </p:spPr>
      </p:pic>
    </p:spTree>
    <p:extLst>
      <p:ext uri="{BB962C8B-B14F-4D97-AF65-F5344CB8AC3E}">
        <p14:creationId xmlns:p14="http://schemas.microsoft.com/office/powerpoint/2010/main" val="82156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437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21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52322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Insertion</a:t>
            </a:r>
          </a:p>
          <a:p>
            <a:pPr>
              <a:defRPr/>
            </a:pPr>
            <a:endParaRPr lang="en-US" sz="4000" b="1" dirty="0"/>
          </a:p>
          <a:p>
            <a:pPr lvl="1"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Problem:</a:t>
            </a:r>
          </a:p>
          <a:p>
            <a:pPr lvl="1"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hearing aid is </a:t>
            </a:r>
            <a:r>
              <a:rPr lang="en-US" sz="3600" b="1" u="sng" dirty="0" smtClean="0">
                <a:solidFill>
                  <a:srgbClr val="003300"/>
                </a:solidFill>
              </a:rPr>
              <a:t>not in far enough</a:t>
            </a:r>
            <a:r>
              <a:rPr lang="en-US" sz="3600" b="1" dirty="0" smtClean="0">
                <a:solidFill>
                  <a:srgbClr val="00330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to create a good seal</a:t>
            </a:r>
          </a:p>
          <a:p>
            <a:pPr lvl="1">
              <a:defRPr/>
            </a:pPr>
            <a:endParaRPr lang="en-US" sz="3600" b="1" dirty="0" smtClean="0">
              <a:solidFill>
                <a:srgbClr val="002060"/>
              </a:solidFill>
            </a:endParaRPr>
          </a:p>
          <a:p>
            <a:pPr lvl="1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Solution:</a:t>
            </a:r>
          </a:p>
          <a:p>
            <a:pPr lvl="1"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Try to </a:t>
            </a:r>
            <a:r>
              <a:rPr lang="en-US" sz="3600" b="1" dirty="0" smtClean="0">
                <a:solidFill>
                  <a:srgbClr val="FF0000"/>
                </a:solidFill>
              </a:rPr>
              <a:t>reposition FIRST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>
              <a:defRPr/>
            </a:pPr>
            <a:endParaRPr lang="en-US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2" y="3447035"/>
            <a:ext cx="1462088" cy="1982833"/>
          </a:xfrm>
          <a:prstGeom prst="rect">
            <a:avLst/>
          </a:prstGeom>
          <a:ln>
            <a:solidFill>
              <a:srgbClr val="6E0000"/>
            </a:solidFill>
          </a:ln>
        </p:spPr>
      </p:pic>
    </p:spTree>
    <p:extLst>
      <p:ext uri="{BB962C8B-B14F-4D97-AF65-F5344CB8AC3E}">
        <p14:creationId xmlns:p14="http://schemas.microsoft.com/office/powerpoint/2010/main" val="189949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81038"/>
            <a:ext cx="8367713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22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78766"/>
            <a:ext cx="8131175" cy="52322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Insertion</a:t>
            </a:r>
          </a:p>
          <a:p>
            <a:pPr>
              <a:defRPr/>
            </a:pPr>
            <a:endParaRPr lang="en-US" sz="4000" b="1" dirty="0"/>
          </a:p>
          <a:p>
            <a:pPr lvl="1">
              <a:defRPr/>
            </a:pPr>
            <a:r>
              <a:rPr lang="en-US" sz="3600" b="1" dirty="0" smtClean="0">
                <a:solidFill>
                  <a:srgbClr val="003300"/>
                </a:solidFill>
              </a:rPr>
              <a:t>Problem:</a:t>
            </a:r>
          </a:p>
          <a:p>
            <a:pPr lvl="1"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After repositioning the hearing aide, it  continues to whistle</a:t>
            </a:r>
          </a:p>
          <a:p>
            <a:pPr lvl="1">
              <a:defRPr/>
            </a:pPr>
            <a:endParaRPr lang="en-US" sz="3600" b="1" dirty="0" smtClean="0">
              <a:solidFill>
                <a:srgbClr val="002060"/>
              </a:solidFill>
            </a:endParaRPr>
          </a:p>
          <a:p>
            <a:pPr lvl="1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Solution:</a:t>
            </a:r>
          </a:p>
          <a:p>
            <a:pPr lvl="1"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Turn the volume down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 lvl="1">
              <a:defRPr/>
            </a:pPr>
            <a:endParaRPr lang="en-US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49506" name="Picture 2" descr="C:\Documents and Settings\amoore\Local Settings\Temporary Internet Files\Content.IE5\M54SJNEB\MC90044150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38" y="3810365"/>
            <a:ext cx="2028711" cy="20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8210550" y="4095750"/>
            <a:ext cx="9525" cy="15144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53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1" y="681038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297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655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23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Handling &amp; Care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r>
              <a:rPr lang="en-US" sz="4800" b="1" dirty="0" smtClean="0">
                <a:solidFill>
                  <a:srgbClr val="0000FF"/>
                </a:solidFill>
              </a:rPr>
              <a:t>Never allow hearing aid to get WET</a:t>
            </a:r>
            <a:endParaRPr lang="en-US" sz="28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48482" name="Picture 2" descr="C:\Documents and Settings\amoore\Local Settings\Temporary Internet Files\Content.IE5\KX2ZS5IN\MC90033096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5949" y="2543174"/>
            <a:ext cx="1490982" cy="175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3" name="Picture 3" descr="C:\Documents and Settings\amoore\Local Settings\Temporary Internet Files\Content.IE5\FIR9LXRB\MC90023768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06" y="4504474"/>
            <a:ext cx="1153563" cy="131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246" y="3344642"/>
            <a:ext cx="5050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itchFamily="2" charset="2"/>
              <a:buChar char="ü"/>
              <a:defRPr/>
            </a:pPr>
            <a:r>
              <a:rPr lang="en-US" sz="3600" b="1" dirty="0">
                <a:solidFill>
                  <a:srgbClr val="CC3300"/>
                </a:solidFill>
              </a:rPr>
              <a:t>Remove before showers or </a:t>
            </a:r>
            <a:r>
              <a:rPr lang="en-US" sz="3600" b="1" dirty="0" smtClean="0">
                <a:solidFill>
                  <a:srgbClr val="CC3300"/>
                </a:solidFill>
              </a:rPr>
              <a:t>bathing</a:t>
            </a:r>
          </a:p>
          <a:p>
            <a:pPr lvl="1" indent="-457200">
              <a:buFont typeface="Wingdings" pitchFamily="2" charset="2"/>
              <a:buChar char="ü"/>
              <a:defRPr/>
            </a:pPr>
            <a:r>
              <a:rPr lang="en-US" sz="3600" b="1" dirty="0"/>
              <a:t>Remove at bedtime (H.S.) hour of </a:t>
            </a:r>
            <a:r>
              <a:rPr lang="en-US" sz="3600" b="1" dirty="0" smtClean="0"/>
              <a:t>sleep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6472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1" y="681038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24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Handling &amp; Care</a:t>
            </a: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50530" name="Picture 2" descr="C:\Documents and Settings\amoore\Local Settings\Temporary Internet Files\Content.IE5\C10F4JS3\MC900434681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821557"/>
            <a:ext cx="3769519" cy="38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6750" y="1962150"/>
            <a:ext cx="408622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Hearing Aid Gets WET!!!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Remove batteries immediately (stat)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Wipe exterior case with a dry absorbent cloth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Low setting hair dryer can be used for drying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Notify Supervisor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1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7" name="Picture 5" descr="C:\Documents and Settings\amoore\Local Settings\Temporary Internet Files\Content.IE5\P7ZPRTNG\MC90010456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99" y="1178363"/>
            <a:ext cx="2892999" cy="297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19125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03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25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Handling &amp; Care</a:t>
            </a: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1" y="1981200"/>
            <a:ext cx="3086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Protect hearing aid from exposure to  extreme </a:t>
            </a:r>
            <a:r>
              <a:rPr lang="en-US" sz="4000" b="1" dirty="0" smtClean="0">
                <a:solidFill>
                  <a:srgbClr val="FF0000"/>
                </a:solidFill>
              </a:rPr>
              <a:t>HEAT</a:t>
            </a:r>
          </a:p>
          <a:p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2400" dirty="0" smtClean="0"/>
              <a:t> and </a:t>
            </a:r>
            <a:r>
              <a:rPr lang="en-US" sz="4000" b="1" dirty="0" smtClean="0">
                <a:solidFill>
                  <a:srgbClr val="0000FF"/>
                </a:solidFill>
              </a:rPr>
              <a:t>COLD.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66751" y="5457825"/>
            <a:ext cx="8108157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00"/>
                </a:solidFill>
              </a:rPr>
              <a:t>Hearing aids work best at room temperature</a:t>
            </a:r>
            <a:endParaRPr lang="en-US" sz="2800" b="1" dirty="0">
              <a:solidFill>
                <a:srgbClr val="336600"/>
              </a:solidFill>
            </a:endParaRPr>
          </a:p>
        </p:txBody>
      </p:sp>
      <p:pic>
        <p:nvPicPr>
          <p:cNvPr id="151558" name="Picture 6" descr="C:\Documents and Settings\amoore\Local Settings\Temporary Internet Files\Content.IE5\C10F4JS3\MC90014056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04" y="3076576"/>
            <a:ext cx="2661223" cy="215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5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19125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248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53514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26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Handling &amp; Care</a:t>
            </a: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650" y="1763377"/>
            <a:ext cx="39433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Never take a hearing aid apart to examine the inside;</a:t>
            </a:r>
            <a:r>
              <a:rPr lang="en-US" sz="4000" b="1" dirty="0" smtClean="0">
                <a:solidFill>
                  <a:srgbClr val="0000FF"/>
                </a:solidFill>
              </a:rPr>
              <a:t> this will void warranties.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152578" name="Picture 2" descr="C:\Documents and Settings\amoore\Local Settings\Temporary Internet Files\Content.IE5\P7ZPRTNG\MP90030919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639">
            <a:off x="4876800" y="2054351"/>
            <a:ext cx="3171825" cy="3727323"/>
          </a:xfrm>
          <a:prstGeom prst="rect">
            <a:avLst/>
          </a:prstGeom>
          <a:noFill/>
          <a:ln>
            <a:solidFill>
              <a:srgbClr val="6E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2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19125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27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Handling &amp; Care</a:t>
            </a: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649" y="2382502"/>
            <a:ext cx="77835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Follow the </a:t>
            </a:r>
            <a:r>
              <a:rPr lang="en-US" sz="6000" b="1" dirty="0" smtClean="0">
                <a:solidFill>
                  <a:srgbClr val="6E0000"/>
                </a:solidFill>
              </a:rPr>
              <a:t>manufacturer’s directions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for cleaning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153604" name="Picture 4" descr="C:\Documents and Settings\amoore\Local Settings\Temporary Internet Files\Content.IE5\KX2ZS5IN\MC90001301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46932"/>
            <a:ext cx="3078163" cy="262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65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19125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8675" y="6264275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chemeClr val="accent6"/>
                </a:solidFill>
              </a:rPr>
              <a:t>Nursing Fundamentals 7243</a:t>
            </a: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40088" y="6302375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28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Handling &amp; Care</a:t>
            </a: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649" y="1860058"/>
            <a:ext cx="41052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3300"/>
                </a:solidFill>
              </a:rPr>
              <a:t>Store hearing aid in it’s case when not worn</a:t>
            </a:r>
          </a:p>
          <a:p>
            <a:endParaRPr lang="en-US" sz="2000" b="1" dirty="0" smtClean="0">
              <a:solidFill>
                <a:srgbClr val="336600"/>
              </a:solidFill>
            </a:endParaRPr>
          </a:p>
          <a:p>
            <a:r>
              <a:rPr lang="en-US" sz="4000" b="1" dirty="0" smtClean="0">
                <a:solidFill>
                  <a:srgbClr val="6E0000"/>
                </a:solidFill>
              </a:rPr>
              <a:t>If storing for extended time, remove battery</a:t>
            </a:r>
            <a:endParaRPr lang="en-US" sz="4000" b="1" dirty="0">
              <a:solidFill>
                <a:srgbClr val="6E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19" y="2096932"/>
            <a:ext cx="1646393" cy="1646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4626" name="Picture 2" descr="C:\Documents and Settings\amoore\Local Settings\Temporary Internet Files\Content.IE5\C10F4JS3\MC90043473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8462">
            <a:off x="5970920" y="3627745"/>
            <a:ext cx="2200206" cy="22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2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19125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655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29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Handling &amp; Care</a:t>
            </a: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3423" y="2402984"/>
            <a:ext cx="36599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336600"/>
                </a:solidFill>
              </a:rPr>
              <a:t>Turn it </a:t>
            </a:r>
            <a:r>
              <a:rPr lang="en-US" sz="5400" b="1" dirty="0" smtClean="0"/>
              <a:t>OFF</a:t>
            </a:r>
            <a:r>
              <a:rPr lang="en-US" sz="5400" b="1" dirty="0" smtClean="0">
                <a:solidFill>
                  <a:srgbClr val="336600"/>
                </a:solidFill>
              </a:rPr>
              <a:t> when not in use</a:t>
            </a:r>
            <a:endParaRPr lang="en-US" sz="5400" b="1" dirty="0">
              <a:solidFill>
                <a:srgbClr val="6E0000"/>
              </a:solidFill>
            </a:endParaRPr>
          </a:p>
        </p:txBody>
      </p:sp>
      <p:pic>
        <p:nvPicPr>
          <p:cNvPr id="155650" name="Picture 2" descr="C:\Documents and Settings\amoore\Local Settings\Temporary Internet Files\Content.IE5\X3FJPXKE\MC90035179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06" y="2280435"/>
            <a:ext cx="3490394" cy="298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3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150938" y="633413"/>
            <a:ext cx="5908675" cy="1143000"/>
          </a:xfrm>
        </p:spPr>
        <p:txBody>
          <a:bodyPr>
            <a:normAutofit fontScale="90000"/>
          </a:bodyPr>
          <a:lstStyle/>
          <a:p>
            <a:r>
              <a:rPr lang="en-US" sz="8800" b="1" i="1" smtClean="0">
                <a:solidFill>
                  <a:schemeClr val="tx1"/>
                </a:solidFill>
                <a:latin typeface="Chiller" pitchFamily="82" charset="0"/>
              </a:rPr>
              <a:t>BRAIN STORM</a:t>
            </a:r>
          </a:p>
        </p:txBody>
      </p:sp>
      <p:pic>
        <p:nvPicPr>
          <p:cNvPr id="7171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912676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60425"/>
            <a:ext cx="609600" cy="609600"/>
          </a:xfrm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4186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>
              <a:defRPr/>
            </a:pPr>
            <a:r>
              <a:rPr lang="en-US" sz="2800" dirty="0">
                <a:solidFill>
                  <a:srgbClr val="003300"/>
                </a:solidFill>
              </a:rPr>
              <a:t>What are other ways to modify the resident’s environment that will improve the resident’s ability to hear?</a:t>
            </a:r>
          </a:p>
          <a:p>
            <a:pPr>
              <a:defRPr/>
            </a:pPr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7174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81400" y="63246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050" dirty="0" smtClean="0">
                <a:solidFill>
                  <a:schemeClr val="accent6"/>
                </a:solidFill>
              </a:rPr>
              <a:t>Nursing Fundamentals 7243</a:t>
            </a:r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324600"/>
            <a:ext cx="228600" cy="388937"/>
          </a:xfrm>
        </p:spPr>
        <p:txBody>
          <a:bodyPr/>
          <a:lstStyle/>
          <a:p>
            <a:pPr>
              <a:defRPr/>
            </a:pPr>
            <a:fld id="{5BE4F96E-19FD-4455-8737-120D0B7EEEC1}" type="slidenum">
              <a:rPr lang="en-US" sz="1050" smtClean="0">
                <a:solidFill>
                  <a:schemeClr val="accent6"/>
                </a:solidFill>
              </a:rPr>
              <a:pPr>
                <a:defRPr/>
              </a:pPr>
              <a:t>3</a:t>
            </a:fld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chemeClr val="accent6"/>
                </a:solidFill>
              </a:rPr>
              <a:t>2.01</a:t>
            </a:r>
            <a:endParaRPr lang="en-US" sz="105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5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19125"/>
            <a:ext cx="5530850" cy="165258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6893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30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4"/>
            <a:ext cx="835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Hearing Aid – Trouble shooting</a:t>
            </a:r>
          </a:p>
          <a:p>
            <a:pPr>
              <a:defRPr/>
            </a:pPr>
            <a:endParaRPr lang="en-US" sz="2000" b="1" dirty="0"/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3423" y="1737486"/>
            <a:ext cx="60198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CC3300"/>
                </a:solidFill>
              </a:rPr>
              <a:t>Be sure aid is turned ON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336600"/>
                </a:solidFill>
              </a:rPr>
              <a:t>Try a fresh battery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2060"/>
                </a:solidFill>
              </a:rPr>
              <a:t>Make sure tubing is not twisted or bent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Make sure switch is on “M” (microphone), not “T” telephone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336600"/>
                </a:solidFill>
              </a:rPr>
              <a:t>Try a spare cord is resident using conventional body type aid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6E0000"/>
                </a:solidFill>
              </a:rPr>
              <a:t>Make sure ear mold if not plugged with wax</a:t>
            </a:r>
            <a:endParaRPr lang="en-US" sz="2400" b="1" dirty="0">
              <a:solidFill>
                <a:srgbClr val="6E0000"/>
              </a:solidFill>
            </a:endParaRPr>
          </a:p>
        </p:txBody>
      </p:sp>
      <p:pic>
        <p:nvPicPr>
          <p:cNvPr id="156674" name="Picture 2" descr="C:\Documents and Settings\amoore\Local Settings\Temporary Internet Files\Content.IE5\X3FJPXKE\MC9002934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390" y="2740143"/>
            <a:ext cx="1200607" cy="178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33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1813" y="7651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Showcard Gothic" pitchFamily="82" charset="0"/>
              </a:rPr>
              <a:t>Have we got it?</a:t>
            </a:r>
            <a:br>
              <a:rPr lang="en-US" dirty="0" smtClean="0">
                <a:solidFill>
                  <a:schemeClr val="tx1"/>
                </a:solidFill>
                <a:latin typeface="Showcard Gothic" pitchFamily="82" charset="0"/>
              </a:rPr>
            </a:br>
            <a:r>
              <a:rPr lang="en-US" dirty="0" smtClean="0">
                <a:solidFill>
                  <a:schemeClr val="tx1"/>
                </a:solidFill>
                <a:latin typeface="Showcard Gothic" pitchFamily="82" charset="0"/>
              </a:rPr>
              <a:t>Let’s check and see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6195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82FF24B-5A7D-4562-AEA9-145A51BC6F0C}" type="slidenum">
              <a:rPr lang="en-US">
                <a:solidFill>
                  <a:schemeClr val="accent6"/>
                </a:solidFill>
              </a:rPr>
              <a:pPr algn="ctr" eaLnBrk="1" hangingPunct="1">
                <a:defRPr/>
              </a:pPr>
              <a:t>31</a:t>
            </a:fld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4580" name="Picture 2" descr="C:\Documents and Settings\amoore\Local Settings\Temporary Internet Files\Content.IE5\W1IZ4X6V\MC90031251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613">
            <a:off x="1160463" y="2084388"/>
            <a:ext cx="61976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968375" y="5187950"/>
            <a:ext cx="735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>
                <a:latin typeface="Showcard Gothic" pitchFamily="82" charset="0"/>
              </a:rPr>
              <a:t>Stick diagnostics</a:t>
            </a:r>
            <a:endParaRPr lang="en-US" sz="4000" dirty="0"/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1719263" y="338137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Student Name A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 rot="-507729">
            <a:off x="3267075" y="3890963"/>
            <a:ext cx="1946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Student Name B</a:t>
            </a:r>
          </a:p>
        </p:txBody>
      </p:sp>
      <p:sp>
        <p:nvSpPr>
          <p:cNvPr id="2458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63913" y="6324600"/>
            <a:ext cx="2895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chemeClr val="accent6"/>
                </a:solidFill>
              </a:rPr>
              <a:t>Nursing Fundamentals 7243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4585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0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96535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25E660B3-A040-423F-B468-4E9CDE69572D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32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079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4000" b="1" smtClean="0">
                <a:solidFill>
                  <a:srgbClr val="FF0000"/>
                </a:solidFill>
              </a:rPr>
              <a:t>DECREASED VISION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pic>
        <p:nvPicPr>
          <p:cNvPr id="6158" name="Picture 14" descr="C:\Documents and Settings\amoore\Local Settings\Temporary Internet Files\Content.IE5\24YHVD4S\MP90044237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100779"/>
            <a:ext cx="3962400" cy="26338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6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1662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9A3F1B72-97DC-4283-BC38-42375F576E5C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33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4103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105" name="TextBox 1"/>
          <p:cNvSpPr txBox="1">
            <a:spLocks noChangeArrowheads="1"/>
          </p:cNvSpPr>
          <p:nvPr/>
        </p:nvSpPr>
        <p:spPr bwMode="auto">
          <a:xfrm>
            <a:off x="933450" y="2028825"/>
            <a:ext cx="69723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336600"/>
                </a:solidFill>
              </a:rPr>
              <a:t>Encourage and assist residents in putting on glasses (or sun glasses)</a:t>
            </a:r>
          </a:p>
        </p:txBody>
      </p:sp>
      <p:pic>
        <p:nvPicPr>
          <p:cNvPr id="4106" name="Picture 2" descr="C:\Documents and Settings\amoore\Local Settings\Temporary Internet Files\Content.IE5\X3FJPXKE\MC90004512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4192588"/>
            <a:ext cx="15875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22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5048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77B9F25B-C528-4408-A94C-C3A967BB7323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34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5127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650" y="2028825"/>
            <a:ext cx="8378825" cy="3846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336600"/>
                </a:solidFill>
              </a:rPr>
              <a:t>Make sure glasses are </a:t>
            </a:r>
            <a:r>
              <a:rPr lang="en-US" sz="4400" b="1" dirty="0">
                <a:solidFill>
                  <a:srgbClr val="0000FF"/>
                </a:solidFill>
              </a:rPr>
              <a:t>CLEAN: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3200" b="1" dirty="0">
                <a:solidFill>
                  <a:srgbClr val="0000FF"/>
                </a:solidFill>
              </a:rPr>
              <a:t>GLASS</a:t>
            </a:r>
            <a:r>
              <a:rPr lang="en-US" sz="3200" b="1" dirty="0">
                <a:solidFill>
                  <a:srgbClr val="336600"/>
                </a:solidFill>
              </a:rPr>
              <a:t> lens are cleaned with gentle soap and water and a soft tissue or cloth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3200" b="1" dirty="0">
                <a:solidFill>
                  <a:srgbClr val="0000FF"/>
                </a:solidFill>
              </a:rPr>
              <a:t>PLASTIC</a:t>
            </a:r>
            <a:r>
              <a:rPr lang="en-US" sz="3200" b="1" dirty="0">
                <a:solidFill>
                  <a:srgbClr val="336600"/>
                </a:solidFill>
              </a:rPr>
              <a:t> lens are cleaned with cleaning fluid and cleaning cloth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0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5048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8293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5DDF8E95-3506-4174-80CA-90B393A9C618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35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6153" name="TextBox 1"/>
          <p:cNvSpPr txBox="1">
            <a:spLocks noChangeArrowheads="1"/>
          </p:cNvSpPr>
          <p:nvPr/>
        </p:nvSpPr>
        <p:spPr bwMode="auto">
          <a:xfrm>
            <a:off x="374650" y="1577975"/>
            <a:ext cx="83788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336600"/>
                </a:solidFill>
              </a:rPr>
              <a:t>Cleaning glasses that have </a:t>
            </a:r>
            <a:r>
              <a:rPr lang="en-US" sz="4000" b="1" smtClean="0">
                <a:solidFill>
                  <a:srgbClr val="0000FF"/>
                </a:solidFill>
              </a:rPr>
              <a:t>Anti-Reflective Coating (ARC)</a:t>
            </a:r>
            <a:r>
              <a:rPr lang="en-US" sz="4000" b="1" smtClean="0">
                <a:solidFill>
                  <a:srgbClr val="336600"/>
                </a:solidFill>
              </a:rPr>
              <a:t> with Windex or any chemical will destroy the ARC on the glasses!  Use soap, water, and a clean cloth. </a:t>
            </a:r>
          </a:p>
        </p:txBody>
      </p:sp>
      <p:pic>
        <p:nvPicPr>
          <p:cNvPr id="6154" name="Picture 2" descr="C:\Documents and Settings\amoore\Local Settings\Temporary Internet Files\Content.IE5\C10F4JS3\MC90043475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2" y="4639469"/>
            <a:ext cx="144938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32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5048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E3608873-9F0F-4E38-AAED-E809DDAB816E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36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7175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pic>
        <p:nvPicPr>
          <p:cNvPr id="7177" name="Picture 2" descr="C:\Documents and Settings\amoore\Local Settings\Temporary Internet Files\Content.IE5\KX2ZS5IN\MC90010519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577975"/>
            <a:ext cx="2084388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3"/>
          <p:cNvSpPr txBox="1">
            <a:spLocks noChangeArrowheads="1"/>
          </p:cNvSpPr>
          <p:nvPr/>
        </p:nvSpPr>
        <p:spPr bwMode="auto">
          <a:xfrm>
            <a:off x="685800" y="1752600"/>
            <a:ext cx="49815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336600"/>
                </a:solidFill>
              </a:rPr>
              <a:t>Glasses in good condition?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3366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6E0000"/>
                </a:solidFill>
              </a:rPr>
              <a:t>Glasses fit well?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6E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smtClean="0">
                <a:solidFill>
                  <a:prstClr val="black"/>
                </a:solidFill>
              </a:rPr>
              <a:t>IF NOT… INFORM SUPERVISOR</a:t>
            </a:r>
          </a:p>
        </p:txBody>
      </p:sp>
      <p:pic>
        <p:nvPicPr>
          <p:cNvPr id="7179" name="Picture 4" descr="C:\Documents and Settings\amoore\Local Settings\Temporary Internet Files\Content.IE5\M54SJNEB\MC90030429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4311650"/>
            <a:ext cx="2582862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51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5048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1031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5F4AA205-49B6-4DDE-BCB6-1FF7991E222F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37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8199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8201" name="TextBox 1"/>
          <p:cNvSpPr txBox="1">
            <a:spLocks noChangeArrowheads="1"/>
          </p:cNvSpPr>
          <p:nvPr/>
        </p:nvSpPr>
        <p:spPr bwMode="auto">
          <a:xfrm>
            <a:off x="676275" y="1647825"/>
            <a:ext cx="74961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3600" b="1" smtClean="0">
                <a:solidFill>
                  <a:srgbClr val="0000FF"/>
                </a:solidFill>
              </a:rPr>
              <a:t>Use both hands to put glasses on resident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sz="3600" b="1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sz="3600" b="1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sz="3600" b="1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3600" b="1" smtClean="0">
                <a:solidFill>
                  <a:srgbClr val="336600"/>
                </a:solidFill>
              </a:rPr>
              <a:t>Avoid poking resident’s eye or ear with the side pieces of the glasses</a:t>
            </a:r>
          </a:p>
        </p:txBody>
      </p:sp>
      <p:pic>
        <p:nvPicPr>
          <p:cNvPr id="8202" name="Picture 3" descr="C:\Documents and Settings\amoore\Local Settings\Temporary Internet Files\Content.IE5\ZUOVFL0L\MC90033980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947988"/>
            <a:ext cx="1895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" descr="C:\Documents and Settings\amoore\Local Settings\Temporary Internet Files\Content.IE5\ZUOVFL0L\MC90033980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6850" y="2947988"/>
            <a:ext cx="189706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4" descr="C:\Documents and Settings\amoore\Local Settings\Temporary Internet Files\Content.IE5\KX2ZS5IN\MC90033577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2720975"/>
            <a:ext cx="2913062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5048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91ADEE24-7B03-4286-B041-0A07D7089291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38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9223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644525" y="2009775"/>
            <a:ext cx="74961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336600"/>
                </a:solidFill>
              </a:rPr>
              <a:t>Remove eye glasses when resident is napping or at bedtime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b="1" smtClean="0">
              <a:solidFill>
                <a:srgbClr val="336600"/>
              </a:solidFill>
            </a:endParaRPr>
          </a:p>
        </p:txBody>
      </p:sp>
      <p:pic>
        <p:nvPicPr>
          <p:cNvPr id="9226" name="Picture 2" descr="C:\Documents and Settings\amoore\Local Settings\Temporary Internet Files\Content.IE5\GLDKAAAI\MC900440522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3524250"/>
            <a:ext cx="29908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S90387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275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5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5048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E66D2F03-DE91-488B-AC12-D4C13E36A7B9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39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0249" name="TextBox 1"/>
          <p:cNvSpPr txBox="1">
            <a:spLocks noChangeArrowheads="1"/>
          </p:cNvSpPr>
          <p:nvPr/>
        </p:nvSpPr>
        <p:spPr bwMode="auto">
          <a:xfrm>
            <a:off x="644525" y="2009775"/>
            <a:ext cx="7496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smtClean="0">
                <a:solidFill>
                  <a:srgbClr val="000000"/>
                </a:solidFill>
              </a:rPr>
              <a:t>Store glasses in their case, place case in the bedside drawer</a:t>
            </a:r>
            <a:endParaRPr lang="en-US" sz="3600" b="1" smtClean="0">
              <a:solidFill>
                <a:srgbClr val="336600"/>
              </a:solidFill>
            </a:endParaRPr>
          </a:p>
        </p:txBody>
      </p:sp>
      <p:pic>
        <p:nvPicPr>
          <p:cNvPr id="10250" name="Picture 2" descr="C:\Documents and Settings\amoore\Local Settings\Temporary Internet Files\Content.IE5\ZUOVFL0L\MC90011328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060700"/>
            <a:ext cx="691038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71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DC65BAE8-A8F6-4F7E-A50E-E53EB755154A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4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415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2"/>
              <a:defRPr/>
            </a:pPr>
            <a:r>
              <a:rPr lang="en-US" sz="4000" b="1" dirty="0">
                <a:solidFill>
                  <a:srgbClr val="0000FF"/>
                </a:solidFill>
              </a:rPr>
              <a:t>Get resident’s attention before speaking to them</a:t>
            </a:r>
          </a:p>
          <a:p>
            <a:pPr marL="1657350" lvl="2" indent="-742950"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3300"/>
                </a:solidFill>
              </a:rPr>
              <a:t>Approach from the front</a:t>
            </a:r>
          </a:p>
          <a:p>
            <a:pPr marL="1657350" lvl="2" indent="-742950"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3300"/>
                </a:solidFill>
              </a:rPr>
              <a:t>Lightly touch the arm</a:t>
            </a:r>
          </a:p>
        </p:txBody>
      </p:sp>
      <p:sp>
        <p:nvSpPr>
          <p:cNvPr id="82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820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4152900"/>
            <a:ext cx="2236788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54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407988" y="5048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437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8FC3A2F7-1A96-479D-BB22-6379C99FE73E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40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1271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1273" name="TextBox 1"/>
          <p:cNvSpPr txBox="1">
            <a:spLocks noChangeArrowheads="1"/>
          </p:cNvSpPr>
          <p:nvPr/>
        </p:nvSpPr>
        <p:spPr bwMode="auto">
          <a:xfrm>
            <a:off x="644525" y="2009775"/>
            <a:ext cx="749617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smtClean="0">
                <a:solidFill>
                  <a:srgbClr val="0070C0"/>
                </a:solidFill>
              </a:rPr>
              <a:t>Lay glasses down with the side pieces and frame touching the furniture surface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800" b="1" smtClean="0">
                <a:solidFill>
                  <a:srgbClr val="336600"/>
                </a:solidFill>
              </a:rPr>
              <a:t>Do NOT lay glasses down on the lens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sz="3600" b="1" smtClean="0">
              <a:solidFill>
                <a:srgbClr val="336600"/>
              </a:solidFill>
            </a:endParaRPr>
          </a:p>
        </p:txBody>
      </p:sp>
      <p:pic>
        <p:nvPicPr>
          <p:cNvPr id="11274" name="Picture 3" descr="C:\Documents and Settings\amoore\Local Settings\Temporary Internet Files\Content.IE5\P7ZPRTNG\MP90040308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303713"/>
            <a:ext cx="21780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" descr="C:\Documents and Settings\amoore\Local Settings\Temporary Internet Files\Content.IE5\KDYJ8H2B\MP90043849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4252913"/>
            <a:ext cx="20764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6" descr="C:\Documents and Settings\amoore\Local Settings\Temporary Internet Files\Content.IE5\KX2ZS5IN\MC90009803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4132263"/>
            <a:ext cx="1565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73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150938" y="633413"/>
            <a:ext cx="5908675" cy="1143000"/>
          </a:xfrm>
        </p:spPr>
        <p:txBody>
          <a:bodyPr/>
          <a:lstStyle/>
          <a:p>
            <a:r>
              <a:rPr lang="en-US" sz="8800" b="1" i="1" smtClean="0">
                <a:solidFill>
                  <a:schemeClr val="tx1"/>
                </a:solidFill>
                <a:latin typeface="Chiller" pitchFamily="82" charset="0"/>
              </a:rPr>
              <a:t>BRAIN STORM</a:t>
            </a:r>
          </a:p>
        </p:txBody>
      </p:sp>
      <p:pic>
        <p:nvPicPr>
          <p:cNvPr id="12291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913904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60425"/>
            <a:ext cx="609600" cy="609600"/>
          </a:xfrm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What are other ways to handle eye glasses that would protect them from damage?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EB641B">
                  <a:lumMod val="50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12294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Nursing Fundamentals 7243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E80EF-6D6E-44F9-B657-FDDEE7E464CC}" type="slidenum">
              <a:rPr lang="en-US" sz="1050" smtClean="0">
                <a:solidFill>
                  <a:srgbClr val="7D3C4A"/>
                </a:solidFill>
              </a:rPr>
              <a:pPr>
                <a:defRPr/>
              </a:pPr>
              <a:t>41</a:t>
            </a:fld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8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2E741964-E46E-4408-BAF2-34E70436FBE2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42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3319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3321" name="TextBox 1"/>
          <p:cNvSpPr txBox="1">
            <a:spLocks noChangeArrowheads="1"/>
          </p:cNvSpPr>
          <p:nvPr/>
        </p:nvSpPr>
        <p:spPr bwMode="auto">
          <a:xfrm>
            <a:off x="933450" y="2028825"/>
            <a:ext cx="69723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336600"/>
                </a:solidFill>
              </a:rPr>
              <a:t>General guidelines to facilitate communications with residents with </a:t>
            </a:r>
            <a:r>
              <a:rPr lang="en-US" sz="40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8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0FDA57B6-B1D6-4313-9B23-6F5D90F7C1DC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43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4343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4345" name="TextBox 1"/>
          <p:cNvSpPr txBox="1">
            <a:spLocks noChangeArrowheads="1"/>
          </p:cNvSpPr>
          <p:nvPr/>
        </p:nvSpPr>
        <p:spPr bwMode="auto">
          <a:xfrm>
            <a:off x="933450" y="2028825"/>
            <a:ext cx="6972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00B050"/>
                </a:solidFill>
              </a:rPr>
              <a:t>Knock</a:t>
            </a:r>
            <a:r>
              <a:rPr lang="en-US" sz="5400" b="1" smtClean="0">
                <a:solidFill>
                  <a:srgbClr val="0000FF"/>
                </a:solidFill>
              </a:rPr>
              <a:t> on door and </a:t>
            </a:r>
            <a:r>
              <a:rPr lang="en-US" sz="5400" b="1" smtClean="0">
                <a:solidFill>
                  <a:srgbClr val="6E0000"/>
                </a:solidFill>
              </a:rPr>
              <a:t>identify</a:t>
            </a:r>
            <a:r>
              <a:rPr lang="en-US" sz="5400" b="1" smtClean="0">
                <a:solidFill>
                  <a:srgbClr val="0000FF"/>
                </a:solidFill>
              </a:rPr>
              <a:t> yourself BEFORE </a:t>
            </a:r>
            <a:r>
              <a:rPr lang="en-US" sz="5400" b="1" smtClean="0">
                <a:solidFill>
                  <a:srgbClr val="7030A0"/>
                </a:solidFill>
              </a:rPr>
              <a:t>touching</a:t>
            </a:r>
            <a:r>
              <a:rPr lang="en-US" sz="5400" b="1" smtClean="0">
                <a:solidFill>
                  <a:srgbClr val="0000FF"/>
                </a:solidFill>
              </a:rPr>
              <a:t> resident</a:t>
            </a:r>
          </a:p>
        </p:txBody>
      </p:sp>
    </p:spTree>
    <p:extLst>
      <p:ext uri="{BB962C8B-B14F-4D97-AF65-F5344CB8AC3E}">
        <p14:creationId xmlns:p14="http://schemas.microsoft.com/office/powerpoint/2010/main" val="171418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361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DA015CE9-348E-48B7-A052-5FE291FACED9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44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5367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666750" y="1800225"/>
            <a:ext cx="69723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00B050"/>
                </a:solidFill>
              </a:rPr>
              <a:t>Let the resident know when you are leaving the room</a:t>
            </a:r>
            <a:endParaRPr lang="en-US" sz="5400" b="1" smtClean="0">
              <a:solidFill>
                <a:srgbClr val="0000FF"/>
              </a:solidFill>
            </a:endParaRPr>
          </a:p>
        </p:txBody>
      </p:sp>
      <p:pic>
        <p:nvPicPr>
          <p:cNvPr id="15370" name="Picture 2" descr="C:\Documents and Settings\amoore\Local Settings\Temporary Internet Files\Content.IE5\8FT7EIVD\MC9004419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4429125"/>
            <a:ext cx="1889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77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3694" y="524812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3562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C5E6D62A-2029-44D5-B814-DD57C993F6E5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45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6391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1152525" y="2009775"/>
            <a:ext cx="6972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7030A0"/>
                </a:solidFill>
              </a:rPr>
              <a:t>Tell the resident what you are doing while caring for them</a:t>
            </a:r>
          </a:p>
        </p:txBody>
      </p:sp>
    </p:spTree>
    <p:extLst>
      <p:ext uri="{BB962C8B-B14F-4D97-AF65-F5344CB8AC3E}">
        <p14:creationId xmlns:p14="http://schemas.microsoft.com/office/powerpoint/2010/main" val="302454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35EB5959-4400-4923-89AD-FC0FA2868E44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46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7415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7417" name="TextBox 1"/>
          <p:cNvSpPr txBox="1">
            <a:spLocks noChangeArrowheads="1"/>
          </p:cNvSpPr>
          <p:nvPr/>
        </p:nvSpPr>
        <p:spPr bwMode="auto">
          <a:xfrm>
            <a:off x="1152525" y="2009775"/>
            <a:ext cx="6972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smtClean="0">
                <a:solidFill>
                  <a:srgbClr val="7030A0"/>
                </a:solidFill>
              </a:rPr>
              <a:t>Give specific instructions:  </a:t>
            </a:r>
            <a:r>
              <a:rPr lang="en-US" sz="5400" b="1" smtClean="0">
                <a:solidFill>
                  <a:srgbClr val="DD721E"/>
                </a:solidFill>
              </a:rPr>
              <a:t>“on your right”</a:t>
            </a:r>
            <a:r>
              <a:rPr lang="en-US" sz="5400" b="1" smtClean="0">
                <a:solidFill>
                  <a:srgbClr val="7030A0"/>
                </a:solidFill>
              </a:rPr>
              <a:t>, </a:t>
            </a:r>
            <a:r>
              <a:rPr lang="en-US" sz="5400" b="1" smtClean="0">
                <a:solidFill>
                  <a:srgbClr val="002060"/>
                </a:solidFill>
              </a:rPr>
              <a:t>“in front of you”</a:t>
            </a:r>
          </a:p>
        </p:txBody>
      </p:sp>
    </p:spTree>
    <p:extLst>
      <p:ext uri="{BB962C8B-B14F-4D97-AF65-F5344CB8AC3E}">
        <p14:creationId xmlns:p14="http://schemas.microsoft.com/office/powerpoint/2010/main" val="332606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604837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3562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C39FDA85-72AC-457E-B77F-57A14631974A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47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8441" name="TextBox 1"/>
          <p:cNvSpPr txBox="1">
            <a:spLocks noChangeArrowheads="1"/>
          </p:cNvSpPr>
          <p:nvPr/>
        </p:nvSpPr>
        <p:spPr bwMode="auto">
          <a:xfrm>
            <a:off x="1152525" y="1668463"/>
            <a:ext cx="69723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solidFill>
                  <a:srgbClr val="7030A0"/>
                </a:solidFill>
              </a:rPr>
              <a:t>DO NOT TALK TO OTHER RESIDENTS OR STAFF </a:t>
            </a:r>
            <a:r>
              <a:rPr lang="en-US" sz="4000" b="1" u="sng" dirty="0" smtClean="0">
                <a:solidFill>
                  <a:srgbClr val="EB641B">
                    <a:lumMod val="75000"/>
                  </a:srgbClr>
                </a:solidFill>
              </a:rPr>
              <a:t>without telling the resident to whom you are talking</a:t>
            </a:r>
          </a:p>
        </p:txBody>
      </p:sp>
      <p:pic>
        <p:nvPicPr>
          <p:cNvPr id="18442" name="Picture 3" descr="C:\Documents and Settings\amoore\Local Settings\Temporary Internet Files\Content.IE5\MLCNIDM5\MC91021736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5000625"/>
            <a:ext cx="91598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10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9AA7DD14-D854-41A6-839B-EE22F34A50F0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48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025" y="2019300"/>
            <a:ext cx="8012113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black"/>
                </a:solidFill>
              </a:rPr>
              <a:t>CHECK LIGHTING: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800" b="1" dirty="0">
                <a:solidFill>
                  <a:srgbClr val="DD721E"/>
                </a:solidFill>
              </a:rPr>
              <a:t>Not glaring in eyes of resident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800" b="1" dirty="0">
                <a:solidFill>
                  <a:srgbClr val="336600"/>
                </a:solidFill>
              </a:rPr>
              <a:t>Light shining on care provider’s mouth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800" b="1" dirty="0">
                <a:solidFill>
                  <a:srgbClr val="DA1F28">
                    <a:lumMod val="75000"/>
                  </a:srgbClr>
                </a:solidFill>
              </a:rPr>
              <a:t>Tell resident when light is OFF or ON</a:t>
            </a:r>
          </a:p>
        </p:txBody>
      </p:sp>
      <p:pic>
        <p:nvPicPr>
          <p:cNvPr id="19466" name="Picture 2" descr="C:\Documents and Settings\amoore\Local Settings\Temporary Internet Files\Content.IE5\X3FJPXKE\MC90001335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4129088"/>
            <a:ext cx="15827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8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2275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FD80C52E-D07F-46DF-A9DF-FCA53D43B571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49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542925" y="1819275"/>
            <a:ext cx="76866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2060"/>
                </a:solidFill>
              </a:rPr>
              <a:t>When entering a new room with resident, describe locations of objects in relationship to the face of a clock: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C00000"/>
                </a:solidFill>
              </a:rPr>
              <a:t>“The recliner chair is at 4:00 o’clock”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C00000"/>
                </a:solidFill>
              </a:rPr>
              <a:t>“The couch is at 7:00 to 8:00 o’clock</a:t>
            </a:r>
          </a:p>
        </p:txBody>
      </p:sp>
      <p:pic>
        <p:nvPicPr>
          <p:cNvPr id="20490" name="Picture 2" descr="C:\Documents and Settings\amoore\Local Settings\Temporary Internet Files\Content.IE5\MLCNIDM5\MC90004819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4035425"/>
            <a:ext cx="17795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 descr="C:\Documents and Settings\amoore\Local Settings\Temporary Internet Files\Content.IE5\BY60WOFV\MC9003195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4105275"/>
            <a:ext cx="22002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55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150938" y="633413"/>
            <a:ext cx="5908675" cy="1143000"/>
          </a:xfrm>
        </p:spPr>
        <p:txBody>
          <a:bodyPr>
            <a:normAutofit fontScale="90000"/>
          </a:bodyPr>
          <a:lstStyle/>
          <a:p>
            <a:r>
              <a:rPr lang="en-US" sz="8800" b="1" i="1" smtClean="0">
                <a:solidFill>
                  <a:schemeClr val="tx1"/>
                </a:solidFill>
                <a:latin typeface="Chiller" pitchFamily="82" charset="0"/>
              </a:rPr>
              <a:t>BRAIN STORM</a:t>
            </a:r>
          </a:p>
        </p:txBody>
      </p:sp>
      <p:pic>
        <p:nvPicPr>
          <p:cNvPr id="9219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913879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60425"/>
            <a:ext cx="609600" cy="609600"/>
          </a:xfrm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4186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>
              <a:defRPr/>
            </a:pPr>
            <a:r>
              <a:rPr lang="en-US" sz="2800" dirty="0">
                <a:solidFill>
                  <a:srgbClr val="003300"/>
                </a:solidFill>
              </a:rPr>
              <a:t>Why do you think approaching the patient from the front is better?  Why touch them lightly on the arm?</a:t>
            </a:r>
          </a:p>
          <a:p>
            <a:pPr>
              <a:defRPr/>
            </a:pPr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9222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3246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050" dirty="0" smtClean="0">
                <a:solidFill>
                  <a:schemeClr val="accent6"/>
                </a:solidFill>
              </a:rPr>
              <a:t>Nursing Fundamentals 7243</a:t>
            </a:r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9150" y="6400800"/>
            <a:ext cx="381000" cy="365125"/>
          </a:xfrm>
        </p:spPr>
        <p:txBody>
          <a:bodyPr/>
          <a:lstStyle/>
          <a:p>
            <a:pPr>
              <a:defRPr/>
            </a:pPr>
            <a:fld id="{EB184B8A-EC5E-4015-9E3C-E64F92255522}" type="slidenum">
              <a:rPr lang="en-US" sz="1050" smtClean="0">
                <a:solidFill>
                  <a:schemeClr val="accent6"/>
                </a:solidFill>
              </a:rPr>
              <a:pPr>
                <a:defRPr/>
              </a:pPr>
              <a:t>5</a:t>
            </a:fld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>
          <a:xfrm>
            <a:off x="368300" y="6324600"/>
            <a:ext cx="2438400" cy="365125"/>
          </a:xfrm>
        </p:spPr>
        <p:txBody>
          <a:bodyPr/>
          <a:lstStyle/>
          <a:p>
            <a:pPr>
              <a:defRPr/>
            </a:pPr>
            <a:r>
              <a:rPr lang="en-US" sz="1050" smtClean="0">
                <a:solidFill>
                  <a:schemeClr val="accent6"/>
                </a:solidFill>
              </a:rPr>
              <a:t>2.01</a:t>
            </a:r>
            <a:endParaRPr lang="en-US" sz="105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AD5A1A81-6EA2-4EFE-B2F7-7F4E2D27C73C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50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1511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pic>
        <p:nvPicPr>
          <p:cNvPr id="21513" name="Picture 2" descr="C:\Documents and Settings\amoore\Local Settings\Temporary Internet Files\Content.IE5\W1IZ4X6V\MM900283022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838325"/>
            <a:ext cx="40195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7725" y="2400300"/>
            <a:ext cx="35433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DEF5FA">
                    <a:lumMod val="25000"/>
                  </a:srgbClr>
                </a:solidFill>
              </a:rPr>
              <a:t>Do not move furniture or personal items without the resident’s permission!</a:t>
            </a:r>
          </a:p>
        </p:txBody>
      </p:sp>
    </p:spTree>
    <p:extLst>
      <p:ext uri="{BB962C8B-B14F-4D97-AF65-F5344CB8AC3E}">
        <p14:creationId xmlns:p14="http://schemas.microsoft.com/office/powerpoint/2010/main" val="187916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E322B131-3876-44B7-8D3A-5E910C9AED3B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51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2535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6175" y="2352675"/>
            <a:ext cx="3543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Put everything back where it was found</a:t>
            </a:r>
          </a:p>
        </p:txBody>
      </p:sp>
      <p:pic>
        <p:nvPicPr>
          <p:cNvPr id="22538" name="Picture 2" descr="C:\Documents and Settings\amoore\Local Settings\Temporary Internet Files\Content.IE5\FIR9LXRB\MC90044213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2187575"/>
            <a:ext cx="31527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46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2884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C8A2B9C5-3B46-4CAC-98E6-1E68662D6236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52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3558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7725" y="2400300"/>
            <a:ext cx="3543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Leave Door completely </a:t>
            </a:r>
            <a:r>
              <a:rPr lang="en-US" sz="4400" b="1" dirty="0">
                <a:solidFill>
                  <a:srgbClr val="00CC00"/>
                </a:solidFill>
              </a:rPr>
              <a:t>OPEN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 </a:t>
            </a:r>
            <a:r>
              <a:rPr lang="en-US" sz="4400" dirty="0">
                <a:solidFill>
                  <a:srgbClr val="DEF5FA">
                    <a:lumMod val="25000"/>
                  </a:srgbClr>
                </a:solidFill>
              </a:rPr>
              <a:t>or </a:t>
            </a:r>
            <a:r>
              <a:rPr lang="en-US" sz="4400" b="1" dirty="0">
                <a:solidFill>
                  <a:prstClr val="black"/>
                </a:solidFill>
              </a:rPr>
              <a:t>CLOSED</a:t>
            </a:r>
          </a:p>
        </p:txBody>
      </p:sp>
      <p:pic>
        <p:nvPicPr>
          <p:cNvPr id="23561" name="Picture 2" descr="C:\Documents and Settings\amoore\Local Settings\Temporary Internet Files\Content.IE5\O1I3STAB\MC90034920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746250"/>
            <a:ext cx="24161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3" descr="C:\Documents and Settings\amoore\Local Settings\Temporary Internet Files\Content.IE5\C10F4JS3\MM90004656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400425"/>
            <a:ext cx="20748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Box 1"/>
          <p:cNvSpPr txBox="1">
            <a:spLocks noChangeArrowheads="1"/>
          </p:cNvSpPr>
          <p:nvPr/>
        </p:nvSpPr>
        <p:spPr bwMode="auto">
          <a:xfrm>
            <a:off x="2647950" y="3978275"/>
            <a:ext cx="13620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Room 203</a:t>
            </a:r>
          </a:p>
        </p:txBody>
      </p:sp>
    </p:spTree>
    <p:extLst>
      <p:ext uri="{BB962C8B-B14F-4D97-AF65-F5344CB8AC3E}">
        <p14:creationId xmlns:p14="http://schemas.microsoft.com/office/powerpoint/2010/main" val="164249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7033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797A3867-F084-49B3-8DE5-69FB4913F329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53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4583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7725" y="2400300"/>
            <a:ext cx="3543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Offer LARGE print reading materials</a:t>
            </a:r>
          </a:p>
        </p:txBody>
      </p:sp>
      <p:pic>
        <p:nvPicPr>
          <p:cNvPr id="24586" name="Picture 2" descr="C:\Documents and Settings\amoore\Local Settings\Temporary Internet Files\Content.IE5\ZUOVFL0L\MC900439903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981200"/>
            <a:ext cx="372268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04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7B2B30C-B0DB-4DD8-A1C2-57F06D3CB17F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54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5607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25609" name="TextBox 3"/>
          <p:cNvSpPr txBox="1">
            <a:spLocks noChangeArrowheads="1"/>
          </p:cNvSpPr>
          <p:nvPr/>
        </p:nvSpPr>
        <p:spPr bwMode="auto">
          <a:xfrm>
            <a:off x="1219200" y="1585913"/>
            <a:ext cx="35433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336600"/>
                </a:solidFill>
              </a:rPr>
              <a:t>Use large clocks, clocks that chime, and radios to keep track of time</a:t>
            </a:r>
          </a:p>
        </p:txBody>
      </p:sp>
      <p:pic>
        <p:nvPicPr>
          <p:cNvPr id="25610" name="Picture 2" descr="C:\Documents and Settings\amoore\Local Settings\Temporary Internet Files\Content.IE5\GLDKAAAI\MC90025048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717675"/>
            <a:ext cx="158908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3" descr="C:\Documents and Settings\amoore\Local Settings\Temporary Internet Files\Content.IE5\8FT7EIVD\MC90015363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784350"/>
            <a:ext cx="1963737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4367213"/>
            <a:ext cx="190658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22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AF5DA376-23E2-4A44-9988-CA5F73BE64F6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55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26632" name="TextBox 3"/>
          <p:cNvSpPr txBox="1">
            <a:spLocks noChangeArrowheads="1"/>
          </p:cNvSpPr>
          <p:nvPr/>
        </p:nvSpPr>
        <p:spPr bwMode="auto">
          <a:xfrm>
            <a:off x="5049838" y="1582738"/>
            <a:ext cx="35433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6E0000"/>
                </a:solidFill>
              </a:rPr>
              <a:t>Offer books on CDs or tapes. </a:t>
            </a:r>
            <a:endParaRPr lang="en-US" sz="4000" b="1" dirty="0" smtClean="0">
              <a:solidFill>
                <a:srgbClr val="6E0000"/>
              </a:solidFill>
            </a:endParaRPr>
          </a:p>
        </p:txBody>
      </p:sp>
      <p:pic>
        <p:nvPicPr>
          <p:cNvPr id="26633" name="Picture 2" descr="C:\Documents and Settings\amoore\Local Settings\Temporary Internet Files\Content.IE5\P7ZPRTNG\MC9002523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654175"/>
            <a:ext cx="25273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" descr="C:\Documents and Settings\amoore\Local Settings\Temporary Internet Files\Content.IE5\GLDKAAAI\MC90032625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2935288"/>
            <a:ext cx="13271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471988"/>
            <a:ext cx="190658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03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74650" y="532307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172200"/>
            <a:ext cx="2133600" cy="48260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0E056210-8D37-4341-B06F-BB79EF6242DA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56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27657" name="TextBox 3"/>
          <p:cNvSpPr txBox="1">
            <a:spLocks noChangeArrowheads="1"/>
          </p:cNvSpPr>
          <p:nvPr/>
        </p:nvSpPr>
        <p:spPr bwMode="auto">
          <a:xfrm>
            <a:off x="774700" y="1709738"/>
            <a:ext cx="78216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600" b="1" dirty="0" smtClean="0">
                <a:solidFill>
                  <a:srgbClr val="6E0000"/>
                </a:solidFill>
              </a:rPr>
              <a:t>Use descriptive words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600" b="1" dirty="0" smtClean="0">
                <a:solidFill>
                  <a:srgbClr val="336600"/>
                </a:solidFill>
              </a:rPr>
              <a:t>It is </a:t>
            </a:r>
            <a:r>
              <a:rPr lang="en-US" sz="3600" b="1" dirty="0" smtClean="0">
                <a:solidFill>
                  <a:srgbClr val="0000FF"/>
                </a:solidFill>
              </a:rPr>
              <a:t>OK</a:t>
            </a:r>
            <a:r>
              <a:rPr lang="en-US" sz="3600" b="1" dirty="0" smtClean="0">
                <a:solidFill>
                  <a:srgbClr val="336600"/>
                </a:solidFill>
              </a:rPr>
              <a:t> to say </a:t>
            </a:r>
            <a:r>
              <a:rPr lang="en-US" sz="3600" b="1" dirty="0" smtClean="0">
                <a:solidFill>
                  <a:srgbClr val="0000FF"/>
                </a:solidFill>
              </a:rPr>
              <a:t>“see,” “watch,” “look,” </a:t>
            </a:r>
            <a:r>
              <a:rPr lang="en-US" sz="3600" b="1" dirty="0" smtClean="0">
                <a:solidFill>
                  <a:srgbClr val="336600"/>
                </a:solidFill>
              </a:rPr>
              <a:t>in everyday conversation </a:t>
            </a:r>
            <a:r>
              <a:rPr lang="en-US" sz="3600" u="sng" dirty="0" smtClean="0">
                <a:solidFill>
                  <a:srgbClr val="EB641B">
                    <a:lumMod val="50000"/>
                  </a:srgbClr>
                </a:solidFill>
              </a:rPr>
              <a:t>unless the resident says, “I am blind”…then ask what words the resident prefers</a:t>
            </a:r>
          </a:p>
        </p:txBody>
      </p:sp>
    </p:spTree>
    <p:extLst>
      <p:ext uri="{BB962C8B-B14F-4D97-AF65-F5344CB8AC3E}">
        <p14:creationId xmlns:p14="http://schemas.microsoft.com/office/powerpoint/2010/main" val="141736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moore\Local Settings\Temporary Internet Files\Content.IE5\P7ZPRTNG\MC90012896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369093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9538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6311DDE1-A67D-4D97-8716-5C22A6CE7D6F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57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DECREASED VISION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28681" name="TextBox 3"/>
          <p:cNvSpPr txBox="1">
            <a:spLocks noChangeArrowheads="1"/>
          </p:cNvSpPr>
          <p:nvPr/>
        </p:nvSpPr>
        <p:spPr bwMode="auto">
          <a:xfrm>
            <a:off x="611188" y="4529138"/>
            <a:ext cx="78232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prstClr val="black"/>
                </a:solidFill>
              </a:rPr>
              <a:t>Do NOT feed, play, or distract a GUIDE DOG.</a:t>
            </a:r>
            <a:endParaRPr lang="en-US" sz="2800" b="1" smtClean="0">
              <a:solidFill>
                <a:prstClr val="black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38138" y="35147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5973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1813" y="765175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Have we got it?</a:t>
            </a:r>
            <a:br>
              <a:rPr lang="en-US" smtClean="0">
                <a:solidFill>
                  <a:schemeClr val="tx1"/>
                </a:solidFill>
                <a:latin typeface="Showcard Gothic" pitchFamily="82" charset="0"/>
              </a:rPr>
            </a:br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Let’s check and see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AF6485-4ABD-4B98-A4C0-0D5814147285}" type="slidenum">
              <a:rPr lang="en-US" smtClean="0">
                <a:solidFill>
                  <a:prstClr val="black"/>
                </a:solidFill>
              </a:rPr>
              <a:pPr eaLnBrk="1" hangingPunct="1"/>
              <a:t>58</a:t>
            </a:fld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29700" name="Picture 2" descr="C:\Documents and Settings\amoore\Local Settings\Temporary Internet Files\Content.IE5\W1IZ4X6V\MC90031251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613">
            <a:off x="1160463" y="2084388"/>
            <a:ext cx="61976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968375" y="5187950"/>
            <a:ext cx="735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smtClean="0">
                <a:solidFill>
                  <a:prstClr val="black"/>
                </a:solidFill>
                <a:latin typeface="Showcard Gothic" pitchFamily="82" charset="0"/>
              </a:rPr>
              <a:t>Stick diagnostics</a:t>
            </a:r>
            <a:endParaRPr lang="en-US" sz="4000" smtClean="0">
              <a:solidFill>
                <a:prstClr val="black"/>
              </a:solidFill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719263" y="338137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A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 rot="-507729">
            <a:off x="3267075" y="3890963"/>
            <a:ext cx="1946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B</a:t>
            </a:r>
          </a:p>
        </p:txBody>
      </p:sp>
      <p:sp>
        <p:nvSpPr>
          <p:cNvPr id="2970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9705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</a:p>
        </p:txBody>
      </p:sp>
    </p:spTree>
    <p:extLst>
      <p:ext uri="{BB962C8B-B14F-4D97-AF65-F5344CB8AC3E}">
        <p14:creationId xmlns:p14="http://schemas.microsoft.com/office/powerpoint/2010/main" val="227507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1798638"/>
            <a:ext cx="8367712" cy="41989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 smtClean="0">
              <a:solidFill>
                <a:schemeClr val="accent6"/>
              </a:solidFill>
              <a:sym typeface="Wingdings" pitchFamily="2" charset="2"/>
            </a:endParaRPr>
          </a:p>
          <a:p>
            <a:pPr marL="0" indent="-609600" eaLnBrk="1" hangingPunct="1">
              <a:spcBef>
                <a:spcPts val="0"/>
              </a:spcBef>
              <a:buFontTx/>
              <a:buNone/>
              <a:defRPr/>
            </a:pP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+mj-lt"/>
                <a:sym typeface="Wingdings" pitchFamily="2" charset="2"/>
              </a:rPr>
              <a:t>Communication modifications for individualized</a:t>
            </a:r>
          </a:p>
          <a:p>
            <a:pPr marL="0" indent="-609600" eaLnBrk="1" hangingPunct="1">
              <a:spcBef>
                <a:spcPts val="0"/>
              </a:spcBef>
              <a:buFontTx/>
              <a:buNone/>
              <a:defRPr/>
            </a:pP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+mj-lt"/>
                <a:sym typeface="Wingdings" pitchFamily="2" charset="2"/>
              </a:rPr>
              <a:t>resident care</a:t>
            </a:r>
          </a:p>
          <a:p>
            <a:pPr marL="609600" indent="-609600" algn="ctr" eaLnBrk="1" hangingPunct="1">
              <a:buFontTx/>
              <a:buNone/>
              <a:defRPr/>
            </a:pPr>
            <a:endParaRPr lang="en-US" sz="1400" b="1" dirty="0" smtClean="0"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6887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8995FB79-2F23-4FFB-906F-2B707C02B3FE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59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pic>
        <p:nvPicPr>
          <p:cNvPr id="205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594100"/>
            <a:ext cx="29940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708150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7D3C4A"/>
              </a:solidFill>
              <a:sym typeface="Wingdings" pitchFamily="2" charset="2"/>
            </a:endParaRP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7D3C4A"/>
                </a:solidFill>
                <a:sym typeface="Wingdings" pitchFamily="2" charset="2"/>
              </a:rPr>
              <a:t>Unit A</a:t>
            </a:r>
            <a:r>
              <a:rPr lang="en-US" sz="1000" dirty="0">
                <a:solidFill>
                  <a:srgbClr val="7D3C4A"/>
                </a:solidFill>
                <a:sym typeface="Wingdings" pitchFamily="2" charset="2"/>
              </a:rPr>
              <a:t> 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DEF5FA"/>
                </a:solidFill>
                <a:sym typeface="Wingdings" pitchFamily="2" charset="2"/>
              </a:rPr>
              <a:t>   </a:t>
            </a:r>
            <a:r>
              <a:rPr lang="en-US" sz="1000" dirty="0">
                <a:solidFill>
                  <a:srgbClr val="39639D"/>
                </a:solidFill>
                <a:sym typeface="Wingdings" pitchFamily="2" charset="2"/>
              </a:rPr>
              <a:t>Nurse Aide Workplace Fundamentals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7D3C4A"/>
                </a:solidFill>
                <a:sym typeface="Wingdings" pitchFamily="2" charset="2"/>
              </a:rPr>
              <a:t>Essential Standard NA2.00 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DEF5FA"/>
                </a:solidFill>
                <a:sym typeface="Wingdings" pitchFamily="2" charset="2"/>
              </a:rPr>
              <a:t>   </a:t>
            </a:r>
            <a:r>
              <a:rPr lang="en-US" sz="1000" dirty="0">
                <a:solidFill>
                  <a:srgbClr val="39639D"/>
                </a:solidFill>
                <a:sym typeface="Wingdings" pitchFamily="2" charset="2"/>
              </a:rPr>
              <a:t>Apply communication and interpersonal skills and physical care that promote mental health and meet the social and special needs of residents in long-term care. (B2)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7D3C4A"/>
                </a:solidFill>
                <a:sym typeface="Wingdings" pitchFamily="2" charset="2"/>
              </a:rPr>
              <a:t>Indicator 2.01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sym typeface="Wingdings" pitchFamily="2" charset="2"/>
              </a:rPr>
              <a:t>   </a:t>
            </a:r>
            <a:r>
              <a:rPr lang="en-US" sz="1000" dirty="0">
                <a:solidFill>
                  <a:srgbClr val="39639D"/>
                </a:solidFill>
                <a:sym typeface="Wingdings" pitchFamily="2" charset="2"/>
              </a:rPr>
              <a:t>Understand communication and interpersonal skills needed to provide resident care and relate to team members.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7D3C4A"/>
                </a:solidFill>
                <a:sym typeface="Wingdings" pitchFamily="2" charset="2"/>
              </a:rPr>
              <a:t>Letter B:</a:t>
            </a:r>
          </a:p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b="1" dirty="0">
              <a:solidFill>
                <a:srgbClr val="7D3C4A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9623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2230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B6AD26D5-D79A-46B5-9B8A-70FCF2434470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6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42780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 marL="742950" indent="-742950">
              <a:buFont typeface="+mj-lt"/>
              <a:buAutoNum type="arabicPeriod" startAt="3"/>
              <a:defRPr/>
            </a:pPr>
            <a:r>
              <a:rPr lang="en-US" sz="4000" b="1" dirty="0" smtClean="0">
                <a:solidFill>
                  <a:srgbClr val="0000FF"/>
                </a:solidFill>
              </a:rPr>
              <a:t>Face </a:t>
            </a:r>
            <a:r>
              <a:rPr lang="en-US" sz="4000" b="1" dirty="0">
                <a:solidFill>
                  <a:srgbClr val="0000FF"/>
                </a:solidFill>
              </a:rPr>
              <a:t>resident at eye level when speaking</a:t>
            </a:r>
          </a:p>
          <a:p>
            <a:pPr marL="1657350" lvl="2" indent="-742950">
              <a:buFont typeface="Wingdings" pitchFamily="2" charset="2"/>
              <a:buChar char="ü"/>
              <a:defRPr/>
            </a:pPr>
            <a:r>
              <a:rPr lang="en-US" sz="2800" b="1" dirty="0" smtClean="0">
                <a:solidFill>
                  <a:srgbClr val="003300"/>
                </a:solidFill>
              </a:rPr>
              <a:t>Care </a:t>
            </a:r>
            <a:r>
              <a:rPr lang="en-US" sz="2800" b="1" dirty="0">
                <a:solidFill>
                  <a:srgbClr val="003300"/>
                </a:solidFill>
              </a:rPr>
              <a:t>giver should adjust to resident’s eye </a:t>
            </a:r>
            <a:r>
              <a:rPr lang="en-US" sz="2800" b="1" dirty="0" smtClean="0">
                <a:solidFill>
                  <a:srgbClr val="003300"/>
                </a:solidFill>
              </a:rPr>
              <a:t>level</a:t>
            </a:r>
          </a:p>
          <a:p>
            <a:pPr marL="1657350" lvl="2" indent="-742950">
              <a:buFont typeface="Wingdings" pitchFamily="2" charset="2"/>
              <a:buChar char="ü"/>
              <a:defRPr/>
            </a:pPr>
            <a:r>
              <a:rPr lang="en-US" sz="2800" b="1" dirty="0">
                <a:solidFill>
                  <a:srgbClr val="003300"/>
                </a:solidFill>
              </a:rPr>
              <a:t>Stoop down if resident in wheelchair</a:t>
            </a:r>
          </a:p>
          <a:p>
            <a:pPr marL="1657350" lvl="2" indent="-742950">
              <a:buFont typeface="Wingdings" pitchFamily="2" charset="2"/>
              <a:buChar char="ü"/>
              <a:defRPr/>
            </a:pP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024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024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948" y="4591049"/>
            <a:ext cx="15414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" descr="C:\Documents and Settings\amoore\Local Settings\Temporary Internet Files\Content.IE5\24YHVD4S\MP90041014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921250"/>
            <a:ext cx="1508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0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7862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2465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839B337D-6CDB-49CD-94D9-67B2C952000A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60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079" name="TextBox 4"/>
          <p:cNvSpPr txBox="1">
            <a:spLocks noChangeArrowheads="1"/>
          </p:cNvSpPr>
          <p:nvPr/>
        </p:nvSpPr>
        <p:spPr bwMode="auto">
          <a:xfrm>
            <a:off x="257175" y="747713"/>
            <a:ext cx="86010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4000" b="1" smtClean="0">
                <a:solidFill>
                  <a:srgbClr val="FF0000"/>
                </a:solidFill>
              </a:rPr>
              <a:t>DIFFICULTY SPEAKING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pic>
        <p:nvPicPr>
          <p:cNvPr id="3081" name="Picture 10" descr="C:\Documents and Settings\amoore\Local Settings\Temporary Internet Files\Content.IE5\KPQRGTUB\MM900234764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062288"/>
            <a:ext cx="39243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92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9125"/>
            <a:ext cx="8229600" cy="55070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8000" b="1" i="1" dirty="0" smtClean="0">
                <a:solidFill>
                  <a:srgbClr val="CC0000"/>
                </a:solidFill>
                <a:latin typeface="Chiller" pitchFamily="82" charset="0"/>
              </a:rPr>
              <a:t>RAMP IT UP!</a:t>
            </a:r>
          </a:p>
          <a:p>
            <a:pPr marL="0" indent="0" algn="ctr">
              <a:buFontTx/>
              <a:buNone/>
              <a:defRPr/>
            </a:pPr>
            <a:r>
              <a:rPr lang="en-US" sz="11500" b="1" dirty="0" smtClean="0">
                <a:latin typeface="+mj-lt"/>
              </a:rPr>
              <a:t>APHASIA</a:t>
            </a:r>
          </a:p>
          <a:p>
            <a:pPr marL="0" indent="0" algn="ctr">
              <a:buFontTx/>
              <a:buNone/>
              <a:defRPr/>
            </a:pPr>
            <a:r>
              <a:rPr lang="en-US" sz="2800" b="1" dirty="0" smtClean="0">
                <a:latin typeface="+mj-lt"/>
              </a:rPr>
              <a:t>medical word that means</a:t>
            </a:r>
          </a:p>
          <a:p>
            <a:pPr marL="0" indent="0" algn="ctr">
              <a:buFontTx/>
              <a:buNone/>
              <a:defRPr/>
            </a:pPr>
            <a:endParaRPr lang="en-US" sz="2800" b="1" dirty="0" smtClean="0">
              <a:latin typeface="+mj-lt"/>
            </a:endParaRPr>
          </a:p>
          <a:p>
            <a:pPr marL="0" indent="0" algn="ctr">
              <a:buFontTx/>
              <a:buNone/>
              <a:defRPr/>
            </a:pPr>
            <a:r>
              <a:rPr lang="en-US" sz="2800" b="1" dirty="0" smtClean="0">
                <a:latin typeface="+mj-lt"/>
              </a:rPr>
              <a:t>defective language function</a:t>
            </a:r>
            <a:endParaRPr lang="en-US" sz="2800" b="1" dirty="0">
              <a:latin typeface="+mj-lt"/>
            </a:endParaRPr>
          </a:p>
        </p:txBody>
      </p:sp>
      <p:sp>
        <p:nvSpPr>
          <p:cNvPr id="409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</a:p>
        </p:txBody>
      </p:sp>
      <p:sp>
        <p:nvSpPr>
          <p:cNvPr id="410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41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BDAAE8-0FDF-44B4-BBC6-4A41EB71281F}" type="slidenum">
              <a:rPr lang="en-US" smtClean="0">
                <a:solidFill>
                  <a:prstClr val="black"/>
                </a:solidFill>
              </a:rPr>
              <a:pPr eaLnBrk="1" hangingPunct="1"/>
              <a:t>61</a:t>
            </a:fld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102" name="Picture 2" descr="C:\Documents and Settings\amoore\Local Settings\Temporary Internet Files\Content.IE5\P7ZPRTNG\MC90005405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20663"/>
            <a:ext cx="89535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89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915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678DA43-27A3-45DD-9A64-2575F777EEE7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62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5127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DIFFICULTY SPEAKING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7725" y="2400300"/>
            <a:ext cx="3543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Encourage to use hand to point out objects</a:t>
            </a:r>
          </a:p>
        </p:txBody>
      </p:sp>
      <p:pic>
        <p:nvPicPr>
          <p:cNvPr id="5130" name="Picture 11" descr="C:\Documents and Settings\amoore\Local Settings\Temporary Internet Files\Content.IE5\M54SJNEB\MC90009801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222500"/>
            <a:ext cx="31781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83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7213" y="61722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3349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6B58D481-BF33-4162-9ECC-A2162ACEFD0B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63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DIFFICULTY SPEAKING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288" y="2286000"/>
            <a:ext cx="4322762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Use communication boards or </a:t>
            </a:r>
            <a:r>
              <a:rPr lang="en-US" sz="4400" b="1" dirty="0" smtClean="0">
                <a:solidFill>
                  <a:srgbClr val="DEF5FA">
                    <a:lumMod val="25000"/>
                  </a:srgbClr>
                </a:solidFill>
              </a:rPr>
              <a:t>cards.</a:t>
            </a:r>
            <a:endParaRPr lang="en-US" sz="4400" b="1" dirty="0">
              <a:solidFill>
                <a:srgbClr val="DEF5FA">
                  <a:lumMod val="25000"/>
                </a:srgbClr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5172075" y="2103438"/>
            <a:ext cx="3057525" cy="17621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4" name="TextBox 4"/>
          <p:cNvSpPr txBox="1">
            <a:spLocks noChangeArrowheads="1"/>
          </p:cNvSpPr>
          <p:nvPr/>
        </p:nvSpPr>
        <p:spPr bwMode="auto">
          <a:xfrm>
            <a:off x="5557838" y="2276475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WATER</a:t>
            </a:r>
          </a:p>
        </p:txBody>
      </p:sp>
      <p:sp>
        <p:nvSpPr>
          <p:cNvPr id="6155" name="TextBox 13"/>
          <p:cNvSpPr txBox="1">
            <a:spLocks noChangeArrowheads="1"/>
          </p:cNvSpPr>
          <p:nvPr/>
        </p:nvSpPr>
        <p:spPr bwMode="auto">
          <a:xfrm>
            <a:off x="6777038" y="2286000"/>
            <a:ext cx="1190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HUNGRY</a:t>
            </a:r>
          </a:p>
        </p:txBody>
      </p:sp>
      <p:sp>
        <p:nvSpPr>
          <p:cNvPr id="6156" name="TextBox 14"/>
          <p:cNvSpPr txBox="1">
            <a:spLocks noChangeArrowheads="1"/>
          </p:cNvSpPr>
          <p:nvPr/>
        </p:nvSpPr>
        <p:spPr bwMode="auto">
          <a:xfrm>
            <a:off x="5472113" y="2811463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CHAIR</a:t>
            </a:r>
          </a:p>
        </p:txBody>
      </p:sp>
      <p:sp>
        <p:nvSpPr>
          <p:cNvPr id="6157" name="TextBox 15"/>
          <p:cNvSpPr txBox="1">
            <a:spLocks noChangeArrowheads="1"/>
          </p:cNvSpPr>
          <p:nvPr/>
        </p:nvSpPr>
        <p:spPr bwMode="auto">
          <a:xfrm>
            <a:off x="6611938" y="2811463"/>
            <a:ext cx="151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BATHROOM</a:t>
            </a:r>
          </a:p>
        </p:txBody>
      </p:sp>
      <p:sp>
        <p:nvSpPr>
          <p:cNvPr id="6158" name="TextBox 16"/>
          <p:cNvSpPr txBox="1">
            <a:spLocks noChangeArrowheads="1"/>
          </p:cNvSpPr>
          <p:nvPr/>
        </p:nvSpPr>
        <p:spPr bwMode="auto">
          <a:xfrm>
            <a:off x="7035800" y="33909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HOT</a:t>
            </a:r>
          </a:p>
        </p:txBody>
      </p:sp>
      <p:sp>
        <p:nvSpPr>
          <p:cNvPr id="6159" name="TextBox 17"/>
          <p:cNvSpPr txBox="1">
            <a:spLocks noChangeArrowheads="1"/>
          </p:cNvSpPr>
          <p:nvPr/>
        </p:nvSpPr>
        <p:spPr bwMode="auto">
          <a:xfrm>
            <a:off x="5605463" y="3316288"/>
            <a:ext cx="81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COLD</a:t>
            </a:r>
          </a:p>
        </p:txBody>
      </p:sp>
      <p:pic>
        <p:nvPicPr>
          <p:cNvPr id="6161" name="Picture 3" descr="C:\Documents and Settings\amoore\Local Settings\Temporary Internet Files\Content.IE5\KPQRGTUB\MC9000980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60442">
            <a:off x="5849938" y="3638550"/>
            <a:ext cx="17018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53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256338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57C9ADC-415C-4558-9F02-B63ACB975115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64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7174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2400" b="1" smtClean="0">
                <a:solidFill>
                  <a:srgbClr val="FF0000"/>
                </a:solidFill>
              </a:rPr>
              <a:t>DIFFICULTY SPEAKING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976203"/>
            <a:ext cx="7943850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3600" b="1" dirty="0">
                <a:solidFill>
                  <a:srgbClr val="DEF5FA">
                    <a:lumMod val="25000"/>
                  </a:srgbClr>
                </a:solidFill>
              </a:rPr>
              <a:t>Ask </a:t>
            </a:r>
            <a:r>
              <a:rPr lang="en-US" sz="3600" b="1" dirty="0">
                <a:solidFill>
                  <a:srgbClr val="00B050"/>
                </a:solidFill>
              </a:rPr>
              <a:t>YES</a:t>
            </a:r>
            <a:r>
              <a:rPr lang="en-US" sz="3600" b="1" dirty="0">
                <a:solidFill>
                  <a:srgbClr val="DEF5FA">
                    <a:lumMod val="25000"/>
                  </a:srgbClr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NO</a:t>
            </a:r>
            <a:r>
              <a:rPr lang="en-US" sz="3600" b="1" dirty="0">
                <a:solidFill>
                  <a:srgbClr val="DEF5FA">
                    <a:lumMod val="25000"/>
                  </a:srgbClr>
                </a:solidFill>
              </a:rPr>
              <a:t> questions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3600" b="1" dirty="0">
                <a:solidFill>
                  <a:srgbClr val="DD721E"/>
                </a:solidFill>
              </a:rPr>
              <a:t>Repeat what you heard to be sure you understood the resident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3600" b="1" dirty="0">
                <a:solidFill>
                  <a:srgbClr val="7030A0"/>
                </a:solidFill>
              </a:rPr>
              <a:t>Let other staff know the meaning of a sound or movement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3600" b="1" dirty="0">
              <a:solidFill>
                <a:srgbClr val="DEF5FA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50938" y="633413"/>
            <a:ext cx="5908675" cy="1143000"/>
          </a:xfrm>
        </p:spPr>
        <p:txBody>
          <a:bodyPr/>
          <a:lstStyle/>
          <a:p>
            <a:r>
              <a:rPr lang="en-US" sz="8800" b="1" i="1" smtClean="0">
                <a:solidFill>
                  <a:schemeClr val="tx1"/>
                </a:solidFill>
                <a:latin typeface="Chiller" pitchFamily="82" charset="0"/>
              </a:rPr>
              <a:t>BRAIN STORM</a:t>
            </a:r>
          </a:p>
        </p:txBody>
      </p:sp>
      <p:pic>
        <p:nvPicPr>
          <p:cNvPr id="8195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911379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60425"/>
            <a:ext cx="609600" cy="609600"/>
          </a:xfrm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What are other ways to communicate with residents who have difficulty speaking?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EB641B">
                  <a:lumMod val="50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8198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2.01 / Letter 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Nursing Fundamentals 7243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4DA85-C21F-4DD2-A506-041D9F8F8CE9}" type="slidenum">
              <a:rPr lang="en-US" sz="1050" smtClean="0">
                <a:solidFill>
                  <a:srgbClr val="7D3C4A"/>
                </a:solidFill>
              </a:rPr>
              <a:pPr>
                <a:defRPr/>
              </a:pPr>
              <a:t>65</a:t>
            </a:fld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3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31813" y="765175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Have we got it?</a:t>
            </a:r>
            <a:br>
              <a:rPr lang="en-US" smtClean="0">
                <a:solidFill>
                  <a:schemeClr val="tx1"/>
                </a:solidFill>
                <a:latin typeface="Showcard Gothic" pitchFamily="82" charset="0"/>
              </a:rPr>
            </a:br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Let’s check and see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EFDAE8-4A46-4526-AFE2-2DA8DAE1E8C5}" type="slidenum">
              <a:rPr lang="en-US" smtClean="0">
                <a:solidFill>
                  <a:prstClr val="black"/>
                </a:solidFill>
              </a:rPr>
              <a:pPr eaLnBrk="1" hangingPunct="1"/>
              <a:t>66</a:t>
            </a:fld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9220" name="Picture 2" descr="C:\Documents and Settings\amoore\Local Settings\Temporary Internet Files\Content.IE5\W1IZ4X6V\MC90031251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613">
            <a:off x="1160463" y="2084388"/>
            <a:ext cx="61976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968375" y="5187950"/>
            <a:ext cx="735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smtClean="0">
                <a:solidFill>
                  <a:prstClr val="black"/>
                </a:solidFill>
                <a:latin typeface="Showcard Gothic" pitchFamily="82" charset="0"/>
              </a:rPr>
              <a:t>Stick diagnostics</a:t>
            </a:r>
            <a:endParaRPr lang="en-US" sz="4000" smtClean="0">
              <a:solidFill>
                <a:prstClr val="black"/>
              </a:solidFill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719263" y="338137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A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 rot="-507729">
            <a:off x="3267075" y="3890963"/>
            <a:ext cx="1946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B</a:t>
            </a:r>
          </a:p>
        </p:txBody>
      </p:sp>
      <p:sp>
        <p:nvSpPr>
          <p:cNvPr id="922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9225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</a:p>
        </p:txBody>
      </p:sp>
    </p:spTree>
    <p:extLst>
      <p:ext uri="{BB962C8B-B14F-4D97-AF65-F5344CB8AC3E}">
        <p14:creationId xmlns:p14="http://schemas.microsoft.com/office/powerpoint/2010/main" val="45659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90889" y="516731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2465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66A2C3F1-D27A-42F8-8FAF-D0C38746F9FD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67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257175" y="747713"/>
            <a:ext cx="86010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prstClr val="black"/>
                </a:solidFill>
              </a:rPr>
              <a:t>Actions to facilitate communications with residents who are </a:t>
            </a:r>
            <a:r>
              <a:rPr lang="en-US" sz="4000" b="1" smtClean="0">
                <a:solidFill>
                  <a:srgbClr val="FF0000"/>
                </a:solidFill>
              </a:rPr>
              <a:t>DEPRESSED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pic>
        <p:nvPicPr>
          <p:cNvPr id="10249" name="Picture 2" descr="C:\Documents and Settings\amoore\Local Settings\Temporary Internet Files\Content.IE5\8FT7EIVD\MC90004859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2968625"/>
            <a:ext cx="20907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" descr="C:\Documents and Settings\amoore\Local Settings\Temporary Internet Files\Content.IE5\KX2ZS5IN\MC90004857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4149725"/>
            <a:ext cx="19939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" descr="C:\Documents and Settings\amoore\Local Settings\Temporary Internet Files\Content.IE5\O1I3STAB\MC90004858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2527300"/>
            <a:ext cx="2216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88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915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5438E037-136B-4508-8051-4CD46F0EE427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68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1271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are </a:t>
            </a:r>
            <a:r>
              <a:rPr lang="en-US" sz="2400" b="1" smtClean="0">
                <a:solidFill>
                  <a:srgbClr val="FF0000"/>
                </a:solidFill>
              </a:rPr>
              <a:t>DEPRESSED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7725" y="2400300"/>
            <a:ext cx="3543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SIT QUIETLY WITH THE RESIDENT</a:t>
            </a:r>
          </a:p>
        </p:txBody>
      </p:sp>
      <p:pic>
        <p:nvPicPr>
          <p:cNvPr id="11274" name="Picture 2" descr="C:\Documents and Settings\amoore\Local Settings\Temporary Internet Files\Content.IE5\U15QBYD4\MC90031024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990725"/>
            <a:ext cx="34321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78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1722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A7EF5F30-956C-421F-9BE6-E760A2DEFC14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69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2295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are </a:t>
            </a:r>
            <a:r>
              <a:rPr lang="en-US" sz="2400" b="1" smtClean="0">
                <a:solidFill>
                  <a:srgbClr val="FF0000"/>
                </a:solidFill>
              </a:rPr>
              <a:t>DEPRESSED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12297" name="TextBox 3"/>
          <p:cNvSpPr txBox="1">
            <a:spLocks noChangeArrowheads="1"/>
          </p:cNvSpPr>
          <p:nvPr/>
        </p:nvSpPr>
        <p:spPr bwMode="auto">
          <a:xfrm>
            <a:off x="752475" y="2190750"/>
            <a:ext cx="35433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0070C0"/>
                </a:solidFill>
              </a:rPr>
              <a:t>Return to resident’s room repeatedly until resident responds</a:t>
            </a:r>
          </a:p>
        </p:txBody>
      </p:sp>
      <p:pic>
        <p:nvPicPr>
          <p:cNvPr id="12298" name="Picture 2" descr="C:\Documents and Settings\amoore\Local Settings\Temporary Internet Files\Content.IE5\SS77Q5UL\MC90007873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74838"/>
            <a:ext cx="1309688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3876724">
            <a:off x="5150985" y="3034013"/>
            <a:ext cx="4190999" cy="92333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8000">
                  <a:solidFill>
                    <a:srgbClr val="DA1F28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BE PATIENT</a:t>
            </a:r>
          </a:p>
        </p:txBody>
      </p:sp>
    </p:spTree>
    <p:extLst>
      <p:ext uri="{BB962C8B-B14F-4D97-AF65-F5344CB8AC3E}">
        <p14:creationId xmlns:p14="http://schemas.microsoft.com/office/powerpoint/2010/main" val="336084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6191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8675" y="6264275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chemeClr val="accent6"/>
                </a:solidFill>
              </a:rPr>
              <a:t>Nursing Fundamentals 7243</a:t>
            </a: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40088" y="6302375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F944629E-0BAC-4DBD-8B31-882A833E9F12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7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4"/>
              <a:defRPr/>
            </a:pPr>
            <a:r>
              <a:rPr lang="en-US" sz="4000" b="1" dirty="0">
                <a:solidFill>
                  <a:srgbClr val="0000FF"/>
                </a:solidFill>
              </a:rPr>
              <a:t>Light should be on care </a:t>
            </a:r>
            <a:r>
              <a:rPr lang="en-US" sz="4000" b="1" dirty="0" smtClean="0">
                <a:solidFill>
                  <a:srgbClr val="0000FF"/>
                </a:solidFill>
              </a:rPr>
              <a:t>provider’s </a:t>
            </a:r>
            <a:r>
              <a:rPr lang="en-US" sz="4000" b="1" dirty="0">
                <a:solidFill>
                  <a:srgbClr val="0000FF"/>
                </a:solidFill>
              </a:rPr>
              <a:t>face, not the resident's face</a:t>
            </a:r>
          </a:p>
        </p:txBody>
      </p:sp>
      <p:sp>
        <p:nvSpPr>
          <p:cNvPr id="112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1273" name="Picture 2" descr="C:\Documents and Settings\amoore\Local Settings\Temporary Internet Files\Content.IE5\BY60WOFV\MC90039116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4551">
            <a:off x="2349811" y="3959620"/>
            <a:ext cx="2323174" cy="217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amoore\Local Settings\Temporary Internet Files\Content.IE5\FIR9LXRB\MC90043393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25" y="4191000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moore\Local Settings\Temporary Internet Files\Content.IE5\W1IZ4X6V\MC90029579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97576"/>
            <a:ext cx="2077507" cy="21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9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90550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437" y="6207125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dirty="0" smtClean="0">
                <a:solidFill>
                  <a:srgbClr val="7D3C4A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07125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A02C4FB8-0CEB-4310-A19C-2E345C437D64}" type="slidenum">
              <a:rPr lang="en-US" sz="1050" smtClean="0">
                <a:solidFill>
                  <a:srgbClr val="7D3C4A"/>
                </a:solidFill>
              </a:rPr>
              <a:pPr algn="ctr" eaLnBrk="1" hangingPunct="1">
                <a:defRPr/>
              </a:pPr>
              <a:t>70</a:t>
            </a:fld>
            <a:endParaRPr lang="en-US" sz="1050" dirty="0" smtClean="0">
              <a:solidFill>
                <a:srgbClr val="7D3C4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2.01 / Letter B</a:t>
            </a:r>
          </a:p>
        </p:txBody>
      </p:sp>
      <p:sp>
        <p:nvSpPr>
          <p:cNvPr id="13319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Actions to facilitate communications with residents who are </a:t>
            </a:r>
            <a:r>
              <a:rPr lang="en-US" sz="2400" b="1" smtClean="0">
                <a:solidFill>
                  <a:srgbClr val="FF0000"/>
                </a:solidFill>
              </a:rPr>
              <a:t>DEPRESSED</a:t>
            </a:r>
            <a:endParaRPr lang="en-US" sz="4000" b="1" smtClean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  <p:pic>
        <p:nvPicPr>
          <p:cNvPr id="13321" name="Picture 2" descr="C:\Documents and Settings\amoore\Local Settings\Temporary Internet Files\Content.IE5\KX2ZS5IN\MC9000481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052638"/>
            <a:ext cx="208915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4"/>
          <p:cNvSpPr txBox="1">
            <a:spLocks noChangeArrowheads="1"/>
          </p:cNvSpPr>
          <p:nvPr/>
        </p:nvSpPr>
        <p:spPr bwMode="auto">
          <a:xfrm>
            <a:off x="2924175" y="2052638"/>
            <a:ext cx="531495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prstClr val="black"/>
                </a:solidFill>
              </a:rPr>
              <a:t>Allow time for resident to say things…</a:t>
            </a:r>
          </a:p>
        </p:txBody>
      </p:sp>
    </p:spTree>
    <p:extLst>
      <p:ext uri="{BB962C8B-B14F-4D97-AF65-F5344CB8AC3E}">
        <p14:creationId xmlns:p14="http://schemas.microsoft.com/office/powerpoint/2010/main" val="173856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150938" y="633413"/>
            <a:ext cx="5908675" cy="1143000"/>
          </a:xfrm>
        </p:spPr>
        <p:txBody>
          <a:bodyPr/>
          <a:lstStyle/>
          <a:p>
            <a:r>
              <a:rPr lang="en-US" sz="8800" b="1" i="1" dirty="0" smtClean="0">
                <a:solidFill>
                  <a:schemeClr val="tx1"/>
                </a:solidFill>
                <a:latin typeface="Chiller" pitchFamily="82" charset="0"/>
              </a:rPr>
              <a:t>BRAIN STORM</a:t>
            </a:r>
          </a:p>
        </p:txBody>
      </p:sp>
      <p:pic>
        <p:nvPicPr>
          <p:cNvPr id="14339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912066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60425"/>
            <a:ext cx="609600" cy="609600"/>
          </a:xfrm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What are other ways to communicate with residents who are depressed?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EB641B">
                  <a:lumMod val="50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14342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Nursing Fundamentals 7243</a:t>
            </a:r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88007-A00A-4832-96E1-75B319A9A390}" type="slidenum">
              <a:rPr lang="en-US" sz="1050" smtClean="0">
                <a:solidFill>
                  <a:srgbClr val="7D3C4A"/>
                </a:solidFill>
              </a:rPr>
              <a:pPr>
                <a:defRPr/>
              </a:pPr>
              <a:t>71</a:t>
            </a:fld>
            <a:endParaRPr lang="en-US" sz="1050" dirty="0">
              <a:solidFill>
                <a:srgbClr val="7D3C4A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rgbClr val="7D3C4A"/>
                </a:solidFill>
              </a:rPr>
              <a:t>2.01</a:t>
            </a:r>
            <a:endParaRPr lang="en-US" sz="1050" dirty="0">
              <a:solidFill>
                <a:srgbClr val="7D3C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2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1813" y="765175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Have we got it?</a:t>
            </a:r>
            <a:br>
              <a:rPr lang="en-US" smtClean="0">
                <a:solidFill>
                  <a:schemeClr val="tx1"/>
                </a:solidFill>
                <a:latin typeface="Showcard Gothic" pitchFamily="82" charset="0"/>
              </a:rPr>
            </a:br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Let’s check and see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7610A6-F1B8-4672-BCCE-50C9DAE088BC}" type="slidenum">
              <a:rPr lang="en-US" smtClean="0">
                <a:solidFill>
                  <a:prstClr val="black"/>
                </a:solidFill>
              </a:rPr>
              <a:pPr eaLnBrk="1" hangingPunct="1"/>
              <a:t>72</a:t>
            </a:fld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15364" name="Picture 2" descr="C:\Documents and Settings\amoore\Local Settings\Temporary Internet Files\Content.IE5\W1IZ4X6V\MC90031251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613">
            <a:off x="1160463" y="2084388"/>
            <a:ext cx="61976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968375" y="5187950"/>
            <a:ext cx="735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smtClean="0">
                <a:solidFill>
                  <a:prstClr val="black"/>
                </a:solidFill>
                <a:latin typeface="Showcard Gothic" pitchFamily="82" charset="0"/>
              </a:rPr>
              <a:t>Stick diagnostics</a:t>
            </a:r>
            <a:endParaRPr lang="en-US" sz="4000" smtClean="0">
              <a:solidFill>
                <a:prstClr val="black"/>
              </a:solidFill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1719263" y="338137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A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 rot="-507729">
            <a:off x="3267075" y="3890963"/>
            <a:ext cx="1946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B</a:t>
            </a:r>
          </a:p>
        </p:txBody>
      </p:sp>
      <p:sp>
        <p:nvSpPr>
          <p:cNvPr id="15368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536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</a:p>
        </p:txBody>
      </p:sp>
    </p:spTree>
    <p:extLst>
      <p:ext uri="{BB962C8B-B14F-4D97-AF65-F5344CB8AC3E}">
        <p14:creationId xmlns:p14="http://schemas.microsoft.com/office/powerpoint/2010/main" val="16214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61963" y="747713"/>
            <a:ext cx="81311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sz="4000" b="1" smtClean="0">
                <a:solidFill>
                  <a:srgbClr val="FF0000"/>
                </a:solidFill>
              </a:rPr>
              <a:t>ALZHEIMER’S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0" b="1" smtClean="0">
              <a:solidFill>
                <a:prstClr val="black"/>
              </a:solidFill>
            </a:endParaRPr>
          </a:p>
        </p:txBody>
      </p:sp>
      <p:pic>
        <p:nvPicPr>
          <p:cNvPr id="3078" name="Picture 10" descr="C:\Documents and Settings\amoore\Local Settings\Temporary Internet Files\Content.IE5\X3FJPXKE\MM900315769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7963"/>
            <a:ext cx="34226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08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30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62E9EF-29CD-42B4-A85B-A1B53C53A51C}" type="slidenum">
              <a:rPr lang="en-US" smtClean="0">
                <a:solidFill>
                  <a:prstClr val="black"/>
                </a:solidFill>
              </a:rPr>
              <a:pPr eaLnBrk="1" hangingPunct="1"/>
              <a:t>73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5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1475"/>
            <a:ext cx="8086725" cy="44846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sz="8000" b="1" dirty="0" smtClean="0">
                <a:latin typeface="+mj-lt"/>
              </a:rPr>
              <a:t>ALZHEIMER’S</a:t>
            </a:r>
          </a:p>
          <a:p>
            <a:pPr marL="0" indent="0" algn="ctr">
              <a:buFontTx/>
              <a:buNone/>
              <a:defRPr/>
            </a:pPr>
            <a:r>
              <a:rPr lang="en-US" sz="2800" b="1" dirty="0" smtClean="0">
                <a:latin typeface="+mj-lt"/>
              </a:rPr>
              <a:t>DISEASE</a:t>
            </a:r>
          </a:p>
          <a:p>
            <a:pPr marL="0" indent="0" algn="ctr">
              <a:buFontTx/>
              <a:buNone/>
              <a:defRPr/>
            </a:pPr>
            <a:endParaRPr lang="en-US" sz="2000" b="1" dirty="0" smtClean="0">
              <a:latin typeface="+mj-lt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CAUSES DEATH OF BRAIN CELLS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BRAIN PARTS BECOME DISCONNECTED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IMPAIRS MEMORY, THINKING, AND DAILY FUNCTION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4463"/>
            <a:ext cx="63881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41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673E70-2035-450B-89F8-2D0B77E8567E}" type="slidenum">
              <a:rPr lang="en-US" smtClean="0">
                <a:solidFill>
                  <a:prstClr val="black"/>
                </a:solidFill>
              </a:rPr>
              <a:pPr eaLnBrk="1" hangingPunct="1"/>
              <a:t>74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5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325" y="1257300"/>
            <a:ext cx="7505700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black"/>
                </a:solidFill>
              </a:rPr>
              <a:t>NURSE AIDE 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must manage their own </a:t>
            </a:r>
            <a:r>
              <a:rPr lang="en-US" sz="4400" b="1" u="sng" dirty="0">
                <a:solidFill>
                  <a:srgbClr val="DEF5FA">
                    <a:lumMod val="25000"/>
                  </a:srgbClr>
                </a:solidFill>
              </a:rPr>
              <a:t>behavior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, </a:t>
            </a:r>
            <a:r>
              <a:rPr lang="en-US" sz="4400" b="1" u="sng" dirty="0">
                <a:solidFill>
                  <a:srgbClr val="DEF5FA">
                    <a:lumMod val="25000"/>
                  </a:srgbClr>
                </a:solidFill>
              </a:rPr>
              <a:t>actions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, </a:t>
            </a:r>
            <a:r>
              <a:rPr lang="en-US" sz="4400" b="1" u="sng" dirty="0">
                <a:solidFill>
                  <a:srgbClr val="DEF5FA">
                    <a:lumMod val="25000"/>
                  </a:srgbClr>
                </a:solidFill>
              </a:rPr>
              <a:t>words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, and </a:t>
            </a:r>
            <a:r>
              <a:rPr lang="en-US" sz="4400" b="1" u="sng" dirty="0">
                <a:solidFill>
                  <a:srgbClr val="DEF5FA">
                    <a:lumMod val="25000"/>
                  </a:srgbClr>
                </a:solidFill>
              </a:rPr>
              <a:t>reactions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black"/>
                </a:solidFill>
              </a:rPr>
              <a:t>Residents</a:t>
            </a:r>
            <a:r>
              <a:rPr lang="en-US" sz="4400" b="1" dirty="0">
                <a:solidFill>
                  <a:srgbClr val="FF0000"/>
                </a:solidFill>
              </a:rPr>
              <a:t> with Alzheimer’s CANNOT CHANGE!!!</a:t>
            </a:r>
          </a:p>
        </p:txBody>
      </p:sp>
      <p:pic>
        <p:nvPicPr>
          <p:cNvPr id="5127" name="Picture 11" descr="C:\Documents and Settings\amoore\Local Settings\Temporary Internet Files\Content.IE5\KDYJ8H2B\MC9002911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2343150"/>
            <a:ext cx="167163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12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51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CF81F3-C174-4A15-BB2E-7BD2091947A9}" type="slidenum">
              <a:rPr lang="en-US" smtClean="0">
                <a:solidFill>
                  <a:prstClr val="black"/>
                </a:solidFill>
              </a:rPr>
              <a:pPr eaLnBrk="1" hangingPunct="1"/>
              <a:t>75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325" y="1257300"/>
            <a:ext cx="75057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Don’t argue 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with the resident, they are doing the </a:t>
            </a:r>
            <a:r>
              <a:rPr lang="en-US" sz="4400" b="1" dirty="0">
                <a:solidFill>
                  <a:srgbClr val="FF0000"/>
                </a:solidFill>
              </a:rPr>
              <a:t>best they can</a:t>
            </a:r>
            <a:r>
              <a:rPr lang="en-US" sz="4400" b="1" dirty="0">
                <a:solidFill>
                  <a:srgbClr val="DEF5FA">
                    <a:lumMod val="25000"/>
                  </a:srgbClr>
                </a:solidFill>
              </a:rPr>
              <a:t>.  They have dead brain cells.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51" name="Picture 3" descr="C:\Documents and Settings\amoore\Local Settings\Temporary Internet Files\Content.IE5\KPQRGTUB\MC9002934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341688"/>
            <a:ext cx="4765675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15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615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D8989D-92E8-4453-9CE5-8299877F4E86}" type="slidenum">
              <a:rPr lang="en-US" smtClean="0">
                <a:solidFill>
                  <a:prstClr val="black"/>
                </a:solidFill>
              </a:rPr>
              <a:pPr eaLnBrk="1" hangingPunct="1"/>
              <a:t>76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4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2.01 / Letter B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7174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0000"/>
                </a:solidFill>
              </a:rPr>
              <a:t>DO NOT REACT ON IMPULSE…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0070C0"/>
                </a:solidFill>
              </a:rPr>
              <a:t>RESPOND IN A DELIBERATE PURPOSEFUL MANNER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pic>
        <p:nvPicPr>
          <p:cNvPr id="7175" name="Picture 3" descr="C:\Documents and Settings\amoore\Local Settings\Temporary Internet Files\Content.IE5\UBIB692R\MC90012107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246188"/>
            <a:ext cx="180657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848600" y="1922463"/>
            <a:ext cx="371475" cy="334962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177" name="Picture 6" descr="C:\Documents and Settings\amoore\Local Settings\Temporary Internet Files\Content.IE5\8X456V05\MC9004378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670050"/>
            <a:ext cx="11779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7" descr="C:\Documents and Settings\amoore\Local Settings\Temporary Internet Files\Content.IE5\W1IZ4X6V\MC90019059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44800"/>
            <a:ext cx="254317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18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718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1AC74A-0B80-42A2-813D-BA08E1EDC73C}" type="slidenum">
              <a:rPr lang="en-US" smtClean="0">
                <a:solidFill>
                  <a:prstClr val="black"/>
                </a:solidFill>
              </a:rPr>
              <a:pPr eaLnBrk="1" hangingPunct="1"/>
              <a:t>77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9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2.01 / Letter B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8198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pic>
        <p:nvPicPr>
          <p:cNvPr id="8199" name="Picture 2" descr="C:\Documents and Settings\amoore\Local Settings\Temporary Internet Files\Content.IE5\SS77Q5UL\MC90044203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543050"/>
            <a:ext cx="33242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4267200" y="1400175"/>
            <a:ext cx="42481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prstClr val="black"/>
                </a:solidFill>
              </a:rPr>
              <a:t>Being “RIGHT” does not necessarily translate into a good interaction outcome</a:t>
            </a:r>
          </a:p>
        </p:txBody>
      </p:sp>
      <p:sp>
        <p:nvSpPr>
          <p:cNvPr id="820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20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82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4F8B22-9723-4EF2-B54B-8617158A0D15}" type="slidenum">
              <a:rPr lang="en-US" smtClean="0">
                <a:solidFill>
                  <a:prstClr val="black"/>
                </a:solidFill>
              </a:rPr>
              <a:pPr eaLnBrk="1" hangingPunct="1"/>
              <a:t>78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2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9222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600075" y="1384300"/>
            <a:ext cx="42481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70C0"/>
                </a:solidFill>
              </a:rPr>
              <a:t>Relationship </a:t>
            </a:r>
            <a:r>
              <a:rPr lang="en-US" sz="4400" smtClean="0">
                <a:solidFill>
                  <a:prstClr val="black"/>
                </a:solidFill>
              </a:rPr>
              <a:t>with the resident is </a:t>
            </a:r>
            <a:r>
              <a:rPr lang="en-US" sz="4400" smtClean="0">
                <a:solidFill>
                  <a:srgbClr val="0070C0"/>
                </a:solidFill>
              </a:rPr>
              <a:t>MOST critical</a:t>
            </a:r>
            <a:r>
              <a:rPr lang="en-US" sz="4400" smtClean="0">
                <a:solidFill>
                  <a:prstClr val="black"/>
                </a:solidFill>
              </a:rPr>
              <a:t>, not the outcome of the encounter</a:t>
            </a:r>
          </a:p>
        </p:txBody>
      </p:sp>
      <p:pic>
        <p:nvPicPr>
          <p:cNvPr id="9224" name="Picture 2" descr="C:\Documents and Settings\amoore\Local Settings\Temporary Internet Files\Content.IE5\SS77Q5UL\MC90019809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276350"/>
            <a:ext cx="3571875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22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92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2CF676-08D7-4F38-B7D1-A3691B2D8D7C}" type="slidenum">
              <a:rPr lang="en-US" smtClean="0">
                <a:solidFill>
                  <a:prstClr val="black"/>
                </a:solidFill>
              </a:rPr>
              <a:pPr eaLnBrk="1" hangingPunct="1"/>
              <a:t>79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9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150938" y="633413"/>
            <a:ext cx="5908675" cy="1143000"/>
          </a:xfrm>
        </p:spPr>
        <p:txBody>
          <a:bodyPr>
            <a:normAutofit fontScale="90000"/>
          </a:bodyPr>
          <a:lstStyle/>
          <a:p>
            <a:r>
              <a:rPr lang="en-US" sz="8800" b="1" i="1" smtClean="0">
                <a:solidFill>
                  <a:schemeClr val="tx1"/>
                </a:solidFill>
                <a:latin typeface="Chiller" pitchFamily="82" charset="0"/>
              </a:rPr>
              <a:t>BRAIN STORM</a:t>
            </a:r>
          </a:p>
        </p:txBody>
      </p:sp>
      <p:pic>
        <p:nvPicPr>
          <p:cNvPr id="12291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91627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60425"/>
            <a:ext cx="609600" cy="609600"/>
          </a:xfrm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>
              <a:defRPr/>
            </a:pPr>
            <a:r>
              <a:rPr lang="en-US" sz="2800" dirty="0">
                <a:solidFill>
                  <a:srgbClr val="003300"/>
                </a:solidFill>
              </a:rPr>
              <a:t>Why is it important for light to shine on the care providers face, not the resident’s face?</a:t>
            </a:r>
          </a:p>
          <a:p>
            <a:pPr>
              <a:defRPr/>
            </a:pPr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12294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67063" y="63246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050" dirty="0" smtClean="0">
                <a:solidFill>
                  <a:schemeClr val="accent6"/>
                </a:solidFill>
              </a:rPr>
              <a:t>Nursing Fundamentals 7243</a:t>
            </a:r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304800" cy="365125"/>
          </a:xfrm>
        </p:spPr>
        <p:txBody>
          <a:bodyPr/>
          <a:lstStyle/>
          <a:p>
            <a:pPr>
              <a:defRPr/>
            </a:pPr>
            <a:fld id="{4398AC36-A018-4A25-99A6-7CF08986EE7F}" type="slidenum">
              <a:rPr lang="en-US" sz="1050" smtClean="0">
                <a:solidFill>
                  <a:schemeClr val="accent6"/>
                </a:solidFill>
              </a:rPr>
              <a:pPr>
                <a:defRPr/>
              </a:pPr>
              <a:t>8</a:t>
            </a:fld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50" smtClean="0">
                <a:solidFill>
                  <a:schemeClr val="accent6"/>
                </a:solidFill>
              </a:rPr>
              <a:t>2.01</a:t>
            </a:r>
            <a:endParaRPr lang="en-US" sz="105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3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487363" y="1089025"/>
            <a:ext cx="833596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FF"/>
                </a:solidFill>
              </a:rPr>
              <a:t>PHYSICAL </a:t>
            </a:r>
            <a:r>
              <a:rPr lang="en-US" sz="5400" b="1" smtClean="0">
                <a:solidFill>
                  <a:prstClr val="black"/>
                </a:solidFill>
              </a:rPr>
              <a:t>APPROACH</a:t>
            </a:r>
            <a:r>
              <a:rPr lang="en-US" sz="4400" smtClean="0">
                <a:solidFill>
                  <a:srgbClr val="0000FF"/>
                </a:solidFill>
              </a:rPr>
              <a:t> TO THE RESIDENT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Knock on door or table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Approach the resident from the front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Wave and smile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sym typeface="Wingdings" pitchFamily="2" charset="2"/>
              </a:rPr>
              <a:t>(keeping the hand close to your face),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and look friendly.  This gives the resident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a visual cue of your approach.</a:t>
            </a:r>
            <a:r>
              <a:rPr lang="en-US" sz="2400" b="1" smtClean="0">
                <a:solidFill>
                  <a:prstClr val="black"/>
                </a:solidFill>
                <a:sym typeface="Wingdings" pitchFamily="2" charset="2"/>
              </a:rPr>
              <a:t> </a:t>
            </a:r>
            <a:endParaRPr lang="en-US" sz="2400" b="1" smtClean="0">
              <a:solidFill>
                <a:prstClr val="black"/>
              </a:solidFill>
            </a:endParaRPr>
          </a:p>
        </p:txBody>
      </p:sp>
      <p:pic>
        <p:nvPicPr>
          <p:cNvPr id="10248" name="Picture 11" descr="C:\Documents and Settings\amoore\Local Settings\Temporary Internet Files\Content.IE5\M54SJNEB\MC90005528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693988"/>
            <a:ext cx="29940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2" descr="C:\Documents and Settings\amoore\Local Settings\Temporary Internet Files\Content.IE5\X3FJPXKE\MC9003634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3541713"/>
            <a:ext cx="20510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4" descr="C:\Documents and Settings\amoore\Local Settings\Temporary Internet Files\Content.IE5\KDYJ8H2B\MC9001979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6613"/>
            <a:ext cx="11366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7569200" y="4714875"/>
            <a:ext cx="574675" cy="587375"/>
          </a:xfrm>
          <a:custGeom>
            <a:avLst/>
            <a:gdLst>
              <a:gd name="connsiteX0" fmla="*/ 479653 w 574903"/>
              <a:gd name="connsiteY0" fmla="*/ 152400 h 586902"/>
              <a:gd name="connsiteX1" fmla="*/ 451078 w 574903"/>
              <a:gd name="connsiteY1" fmla="*/ 104775 h 586902"/>
              <a:gd name="connsiteX2" fmla="*/ 441553 w 574903"/>
              <a:gd name="connsiteY2" fmla="*/ 76200 h 586902"/>
              <a:gd name="connsiteX3" fmla="*/ 412978 w 574903"/>
              <a:gd name="connsiteY3" fmla="*/ 66675 h 586902"/>
              <a:gd name="connsiteX4" fmla="*/ 355828 w 574903"/>
              <a:gd name="connsiteY4" fmla="*/ 28575 h 586902"/>
              <a:gd name="connsiteX5" fmla="*/ 327253 w 574903"/>
              <a:gd name="connsiteY5" fmla="*/ 9525 h 586902"/>
              <a:gd name="connsiteX6" fmla="*/ 298678 w 574903"/>
              <a:gd name="connsiteY6" fmla="*/ 0 h 586902"/>
              <a:gd name="connsiteX7" fmla="*/ 89128 w 574903"/>
              <a:gd name="connsiteY7" fmla="*/ 9525 h 586902"/>
              <a:gd name="connsiteX8" fmla="*/ 60553 w 574903"/>
              <a:gd name="connsiteY8" fmla="*/ 19050 h 586902"/>
              <a:gd name="connsiteX9" fmla="*/ 22453 w 574903"/>
              <a:gd name="connsiteY9" fmla="*/ 28575 h 586902"/>
              <a:gd name="connsiteX10" fmla="*/ 22453 w 574903"/>
              <a:gd name="connsiteY10" fmla="*/ 323850 h 586902"/>
              <a:gd name="connsiteX11" fmla="*/ 41503 w 574903"/>
              <a:gd name="connsiteY11" fmla="*/ 352425 h 586902"/>
              <a:gd name="connsiteX12" fmla="*/ 89128 w 574903"/>
              <a:gd name="connsiteY12" fmla="*/ 457200 h 586902"/>
              <a:gd name="connsiteX13" fmla="*/ 155803 w 574903"/>
              <a:gd name="connsiteY13" fmla="*/ 514350 h 586902"/>
              <a:gd name="connsiteX14" fmla="*/ 184378 w 574903"/>
              <a:gd name="connsiteY14" fmla="*/ 542925 h 586902"/>
              <a:gd name="connsiteX15" fmla="*/ 260578 w 574903"/>
              <a:gd name="connsiteY15" fmla="*/ 571500 h 586902"/>
              <a:gd name="connsiteX16" fmla="*/ 317728 w 574903"/>
              <a:gd name="connsiteY16" fmla="*/ 581025 h 586902"/>
              <a:gd name="connsiteX17" fmla="*/ 536803 w 574903"/>
              <a:gd name="connsiteY17" fmla="*/ 533400 h 586902"/>
              <a:gd name="connsiteX18" fmla="*/ 555853 w 574903"/>
              <a:gd name="connsiteY18" fmla="*/ 504825 h 586902"/>
              <a:gd name="connsiteX19" fmla="*/ 565378 w 574903"/>
              <a:gd name="connsiteY19" fmla="*/ 466725 h 586902"/>
              <a:gd name="connsiteX20" fmla="*/ 574903 w 574903"/>
              <a:gd name="connsiteY20" fmla="*/ 438150 h 586902"/>
              <a:gd name="connsiteX21" fmla="*/ 565378 w 574903"/>
              <a:gd name="connsiteY21" fmla="*/ 276225 h 586902"/>
              <a:gd name="connsiteX22" fmla="*/ 546328 w 574903"/>
              <a:gd name="connsiteY22" fmla="*/ 200025 h 586902"/>
              <a:gd name="connsiteX23" fmla="*/ 527278 w 574903"/>
              <a:gd name="connsiteY23" fmla="*/ 161925 h 586902"/>
              <a:gd name="connsiteX24" fmla="*/ 498703 w 574903"/>
              <a:gd name="connsiteY24" fmla="*/ 133350 h 586902"/>
              <a:gd name="connsiteX25" fmla="*/ 441553 w 574903"/>
              <a:gd name="connsiteY25" fmla="*/ 66675 h 586902"/>
              <a:gd name="connsiteX26" fmla="*/ 422503 w 574903"/>
              <a:gd name="connsiteY26" fmla="*/ 57150 h 58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4903" h="586902">
                <a:moveTo>
                  <a:pt x="479653" y="152400"/>
                </a:moveTo>
                <a:cubicBezTo>
                  <a:pt x="470128" y="136525"/>
                  <a:pt x="459357" y="121334"/>
                  <a:pt x="451078" y="104775"/>
                </a:cubicBezTo>
                <a:cubicBezTo>
                  <a:pt x="446588" y="95795"/>
                  <a:pt x="448653" y="83300"/>
                  <a:pt x="441553" y="76200"/>
                </a:cubicBezTo>
                <a:cubicBezTo>
                  <a:pt x="434453" y="69100"/>
                  <a:pt x="421755" y="71551"/>
                  <a:pt x="412978" y="66675"/>
                </a:cubicBezTo>
                <a:cubicBezTo>
                  <a:pt x="392964" y="55556"/>
                  <a:pt x="374878" y="41275"/>
                  <a:pt x="355828" y="28575"/>
                </a:cubicBezTo>
                <a:cubicBezTo>
                  <a:pt x="346303" y="22225"/>
                  <a:pt x="338113" y="13145"/>
                  <a:pt x="327253" y="9525"/>
                </a:cubicBezTo>
                <a:lnTo>
                  <a:pt x="298678" y="0"/>
                </a:lnTo>
                <a:cubicBezTo>
                  <a:pt x="228828" y="3175"/>
                  <a:pt x="158827" y="3949"/>
                  <a:pt x="89128" y="9525"/>
                </a:cubicBezTo>
                <a:cubicBezTo>
                  <a:pt x="79120" y="10326"/>
                  <a:pt x="70207" y="16292"/>
                  <a:pt x="60553" y="19050"/>
                </a:cubicBezTo>
                <a:cubicBezTo>
                  <a:pt x="47966" y="22646"/>
                  <a:pt x="35153" y="25400"/>
                  <a:pt x="22453" y="28575"/>
                </a:cubicBezTo>
                <a:cubicBezTo>
                  <a:pt x="-13725" y="137108"/>
                  <a:pt x="-526" y="86402"/>
                  <a:pt x="22453" y="323850"/>
                </a:cubicBezTo>
                <a:cubicBezTo>
                  <a:pt x="23556" y="335244"/>
                  <a:pt x="36383" y="342186"/>
                  <a:pt x="41503" y="352425"/>
                </a:cubicBezTo>
                <a:cubicBezTo>
                  <a:pt x="63456" y="396330"/>
                  <a:pt x="36787" y="404859"/>
                  <a:pt x="89128" y="457200"/>
                </a:cubicBezTo>
                <a:cubicBezTo>
                  <a:pt x="160033" y="528105"/>
                  <a:pt x="70269" y="441036"/>
                  <a:pt x="155803" y="514350"/>
                </a:cubicBezTo>
                <a:cubicBezTo>
                  <a:pt x="166030" y="523116"/>
                  <a:pt x="173417" y="535095"/>
                  <a:pt x="184378" y="542925"/>
                </a:cubicBezTo>
                <a:cubicBezTo>
                  <a:pt x="207963" y="559771"/>
                  <a:pt x="232880" y="565960"/>
                  <a:pt x="260578" y="571500"/>
                </a:cubicBezTo>
                <a:cubicBezTo>
                  <a:pt x="279516" y="575288"/>
                  <a:pt x="298678" y="577850"/>
                  <a:pt x="317728" y="581025"/>
                </a:cubicBezTo>
                <a:cubicBezTo>
                  <a:pt x="510887" y="571367"/>
                  <a:pt x="473375" y="622199"/>
                  <a:pt x="536803" y="533400"/>
                </a:cubicBezTo>
                <a:cubicBezTo>
                  <a:pt x="543457" y="524085"/>
                  <a:pt x="549503" y="514350"/>
                  <a:pt x="555853" y="504825"/>
                </a:cubicBezTo>
                <a:cubicBezTo>
                  <a:pt x="559028" y="492125"/>
                  <a:pt x="561782" y="479312"/>
                  <a:pt x="565378" y="466725"/>
                </a:cubicBezTo>
                <a:cubicBezTo>
                  <a:pt x="568136" y="457071"/>
                  <a:pt x="574903" y="448190"/>
                  <a:pt x="574903" y="438150"/>
                </a:cubicBezTo>
                <a:cubicBezTo>
                  <a:pt x="574903" y="384082"/>
                  <a:pt x="570273" y="330071"/>
                  <a:pt x="565378" y="276225"/>
                </a:cubicBezTo>
                <a:cubicBezTo>
                  <a:pt x="563658" y="257303"/>
                  <a:pt x="554911" y="220052"/>
                  <a:pt x="546328" y="200025"/>
                </a:cubicBezTo>
                <a:cubicBezTo>
                  <a:pt x="540735" y="186974"/>
                  <a:pt x="535531" y="173479"/>
                  <a:pt x="527278" y="161925"/>
                </a:cubicBezTo>
                <a:cubicBezTo>
                  <a:pt x="519448" y="150964"/>
                  <a:pt x="507469" y="143577"/>
                  <a:pt x="498703" y="133350"/>
                </a:cubicBezTo>
                <a:cubicBezTo>
                  <a:pt x="470968" y="100993"/>
                  <a:pt x="473783" y="92459"/>
                  <a:pt x="441553" y="66675"/>
                </a:cubicBezTo>
                <a:cubicBezTo>
                  <a:pt x="436009" y="62240"/>
                  <a:pt x="428853" y="60325"/>
                  <a:pt x="422503" y="5715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5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25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025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0B4C0D-CC01-4958-9A18-25A2C1BB8DD4}" type="slidenum">
              <a:rPr lang="en-US" smtClean="0">
                <a:solidFill>
                  <a:prstClr val="black"/>
                </a:solidFill>
              </a:rPr>
              <a:pPr eaLnBrk="1" hangingPunct="1"/>
              <a:t>80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7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1271" name="TextBox 1"/>
          <p:cNvSpPr txBox="1">
            <a:spLocks noChangeArrowheads="1"/>
          </p:cNvSpPr>
          <p:nvPr/>
        </p:nvSpPr>
        <p:spPr bwMode="auto">
          <a:xfrm>
            <a:off x="600075" y="1384300"/>
            <a:ext cx="78120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sym typeface="Wingdings" pitchFamily="2" charset="2"/>
              </a:rPr>
              <a:t>Call the resident by the name they prefer</a:t>
            </a: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 or at least say “HI”; PAUSE. Then start approaching or let the person come to you if he or she likes to be in control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sym typeface="Wingdings" pitchFamily="2" charset="2"/>
              </a:rPr>
              <a:t>Move your hand from a wave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(beside your face) to 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greeting handshake position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Move slowly toward the resident, take slow steps, </a:t>
            </a:r>
            <a:r>
              <a:rPr lang="en-US" sz="2400" b="1" smtClean="0">
                <a:solidFill>
                  <a:srgbClr val="FF0000"/>
                </a:solidFill>
                <a:sym typeface="Wingdings" pitchFamily="2" charset="2"/>
              </a:rPr>
              <a:t>stand tall</a:t>
            </a: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, don’t crouch down or lean in toward the resident as you approach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  <a:endParaRPr lang="en-US" sz="2400" b="1" smtClean="0">
              <a:solidFill>
                <a:prstClr val="black"/>
              </a:solidFill>
            </a:endParaRPr>
          </a:p>
        </p:txBody>
      </p:sp>
      <p:pic>
        <p:nvPicPr>
          <p:cNvPr id="11272" name="Picture 11" descr="C:\Documents and Settings\amoore\Local Settings\Temporary Internet Files\Content.IE5\M54SJNEB\MP90044299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3033">
            <a:off x="6099175" y="3016250"/>
            <a:ext cx="19812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27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1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6B608C-F20C-4710-B9B3-D2C08705CC87}" type="slidenum">
              <a:rPr lang="en-US" smtClean="0">
                <a:solidFill>
                  <a:prstClr val="black"/>
                </a:solidFill>
              </a:rPr>
              <a:pPr eaLnBrk="1" hangingPunct="1"/>
              <a:t>81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2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2294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600075" y="1384300"/>
            <a:ext cx="78120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sym typeface="Wingdings" pitchFamily="2" charset="2"/>
              </a:rPr>
              <a:t>Move toward the right side of the resident </a:t>
            </a: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and </a:t>
            </a:r>
            <a:r>
              <a:rPr lang="en-US" sz="2400" b="1" smtClean="0">
                <a:solidFill>
                  <a:srgbClr val="FF0000"/>
                </a:solidFill>
                <a:sym typeface="Wingdings" pitchFamily="2" charset="2"/>
              </a:rPr>
              <a:t>offer your hand</a:t>
            </a: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, give the person time to look at your hand and reach for it; if he or she is doing something else, offer but do not force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Stand to the SIDE of the resident at arm’s length, </a:t>
            </a:r>
            <a:r>
              <a:rPr lang="en-US" sz="3200" b="1" smtClean="0">
                <a:solidFill>
                  <a:srgbClr val="00B050"/>
                </a:solidFill>
                <a:sym typeface="Wingdings" pitchFamily="2" charset="2"/>
              </a:rPr>
              <a:t>respect person space </a:t>
            </a: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and be supportive, not confrontational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00"/>
                </a:solidFill>
                <a:sym typeface="Wingdings" pitchFamily="2" charset="2"/>
              </a:rPr>
              <a:t>Shake hands </a:t>
            </a: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with the resident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1229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29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229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1A54E3-1960-4EE4-82D9-82ECAA7490B0}" type="slidenum">
              <a:rPr lang="en-US" smtClean="0">
                <a:solidFill>
                  <a:prstClr val="black"/>
                </a:solidFill>
              </a:rPr>
              <a:pPr eaLnBrk="1" hangingPunct="1"/>
              <a:t>82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9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3318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600075" y="1384300"/>
            <a:ext cx="78120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Slide your hand from a “shake” position to a “hand under hand” position for safety, connection, and function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FF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FF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FF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FF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Give your name and greet the resident – “I am (name)…It is good to see you!”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  <a:endParaRPr lang="en-US" sz="2400" b="1" smtClean="0">
              <a:solidFill>
                <a:prstClr val="black"/>
              </a:solidFill>
            </a:endParaRPr>
          </a:p>
        </p:txBody>
      </p:sp>
      <p:pic>
        <p:nvPicPr>
          <p:cNvPr id="133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93988"/>
            <a:ext cx="246856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7335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748088" y="3325813"/>
            <a:ext cx="1657350" cy="779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32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332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332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8925AC-3D68-4A9D-BA40-8A423653799C}" type="slidenum">
              <a:rPr lang="en-US" smtClean="0">
                <a:solidFill>
                  <a:prstClr val="black"/>
                </a:solidFill>
              </a:rPr>
              <a:pPr eaLnBrk="1" hangingPunct="1"/>
              <a:t>83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7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600075" y="1384300"/>
            <a:ext cx="78120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sym typeface="Wingdings" pitchFamily="2" charset="2"/>
              </a:rPr>
              <a:t>Now, get to the resident’s level to talk; sit, squat, or kneel if the resident is seated and stand beside the resident if he or she is standing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prstClr val="black"/>
                </a:solidFill>
                <a:sym typeface="Wingdings" pitchFamily="2" charset="2"/>
              </a:rPr>
              <a:t>(end of approaching the resident)</a:t>
            </a:r>
            <a:endParaRPr lang="en-US" sz="2400" b="1" smtClean="0">
              <a:solidFill>
                <a:prstClr val="black"/>
              </a:solidFill>
            </a:endParaRPr>
          </a:p>
        </p:txBody>
      </p:sp>
      <p:pic>
        <p:nvPicPr>
          <p:cNvPr id="1434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3000375"/>
            <a:ext cx="31877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434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434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EBE7EE-8F73-4571-BDB3-23CBD6FA7854}" type="slidenum">
              <a:rPr lang="en-US" smtClean="0">
                <a:solidFill>
                  <a:prstClr val="black"/>
                </a:solidFill>
              </a:rPr>
              <a:pPr eaLnBrk="1" hangingPunct="1"/>
              <a:t>84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pic>
        <p:nvPicPr>
          <p:cNvPr id="15363" name="Picture 14" descr="C:\Documents and Settings\amoore\Local Settings\Temporary Internet Files\Content.IE5\ZUOVFL0L\MC90012088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943100"/>
            <a:ext cx="30765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4695825" y="2327275"/>
            <a:ext cx="3495675" cy="2862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u="sng" smtClean="0">
                <a:solidFill>
                  <a:srgbClr val="FF0000"/>
                </a:solidFill>
              </a:rPr>
              <a:t>PRACTICE THIS</a:t>
            </a:r>
            <a:r>
              <a:rPr lang="en-US" sz="3200" b="1" smtClean="0">
                <a:solidFill>
                  <a:srgbClr val="FF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FF"/>
                </a:solidFill>
              </a:rPr>
              <a:t>APPROACHING THE RESIDENT WITH ALZHEIMERS</a:t>
            </a: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533400" y="800100"/>
            <a:ext cx="82010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i="1" smtClean="0">
                <a:solidFill>
                  <a:prstClr val="black"/>
                </a:solidFill>
                <a:latin typeface="Chiller" pitchFamily="82" charset="0"/>
              </a:rPr>
              <a:t>STAND UP  &amp;  PAIR UP</a:t>
            </a:r>
          </a:p>
        </p:txBody>
      </p:sp>
      <p:sp>
        <p:nvSpPr>
          <p:cNvPr id="1536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536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6C2FA5-85EC-4D92-84E9-AE43869A89E4}" type="slidenum">
              <a:rPr lang="en-US" smtClean="0">
                <a:solidFill>
                  <a:prstClr val="black"/>
                </a:solidFill>
              </a:rPr>
              <a:pPr eaLnBrk="1" hangingPunct="1"/>
              <a:t>85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6390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6394" name="TextBox 1"/>
          <p:cNvSpPr txBox="1">
            <a:spLocks noChangeArrowheads="1"/>
          </p:cNvSpPr>
          <p:nvPr/>
        </p:nvSpPr>
        <p:spPr bwMode="auto">
          <a:xfrm>
            <a:off x="285750" y="1246188"/>
            <a:ext cx="8582025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7030A0"/>
                </a:solidFill>
              </a:rPr>
              <a:t>DELIVERING YOUR MESSAGE</a:t>
            </a:r>
            <a:r>
              <a:rPr lang="en-US" sz="4400" dirty="0" smtClean="0">
                <a:solidFill>
                  <a:srgbClr val="7030A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TO THE RESIDENT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SPEAK DELIBERATELY WITH THESE POINTS IN MIND</a:t>
            </a:r>
          </a:p>
          <a:p>
            <a:pPr marL="108585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Use a friendly tone of voice; not bossy or critical</a:t>
            </a:r>
          </a:p>
          <a:p>
            <a:pPr marL="108585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b="1" dirty="0" smtClean="0">
                <a:solidFill>
                  <a:srgbClr val="464646">
                    <a:lumMod val="50000"/>
                  </a:srgbClr>
                </a:solidFill>
                <a:sym typeface="Wingdings" pitchFamily="2" charset="2"/>
              </a:rPr>
              <a:t>Use simple, short phrases; avoid verbal diarrhea</a:t>
            </a:r>
          </a:p>
          <a:p>
            <a:pPr marL="108585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b="1" dirty="0" smtClean="0">
                <a:solidFill>
                  <a:srgbClr val="0070C0"/>
                </a:solidFill>
                <a:sym typeface="Wingdings" pitchFamily="2" charset="2"/>
              </a:rPr>
              <a:t>Use a normal to deep pitch of voice; avoid high shrill voice pitches</a:t>
            </a:r>
          </a:p>
          <a:p>
            <a:pPr marL="108585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b="1" dirty="0" smtClean="0">
                <a:solidFill>
                  <a:srgbClr val="7D3C4A">
                    <a:lumMod val="50000"/>
                  </a:srgbClr>
                </a:solidFill>
                <a:sym typeface="Wingdings" pitchFamily="2" charset="2"/>
              </a:rPr>
              <a:t>Speak in a slow and easy speed; not pressured or fast</a:t>
            </a:r>
          </a:p>
          <a:p>
            <a:pPr marL="108585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b="1" dirty="0" smtClean="0">
                <a:solidFill>
                  <a:srgbClr val="7030A0"/>
                </a:solidFill>
                <a:sym typeface="Wingdings" pitchFamily="2" charset="2"/>
              </a:rPr>
              <a:t>Use age appropriate speech; do not address residents as children</a:t>
            </a:r>
          </a:p>
          <a:p>
            <a:pPr marL="1085850" lvl="1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2000" b="1" dirty="0" smtClean="0">
                <a:solidFill>
                  <a:srgbClr val="336600"/>
                </a:solidFill>
                <a:sym typeface="Wingdings" pitchFamily="2" charset="2"/>
              </a:rPr>
              <a:t>Never assume that you aren’t heard or understood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336600"/>
              </a:solidFill>
              <a:sym typeface="Wingdings" pitchFamily="2" charset="2"/>
            </a:endParaRPr>
          </a:p>
        </p:txBody>
      </p:sp>
      <p:sp>
        <p:nvSpPr>
          <p:cNvPr id="1639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639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679B2-F0E5-4E52-BFE6-DFB5F1C44EE7}" type="slidenum">
              <a:rPr lang="en-US" smtClean="0">
                <a:solidFill>
                  <a:prstClr val="black"/>
                </a:solidFill>
              </a:rPr>
              <a:pPr eaLnBrk="1" hangingPunct="1"/>
              <a:t>86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8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600075" y="1089025"/>
            <a:ext cx="78120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7030A0"/>
                </a:solidFill>
              </a:rPr>
              <a:t>DELIVERING YOUR MESSAGE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TO THE RESIDENT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336600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GIVE </a:t>
            </a:r>
            <a:r>
              <a:rPr lang="en-US" sz="2400" b="1" u="sng" dirty="0" smtClean="0">
                <a:solidFill>
                  <a:srgbClr val="FF0000"/>
                </a:solidFill>
                <a:sym typeface="Wingdings" pitchFamily="2" charset="2"/>
              </a:rPr>
              <a:t>BASIC INFORMATION</a:t>
            </a: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, “IT IS TIME TO….”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GIVE </a:t>
            </a:r>
            <a:r>
              <a:rPr lang="en-US" sz="2400" b="1" u="sng" dirty="0" smtClean="0">
                <a:solidFill>
                  <a:srgbClr val="FF0000"/>
                </a:solidFill>
                <a:sym typeface="Wingdings" pitchFamily="2" charset="2"/>
              </a:rPr>
              <a:t>SIMPLE CHOICES</a:t>
            </a: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, IF CHOICES CAN BE UNDERSTOOD.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GIVE SIMPLE INSTRUCTIONS ONE AT THE TIME, </a:t>
            </a:r>
            <a:r>
              <a:rPr lang="en-US" sz="2400" b="1" u="sng" dirty="0" smtClean="0">
                <a:solidFill>
                  <a:srgbClr val="FF0000"/>
                </a:solidFill>
                <a:sym typeface="Wingdings" pitchFamily="2" charset="2"/>
              </a:rPr>
              <a:t>BREAK DOWN THE TASK</a:t>
            </a: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, “go to eat…lean forward…pull your feet in”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  <a:endParaRPr lang="en-US" sz="2400" b="1" dirty="0" smtClean="0">
              <a:solidFill>
                <a:srgbClr val="336600"/>
              </a:solidFill>
            </a:endParaRPr>
          </a:p>
        </p:txBody>
      </p:sp>
      <p:sp>
        <p:nvSpPr>
          <p:cNvPr id="1741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741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74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F63F15-4C5B-4B07-AC61-539068EFC5F8}" type="slidenum">
              <a:rPr lang="en-US" smtClean="0">
                <a:solidFill>
                  <a:prstClr val="black"/>
                </a:solidFill>
              </a:rPr>
              <a:pPr eaLnBrk="1" hangingPunct="1"/>
              <a:t>87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0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600075" y="1092200"/>
            <a:ext cx="781208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7030A0"/>
                </a:solidFill>
              </a:rPr>
              <a:t>DELIVERING YOUR MESSAGE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TO THE RESIDENT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336600"/>
              </a:solidFill>
              <a:sym typeface="Wingdings" pitchFamily="2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rgbClr val="FF0000"/>
                </a:solidFill>
                <a:sym typeface="Wingdings" pitchFamily="2" charset="2"/>
              </a:rPr>
              <a:t>ASK THE PERSON TO HELP YOU</a:t>
            </a: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, IT FEELS BETTER TO GIVE THAN TO RECEIVE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ASK THE RESIDENT IF THEY WILL AT LEAST </a:t>
            </a:r>
            <a:r>
              <a:rPr lang="en-US" sz="2400" b="1" u="sng" dirty="0" smtClean="0">
                <a:solidFill>
                  <a:srgbClr val="FF0000"/>
                </a:solidFill>
                <a:sym typeface="Wingdings" pitchFamily="2" charset="2"/>
              </a:rPr>
              <a:t>TRY</a:t>
            </a: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…SOMETIMES YOU’LL TRY EVEN IF YOU DON’T THINK YOU CAN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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rgbClr val="FF0000"/>
                </a:solidFill>
                <a:sym typeface="Wingdings" pitchFamily="2" charset="2"/>
              </a:rPr>
              <a:t>DO NOT ASK</a:t>
            </a:r>
            <a:r>
              <a:rPr lang="en-US" sz="2400" b="1" dirty="0" smtClean="0">
                <a:solidFill>
                  <a:srgbClr val="336600"/>
                </a:solidFill>
                <a:sym typeface="Wingdings" pitchFamily="2" charset="2"/>
              </a:rPr>
              <a:t>, “ARE YOU READY” OR “DO YOU WANT TO”</a:t>
            </a:r>
            <a:endParaRPr lang="en-US" sz="2400" b="1" dirty="0" smtClean="0">
              <a:solidFill>
                <a:prstClr val="black"/>
              </a:solidFill>
            </a:endParaRPr>
          </a:p>
        </p:txBody>
      </p:sp>
      <p:sp>
        <p:nvSpPr>
          <p:cNvPr id="1844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844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84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065A5-7768-40C3-B075-CD63E53B47B3}" type="slidenum">
              <a:rPr lang="en-US" smtClean="0">
                <a:solidFill>
                  <a:prstClr val="black"/>
                </a:solidFill>
              </a:rPr>
              <a:pPr eaLnBrk="1" hangingPunct="1"/>
              <a:t>88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4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150938" y="633413"/>
            <a:ext cx="5908675" cy="1143000"/>
          </a:xfrm>
        </p:spPr>
        <p:txBody>
          <a:bodyPr/>
          <a:lstStyle/>
          <a:p>
            <a:r>
              <a:rPr lang="en-US" sz="8800" b="1" i="1" smtClean="0">
                <a:solidFill>
                  <a:schemeClr val="tx1"/>
                </a:solidFill>
                <a:latin typeface="Chiller" pitchFamily="82" charset="0"/>
              </a:rPr>
              <a:t>BRAIN STORM</a:t>
            </a:r>
          </a:p>
        </p:txBody>
      </p:sp>
      <p:pic>
        <p:nvPicPr>
          <p:cNvPr id="19459" name="Picture 2" descr="C:\Documents and Settings\amoore\Local Settings\Temporary Internet Files\Content.IE5\8FT7EIVD\MM900234753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136775"/>
            <a:ext cx="18796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S91608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60425"/>
            <a:ext cx="609600" cy="609600"/>
          </a:xfrm>
        </p:spPr>
      </p:pic>
      <p:sp>
        <p:nvSpPr>
          <p:cNvPr id="10" name="TextBox 9"/>
          <p:cNvSpPr txBox="1"/>
          <p:nvPr/>
        </p:nvSpPr>
        <p:spPr>
          <a:xfrm>
            <a:off x="368300" y="1676400"/>
            <a:ext cx="5392738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How is “</a:t>
            </a:r>
            <a:r>
              <a:rPr lang="en-US" sz="2800" dirty="0">
                <a:solidFill>
                  <a:srgbClr val="FF0000"/>
                </a:solidFill>
              </a:rPr>
              <a:t>delivering the message</a:t>
            </a: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” different for residents with Alzheimer’s?  Why?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EB641B">
                  <a:lumMod val="50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19462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1946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94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1946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4ABAD1-87BB-49F8-81E6-D5F4782825C7}" type="slidenum">
              <a:rPr lang="en-US" smtClean="0">
                <a:solidFill>
                  <a:prstClr val="black"/>
                </a:solidFill>
              </a:rPr>
              <a:pPr eaLnBrk="1" hangingPunct="1"/>
              <a:t>89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63538" y="619125"/>
            <a:ext cx="8367712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205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6892" y="6248400"/>
            <a:ext cx="3070225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Nursing Fundamentals 7243</a:t>
            </a:r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3A61237D-8858-43F6-8B6E-738B5A2CB61F}" type="slidenum">
              <a:rPr lang="en-US" smtClean="0">
                <a:solidFill>
                  <a:schemeClr val="accent6"/>
                </a:solidFill>
              </a:rPr>
              <a:pPr algn="ctr" eaLnBrk="1" hangingPunct="1">
                <a:defRPr/>
              </a:pPr>
              <a:t>9</a:t>
            </a:fld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Unit A / </a:t>
            </a:r>
            <a:r>
              <a:rPr lang="en-US" sz="1050" dirty="0">
                <a:solidFill>
                  <a:schemeClr val="accent6"/>
                </a:solidFill>
                <a:sym typeface="Wingdings" pitchFamily="2" charset="2"/>
              </a:rPr>
              <a:t>Essential</a:t>
            </a:r>
            <a:r>
              <a:rPr lang="en-US" dirty="0">
                <a:solidFill>
                  <a:schemeClr val="accent6"/>
                </a:solidFill>
                <a:sym typeface="Wingdings" pitchFamily="2" charset="2"/>
              </a:rPr>
              <a:t> Standard NA2.00 / Indicator </a:t>
            </a:r>
            <a:r>
              <a:rPr lang="en-US" dirty="0" smtClean="0">
                <a:solidFill>
                  <a:schemeClr val="accent6"/>
                </a:solidFill>
                <a:sym typeface="Wingdings" pitchFamily="2" charset="2"/>
              </a:rPr>
              <a:t>2.01</a:t>
            </a:r>
            <a:endParaRPr lang="en-US" dirty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63" y="747713"/>
            <a:ext cx="8131175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/>
              <a:t>General Modifications to Assist </a:t>
            </a:r>
          </a:p>
          <a:p>
            <a:pPr>
              <a:defRPr/>
            </a:pPr>
            <a:r>
              <a:rPr lang="en-US" sz="4000" b="1" dirty="0"/>
              <a:t>Hearing: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endParaRPr lang="en-US" sz="2000" b="1" dirty="0"/>
          </a:p>
          <a:p>
            <a:pPr marL="742950" indent="-742950">
              <a:buFont typeface="+mj-lt"/>
              <a:buAutoNum type="arabicPeriod" startAt="5"/>
              <a:defRPr/>
            </a:pPr>
            <a:r>
              <a:rPr lang="en-US" sz="4000" b="1" dirty="0">
                <a:solidFill>
                  <a:srgbClr val="0000FF"/>
                </a:solidFill>
              </a:rPr>
              <a:t>Speak clearly, slowly, with a lower pitch of voice using simple sentences</a:t>
            </a:r>
          </a:p>
        </p:txBody>
      </p:sp>
      <p:sp>
        <p:nvSpPr>
          <p:cNvPr id="1332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2.01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3321" name="Picture 2" descr="C:\Documents and Settings\amoore\Local Settings\Temporary Internet Files\Content.IE5\BY60WOFV\MC9003117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4886"/>
            <a:ext cx="1889125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Documents and Settings\amoore\Local Settings\Temporary Internet Files\Content.IE5\X3FJPXKE\MP90040148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33900"/>
            <a:ext cx="1040892" cy="15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amoore\Local Settings\Temporary Internet Files\Content.IE5\X3FJPXKE\MM900213538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25458"/>
            <a:ext cx="1555750" cy="10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3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1813" y="765175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Have we got it?</a:t>
            </a:r>
            <a:br>
              <a:rPr lang="en-US" smtClean="0">
                <a:solidFill>
                  <a:schemeClr val="tx1"/>
                </a:solidFill>
                <a:latin typeface="Showcard Gothic" pitchFamily="82" charset="0"/>
              </a:rPr>
            </a:br>
            <a:r>
              <a:rPr lang="en-US" smtClean="0">
                <a:solidFill>
                  <a:schemeClr val="tx1"/>
                </a:solidFill>
                <a:latin typeface="Showcard Gothic" pitchFamily="82" charset="0"/>
              </a:rPr>
              <a:t>Let’s check and see</a:t>
            </a:r>
          </a:p>
        </p:txBody>
      </p:sp>
      <p:pic>
        <p:nvPicPr>
          <p:cNvPr id="20483" name="Picture 2" descr="C:\Documents and Settings\amoore\Local Settings\Temporary Internet Files\Content.IE5\W1IZ4X6V\MC90031251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613">
            <a:off x="1160463" y="2084388"/>
            <a:ext cx="61976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968375" y="5187950"/>
            <a:ext cx="735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smtClean="0">
                <a:solidFill>
                  <a:prstClr val="black"/>
                </a:solidFill>
                <a:latin typeface="Showcard Gothic" pitchFamily="82" charset="0"/>
              </a:rPr>
              <a:t>Stick diagnostics</a:t>
            </a:r>
            <a:endParaRPr lang="en-US" sz="4000" smtClean="0">
              <a:solidFill>
                <a:prstClr val="black"/>
              </a:solidFill>
            </a:endParaRP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719263" y="338137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A</a:t>
            </a:r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 rot="-507729">
            <a:off x="3267075" y="3890963"/>
            <a:ext cx="1946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Student Name B</a:t>
            </a:r>
          </a:p>
        </p:txBody>
      </p:sp>
      <p:sp>
        <p:nvSpPr>
          <p:cNvPr id="2048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048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048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20F762-CCB3-4A1A-9AC1-9BFB307B4076}" type="slidenum">
              <a:rPr lang="en-US" smtClean="0">
                <a:solidFill>
                  <a:prstClr val="black"/>
                </a:solidFill>
              </a:rPr>
              <a:pPr eaLnBrk="1" hangingPunct="1"/>
              <a:t>90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4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1510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smtClean="0">
                <a:solidFill>
                  <a:srgbClr val="00B050"/>
                </a:solidFill>
                <a:sym typeface="Wingdings" pitchFamily="2" charset="2"/>
              </a:rPr>
              <a:t>THREE</a:t>
            </a:r>
            <a:r>
              <a:rPr lang="en-US" sz="3600" b="1" dirty="0" smtClean="0">
                <a:solidFill>
                  <a:srgbClr val="FF0000"/>
                </a:solidFill>
                <a:sym typeface="Wingdings" pitchFamily="2" charset="2"/>
              </a:rPr>
              <a:t> INTERACTIONS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sym typeface="Wingdings" pitchFamily="2" charset="2"/>
              </a:rPr>
              <a:t>WITH RESIDENTS WITH ALZHEIMER’S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DEF5FA">
                    <a:lumMod val="25000"/>
                  </a:srgbClr>
                </a:solidFill>
                <a:sym typeface="Wingdings" pitchFamily="2" charset="2"/>
              </a:rPr>
              <a:t>Attempting to get the resident to </a:t>
            </a:r>
            <a:r>
              <a:rPr lang="en-US" sz="3200" b="1" u="sng" dirty="0" smtClean="0">
                <a:solidFill>
                  <a:srgbClr val="DEF5FA">
                    <a:lumMod val="25000"/>
                  </a:srgbClr>
                </a:solidFill>
                <a:sym typeface="Wingdings" pitchFamily="2" charset="2"/>
              </a:rPr>
              <a:t>DO SOMETHING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336600"/>
                </a:solidFill>
                <a:sym typeface="Wingdings" pitchFamily="2" charset="2"/>
              </a:rPr>
              <a:t>Attempting </a:t>
            </a:r>
            <a:r>
              <a:rPr lang="en-US" sz="3200" b="1" dirty="0" smtClean="0">
                <a:solidFill>
                  <a:srgbClr val="336600"/>
                </a:solidFill>
                <a:sym typeface="Wingdings" pitchFamily="2" charset="2"/>
              </a:rPr>
              <a:t>FRIENDLY </a:t>
            </a:r>
            <a:r>
              <a:rPr lang="en-US" sz="3200" b="1" u="sng" dirty="0" smtClean="0">
                <a:solidFill>
                  <a:srgbClr val="336600"/>
                </a:solidFill>
                <a:sym typeface="Wingdings" pitchFamily="2" charset="2"/>
              </a:rPr>
              <a:t>INTERACTION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6E0000"/>
                </a:solidFill>
                <a:sym typeface="Wingdings" pitchFamily="2" charset="2"/>
              </a:rPr>
              <a:t>Attempting to </a:t>
            </a:r>
            <a:r>
              <a:rPr lang="en-US" sz="3200" b="1" u="sng" cap="all" dirty="0" smtClean="0">
                <a:solidFill>
                  <a:srgbClr val="6E0000"/>
                </a:solidFill>
                <a:sym typeface="Wingdings" pitchFamily="2" charset="2"/>
              </a:rPr>
              <a:t>deal with resident’s frustration</a:t>
            </a:r>
            <a:r>
              <a:rPr lang="en-US" sz="3200" b="1" cap="all" dirty="0" smtClean="0">
                <a:solidFill>
                  <a:srgbClr val="6E0000"/>
                </a:solidFill>
                <a:sym typeface="Wingdings" pitchFamily="2" charset="2"/>
              </a:rPr>
              <a:t>, distress, agitation, or anger</a:t>
            </a:r>
            <a:endParaRPr lang="en-US" sz="2400" cap="all" dirty="0" smtClean="0">
              <a:solidFill>
                <a:srgbClr val="6E0000"/>
              </a:solidFill>
            </a:endParaRPr>
          </a:p>
        </p:txBody>
      </p:sp>
      <p:sp>
        <p:nvSpPr>
          <p:cNvPr id="2151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151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15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CE62E3-EB8B-4F53-9CB9-79D3FFDDC5AD}" type="slidenum">
              <a:rPr lang="en-US" smtClean="0">
                <a:solidFill>
                  <a:prstClr val="black"/>
                </a:solidFill>
              </a:rPr>
              <a:pPr eaLnBrk="1" hangingPunct="1"/>
              <a:t>91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3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504825"/>
            <a:ext cx="8366125" cy="557053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2534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285750" y="1239838"/>
            <a:ext cx="85820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Attempting to get the resident to </a:t>
            </a:r>
            <a:r>
              <a:rPr lang="en-US" sz="3200" b="1" u="sng" dirty="0" smtClean="0">
                <a:solidFill>
                  <a:srgbClr val="0000FF"/>
                </a:solidFill>
                <a:sym typeface="Wingdings" pitchFamily="2" charset="2"/>
              </a:rPr>
              <a:t>DO SOMETHING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200" b="1" u="sng" dirty="0" smtClean="0">
              <a:solidFill>
                <a:srgbClr val="0000FF"/>
              </a:solidFill>
              <a:sym typeface="Wingdings" pitchFamily="2" charset="2"/>
            </a:endParaRP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0B050"/>
                </a:solidFill>
                <a:sym typeface="Wingdings" pitchFamily="2" charset="2"/>
              </a:rPr>
              <a:t>Give a short direct message about what is happening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Give simple choices about what the resident can do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7D3C4A">
                    <a:lumMod val="50000"/>
                  </a:srgbClr>
                </a:solidFill>
                <a:sym typeface="Wingdings" pitchFamily="2" charset="2"/>
              </a:rPr>
              <a:t>Ask the person to help you do something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DD721E"/>
                </a:solidFill>
                <a:sym typeface="Wingdings" pitchFamily="2" charset="2"/>
              </a:rPr>
              <a:t>Break down the task, give it one step at a time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Encourage resident to do for themselves all they can </a:t>
            </a:r>
          </a:p>
          <a:p>
            <a:pPr marL="1257300" lvl="1" indent="-51435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prstClr val="black"/>
                </a:solidFill>
                <a:sym typeface="Wingdings" pitchFamily="2" charset="2"/>
              </a:rPr>
              <a:t>DO NOT ask “are you ready to”…unless you are willing to come back later if resident says no</a:t>
            </a:r>
          </a:p>
        </p:txBody>
      </p:sp>
      <p:sp>
        <p:nvSpPr>
          <p:cNvPr id="2253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253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25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30C610-5A25-489F-B974-B49D6768A80D}" type="slidenum">
              <a:rPr lang="en-US" smtClean="0">
                <a:solidFill>
                  <a:prstClr val="black"/>
                </a:solidFill>
              </a:rPr>
              <a:pPr eaLnBrk="1" hangingPunct="1"/>
              <a:t>92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8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23562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25730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57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rabicPeriod" startAt="2"/>
              <a:defRPr/>
            </a:pPr>
            <a:r>
              <a:rPr lang="en-US" sz="2800" dirty="0" smtClean="0">
                <a:solidFill>
                  <a:srgbClr val="336600"/>
                </a:solidFill>
                <a:sym typeface="Wingdings" pitchFamily="2" charset="2"/>
              </a:rPr>
              <a:t>Attempting</a:t>
            </a:r>
            <a:r>
              <a:rPr lang="en-US" sz="3200" dirty="0" smtClean="0">
                <a:solidFill>
                  <a:srgbClr val="336600"/>
                </a:solidFill>
                <a:sym typeface="Wingdings" pitchFamily="2" charset="2"/>
              </a:rPr>
              <a:t> </a:t>
            </a:r>
            <a:r>
              <a:rPr lang="en-US" sz="3200" b="1" u="sng" dirty="0" smtClean="0">
                <a:solidFill>
                  <a:srgbClr val="336600"/>
                </a:solidFill>
                <a:sym typeface="Wingdings" pitchFamily="2" charset="2"/>
              </a:rPr>
              <a:t>FRIENDLY INTERACTION</a:t>
            </a:r>
          </a:p>
          <a:p>
            <a:pPr marL="742950" lvl="1" indent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 smtClean="0">
              <a:solidFill>
                <a:srgbClr val="336600"/>
              </a:solidFill>
              <a:sym typeface="Wingdings" pitchFamily="2" charset="2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/>
              <a:defRPr/>
            </a:pPr>
            <a:r>
              <a:rPr lang="en-US" sz="3200" dirty="0" smtClean="0">
                <a:solidFill>
                  <a:srgbClr val="336600"/>
                </a:solidFill>
                <a:sym typeface="Wingdings" pitchFamily="2" charset="2"/>
              </a:rPr>
              <a:t>Go slow and go with the flow</a:t>
            </a:r>
          </a:p>
          <a:p>
            <a:pPr lvl="2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4000" b="1" dirty="0" smtClean="0">
                <a:solidFill>
                  <a:srgbClr val="FF0000"/>
                </a:solidFill>
                <a:sym typeface="Wingdings" pitchFamily="2" charset="2"/>
              </a:rPr>
              <a:t>Validating</a:t>
            </a:r>
            <a:r>
              <a:rPr lang="en-US" sz="320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2800" u="sng" dirty="0" smtClean="0">
                <a:solidFill>
                  <a:srgbClr val="002060"/>
                </a:solidFill>
                <a:sym typeface="Wingdings" pitchFamily="2" charset="2"/>
              </a:rPr>
              <a:t>accepts a resident’s fantasies without attempting to reorient him/her  to reality</a:t>
            </a:r>
          </a:p>
          <a:p>
            <a:pPr lvl="2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4000" b="1" dirty="0" smtClean="0">
                <a:solidFill>
                  <a:srgbClr val="6E0000"/>
                </a:solidFill>
                <a:sym typeface="Wingdings" pitchFamily="2" charset="2"/>
              </a:rPr>
              <a:t>Reminiscence therapy</a:t>
            </a:r>
            <a:r>
              <a:rPr lang="en-US" sz="4000" dirty="0" smtClean="0">
                <a:solidFill>
                  <a:srgbClr val="6E0000"/>
                </a:solidFill>
                <a:sym typeface="Wingdings" pitchFamily="2" charset="2"/>
              </a:rPr>
              <a:t> </a:t>
            </a:r>
          </a:p>
          <a:p>
            <a:pPr lvl="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6E0000"/>
                </a:solidFill>
                <a:sym typeface="Wingdings" pitchFamily="2" charset="2"/>
              </a:rPr>
              <a:t>is encouraging residents to remember and talk about the past</a:t>
            </a:r>
          </a:p>
        </p:txBody>
      </p:sp>
      <p:sp>
        <p:nvSpPr>
          <p:cNvPr id="2355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35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35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9E88BF-13A5-40BF-90EA-1843A3A1EC19}" type="slidenum">
              <a:rPr lang="en-US" smtClean="0">
                <a:solidFill>
                  <a:prstClr val="black"/>
                </a:solidFill>
              </a:rPr>
              <a:pPr eaLnBrk="1" hangingPunct="1"/>
              <a:t>93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24586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25730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rabicPeriod" startAt="2"/>
              <a:defRPr/>
            </a:pPr>
            <a:r>
              <a:rPr lang="en-US" sz="2800" dirty="0" smtClean="0">
                <a:solidFill>
                  <a:srgbClr val="336600"/>
                </a:solidFill>
                <a:sym typeface="Wingdings" pitchFamily="2" charset="2"/>
              </a:rPr>
              <a:t>Attempting</a:t>
            </a:r>
            <a:r>
              <a:rPr lang="en-US" sz="3200" dirty="0" smtClean="0">
                <a:solidFill>
                  <a:srgbClr val="336600"/>
                </a:solidFill>
                <a:sym typeface="Wingdings" pitchFamily="2" charset="2"/>
              </a:rPr>
              <a:t> </a:t>
            </a:r>
            <a:r>
              <a:rPr lang="en-US" sz="3200" b="1" u="sng" dirty="0" smtClean="0">
                <a:solidFill>
                  <a:srgbClr val="336600"/>
                </a:solidFill>
                <a:sym typeface="Wingdings" pitchFamily="2" charset="2"/>
              </a:rPr>
              <a:t>FRIENDLY INTERACTION</a:t>
            </a:r>
          </a:p>
          <a:p>
            <a:pPr marL="742950" lvl="1" indent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 smtClean="0">
              <a:solidFill>
                <a:srgbClr val="336600"/>
              </a:solidFill>
              <a:sym typeface="Wingdings" pitchFamily="2" charset="2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2"/>
              <a:defRPr/>
            </a:pPr>
            <a:r>
              <a:rPr lang="en-US" sz="3200" dirty="0" smtClean="0">
                <a:solidFill>
                  <a:srgbClr val="336600"/>
                </a:solidFill>
                <a:sym typeface="Wingdings" pitchFamily="2" charset="2"/>
              </a:rPr>
              <a:t>Acknowledge </a:t>
            </a:r>
            <a:r>
              <a:rPr lang="en-US" sz="3600" b="1" dirty="0" smtClean="0">
                <a:solidFill>
                  <a:srgbClr val="FF0000"/>
                </a:solidFill>
                <a:sym typeface="Wingdings" pitchFamily="2" charset="2"/>
              </a:rPr>
              <a:t>EMOTIONS</a:t>
            </a:r>
            <a:r>
              <a:rPr lang="en-US" sz="3200" dirty="0" smtClean="0">
                <a:solidFill>
                  <a:srgbClr val="336600"/>
                </a:solidFill>
                <a:sym typeface="Wingdings" pitchFamily="2" charset="2"/>
              </a:rPr>
              <a:t>, “sounds like…seems like…, I can see you are…”</a:t>
            </a:r>
          </a:p>
        </p:txBody>
      </p:sp>
      <p:pic>
        <p:nvPicPr>
          <p:cNvPr id="24583" name="Picture 2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930650"/>
            <a:ext cx="18780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" descr="C:\Documents and Settings\amoore\Local Settings\Temporary Internet Files\Content.IE5\KDYJ8H2B\MC90033437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4238625"/>
            <a:ext cx="12954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5" descr="C:\Documents and Settings\amoore\Local Settings\Temporary Internet Files\Content.IE5\KX2ZS5IN\MC90024094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822700"/>
            <a:ext cx="177006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C:\Documents and Settings\amoore\Local Settings\Temporary Internet Files\Content.IE5\O1I3STAB\MC90029914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921250"/>
            <a:ext cx="2032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458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458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36D7A6-56D3-4F79-9483-BE43FC3AA791}" type="slidenum">
              <a:rPr lang="en-US" smtClean="0">
                <a:solidFill>
                  <a:prstClr val="black"/>
                </a:solidFill>
              </a:rPr>
              <a:pPr eaLnBrk="1" hangingPunct="1"/>
              <a:t>94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3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33350" y="633413"/>
            <a:ext cx="8886825" cy="1143000"/>
          </a:xfrm>
        </p:spPr>
        <p:txBody>
          <a:bodyPr/>
          <a:lstStyle/>
          <a:p>
            <a:r>
              <a:rPr lang="en-US" sz="8000" b="1" i="1" dirty="0">
                <a:solidFill>
                  <a:schemeClr val="tx1"/>
                </a:solidFill>
                <a:latin typeface="Chiller" pitchFamily="82" charset="0"/>
              </a:rPr>
              <a:t>BRAIN STORM</a:t>
            </a:r>
            <a:endParaRPr lang="en-US" sz="8000" b="1" i="1" dirty="0" smtClean="0">
              <a:solidFill>
                <a:schemeClr val="tx1"/>
              </a:solidFill>
              <a:latin typeface="Chiller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300" y="1676400"/>
            <a:ext cx="5392738" cy="4186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Think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How do residents act when they are happy, sad, frustrated, or angry?  How can we learn to identify</a:t>
            </a:r>
            <a:r>
              <a:rPr lang="en-US" sz="2800" b="1" i="1" dirty="0">
                <a:solidFill>
                  <a:srgbClr val="EB641B">
                    <a:lumMod val="50000"/>
                  </a:srgbClr>
                </a:solidFill>
              </a:rPr>
              <a:t> </a:t>
            </a:r>
            <a:r>
              <a:rPr lang="en-US" sz="2800" dirty="0">
                <a:solidFill>
                  <a:srgbClr val="EB641B">
                    <a:lumMod val="50000"/>
                  </a:srgbClr>
                </a:solidFill>
              </a:rPr>
              <a:t>emotions?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EB641B">
                  <a:lumMod val="50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</a:rPr>
              <a:t>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</a:rPr>
              <a:t>Raise your hand and share your thoughts.</a:t>
            </a:r>
          </a:p>
        </p:txBody>
      </p:sp>
      <p:pic>
        <p:nvPicPr>
          <p:cNvPr id="25604" name="Picture 3" descr="C:\Documents and Settings\amoore\Local Settings\Temporary Internet Files\Content.IE5\M54SJNEB\MC90004816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4075" y="4233863"/>
            <a:ext cx="1919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176213"/>
            <a:ext cx="84518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2.01 / Letter B</a:t>
            </a:r>
          </a:p>
        </p:txBody>
      </p:sp>
      <p:sp>
        <p:nvSpPr>
          <p:cNvPr id="2560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56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560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15E47A-883F-4629-A7B9-0588610B2F2B}" type="slidenum">
              <a:rPr lang="en-US" smtClean="0">
                <a:solidFill>
                  <a:prstClr val="black"/>
                </a:solidFill>
              </a:rPr>
              <a:pPr eaLnBrk="1" hangingPunct="1"/>
              <a:t>95</a:t>
            </a:fld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40" y="2050256"/>
            <a:ext cx="18780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82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2.01 / Letter B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25730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rabicPeriod" startAt="2"/>
            </a:pPr>
            <a:r>
              <a:rPr lang="en-US" sz="3200" u="sng" smtClean="0">
                <a:solidFill>
                  <a:srgbClr val="336600"/>
                </a:solidFill>
                <a:sym typeface="Wingdings" pitchFamily="2" charset="2"/>
              </a:rPr>
              <a:t>Attempting </a:t>
            </a:r>
            <a:r>
              <a:rPr lang="en-US" sz="3200" b="1" u="sng" smtClean="0">
                <a:solidFill>
                  <a:srgbClr val="336600"/>
                </a:solidFill>
                <a:sym typeface="Wingdings" pitchFamily="2" charset="2"/>
              </a:rPr>
              <a:t>FRIENDLY INTERACTION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2"/>
            </a:pPr>
            <a:endParaRPr lang="en-US" sz="3200" smtClean="0">
              <a:solidFill>
                <a:srgbClr val="336600"/>
              </a:solidFill>
              <a:sym typeface="Wingdings" pitchFamily="2" charset="2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3"/>
            </a:pPr>
            <a:r>
              <a:rPr lang="en-US" sz="3200" smtClean="0">
                <a:solidFill>
                  <a:srgbClr val="336600"/>
                </a:solidFill>
                <a:sym typeface="Wingdings" pitchFamily="2" charset="2"/>
              </a:rPr>
              <a:t>Use </a:t>
            </a:r>
            <a:r>
              <a:rPr lang="en-US" sz="3200" b="1" smtClean="0">
                <a:solidFill>
                  <a:srgbClr val="336600"/>
                </a:solidFill>
                <a:sym typeface="Wingdings" pitchFamily="2" charset="2"/>
              </a:rPr>
              <a:t>words</a:t>
            </a:r>
            <a:r>
              <a:rPr lang="en-US" sz="3200" smtClean="0">
                <a:solidFill>
                  <a:srgbClr val="336600"/>
                </a:solidFill>
                <a:sym typeface="Wingdings" pitchFamily="2" charset="2"/>
              </a:rPr>
              <a:t> the </a:t>
            </a:r>
            <a:r>
              <a:rPr lang="en-US" sz="3200" b="1" smtClean="0">
                <a:solidFill>
                  <a:srgbClr val="336600"/>
                </a:solidFill>
                <a:sym typeface="Wingdings" pitchFamily="2" charset="2"/>
              </a:rPr>
              <a:t>resident would use</a:t>
            </a:r>
          </a:p>
        </p:txBody>
      </p:sp>
      <p:pic>
        <p:nvPicPr>
          <p:cNvPr id="26631" name="Picture 2" descr="C:\Documents and Settings\amoore\Local Settings\Temporary Internet Files\Content.IE5\O1I3STAB\MC9000448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3124200"/>
            <a:ext cx="21653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4"/>
          <p:cNvSpPr txBox="1">
            <a:spLocks noChangeArrowheads="1"/>
          </p:cNvSpPr>
          <p:nvPr/>
        </p:nvSpPr>
        <p:spPr bwMode="auto">
          <a:xfrm rot="1046433">
            <a:off x="6034088" y="4289425"/>
            <a:ext cx="1341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</a:rPr>
              <a:t>“</a:t>
            </a:r>
            <a:r>
              <a:rPr lang="en-US" sz="2000" b="1" smtClean="0">
                <a:solidFill>
                  <a:prstClr val="black"/>
                </a:solidFill>
              </a:rPr>
              <a:t>Bathe</a:t>
            </a:r>
            <a:r>
              <a:rPr lang="en-US" sz="2000" smtClean="0">
                <a:solidFill>
                  <a:prstClr val="black"/>
                </a:solidFill>
              </a:rPr>
              <a:t>”</a:t>
            </a:r>
          </a:p>
        </p:txBody>
      </p:sp>
      <p:sp>
        <p:nvSpPr>
          <p:cNvPr id="26633" name="TextBox 14"/>
          <p:cNvSpPr txBox="1">
            <a:spLocks noChangeArrowheads="1"/>
          </p:cNvSpPr>
          <p:nvPr/>
        </p:nvSpPr>
        <p:spPr bwMode="auto">
          <a:xfrm rot="-1718288">
            <a:off x="6407150" y="4789488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</a:rPr>
              <a:t>“</a:t>
            </a:r>
            <a:r>
              <a:rPr lang="en-US" sz="2000" b="1" smtClean="0">
                <a:solidFill>
                  <a:prstClr val="black"/>
                </a:solidFill>
              </a:rPr>
              <a:t>Wash</a:t>
            </a:r>
            <a:r>
              <a:rPr lang="en-US" sz="2000" smtClean="0">
                <a:solidFill>
                  <a:prstClr val="black"/>
                </a:solidFill>
              </a:rPr>
              <a:t> </a:t>
            </a:r>
            <a:r>
              <a:rPr lang="en-US" sz="2000" b="1" smtClean="0">
                <a:solidFill>
                  <a:prstClr val="black"/>
                </a:solidFill>
              </a:rPr>
              <a:t>off”</a:t>
            </a:r>
          </a:p>
        </p:txBody>
      </p:sp>
      <p:sp>
        <p:nvSpPr>
          <p:cNvPr id="26634" name="TextBox 15"/>
          <p:cNvSpPr txBox="1">
            <a:spLocks noChangeArrowheads="1"/>
          </p:cNvSpPr>
          <p:nvPr/>
        </p:nvSpPr>
        <p:spPr bwMode="auto">
          <a:xfrm rot="1046433">
            <a:off x="4543425" y="3378200"/>
            <a:ext cx="99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6E0000"/>
                </a:solidFill>
              </a:rPr>
              <a:t>“pee”</a:t>
            </a:r>
          </a:p>
        </p:txBody>
      </p:sp>
      <p:sp>
        <p:nvSpPr>
          <p:cNvPr id="26635" name="TextBox 16"/>
          <p:cNvSpPr txBox="1">
            <a:spLocks noChangeArrowheads="1"/>
          </p:cNvSpPr>
          <p:nvPr/>
        </p:nvSpPr>
        <p:spPr bwMode="auto">
          <a:xfrm rot="1340245">
            <a:off x="1206500" y="5387975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2060"/>
                </a:solidFill>
              </a:rPr>
              <a:t>“take a nap”</a:t>
            </a:r>
          </a:p>
        </p:txBody>
      </p:sp>
      <p:sp>
        <p:nvSpPr>
          <p:cNvPr id="26636" name="TextBox 17"/>
          <p:cNvSpPr txBox="1">
            <a:spLocks noChangeArrowheads="1"/>
          </p:cNvSpPr>
          <p:nvPr/>
        </p:nvSpPr>
        <p:spPr bwMode="auto">
          <a:xfrm rot="-1138095">
            <a:off x="2654300" y="31861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6E0000"/>
                </a:solidFill>
              </a:rPr>
              <a:t>“</a:t>
            </a:r>
            <a:r>
              <a:rPr lang="en-US" sz="2000" b="1" smtClean="0">
                <a:solidFill>
                  <a:srgbClr val="6E0000"/>
                </a:solidFill>
              </a:rPr>
              <a:t>pass water”</a:t>
            </a:r>
          </a:p>
        </p:txBody>
      </p:sp>
      <p:sp>
        <p:nvSpPr>
          <p:cNvPr id="26637" name="TextBox 18"/>
          <p:cNvSpPr txBox="1">
            <a:spLocks noChangeArrowheads="1"/>
          </p:cNvSpPr>
          <p:nvPr/>
        </p:nvSpPr>
        <p:spPr bwMode="auto">
          <a:xfrm rot="-1158337">
            <a:off x="2176463" y="5726113"/>
            <a:ext cx="2401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2060"/>
                </a:solidFill>
              </a:rPr>
              <a:t>“rest for a while”</a:t>
            </a:r>
          </a:p>
        </p:txBody>
      </p:sp>
      <p:sp>
        <p:nvSpPr>
          <p:cNvPr id="2663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663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66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7EA328-96CC-497A-A1C9-35E5EA876333}" type="slidenum">
              <a:rPr lang="en-US" smtClean="0">
                <a:solidFill>
                  <a:prstClr val="black"/>
                </a:solidFill>
              </a:rPr>
              <a:pPr eaLnBrk="1" hangingPunct="1"/>
              <a:t>96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6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322263" y="560388"/>
            <a:ext cx="8366125" cy="5570537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endParaRPr lang="en-US" sz="1200" b="1" dirty="0">
              <a:solidFill>
                <a:schemeClr val="accent6"/>
              </a:solidFill>
              <a:sym typeface="Wingdings" pitchFamily="2" charset="2"/>
            </a:endParaRPr>
          </a:p>
          <a:p>
            <a:pPr marL="609600" indent="-609600" eaLnBrk="1" hangingPunct="1">
              <a:buFontTx/>
              <a:buNone/>
              <a:defRPr/>
            </a:pPr>
            <a:endParaRPr lang="en-US" sz="1200" dirty="0" smtClean="0">
              <a:solidFill>
                <a:schemeClr val="accent6"/>
              </a:solidFill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25730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rabicPeriod" startAt="2"/>
            </a:pPr>
            <a:r>
              <a:rPr lang="en-US" sz="3200" u="sng" smtClean="0">
                <a:solidFill>
                  <a:srgbClr val="336600"/>
                </a:solidFill>
                <a:sym typeface="Wingdings" pitchFamily="2" charset="2"/>
              </a:rPr>
              <a:t>Attempting </a:t>
            </a:r>
            <a:r>
              <a:rPr lang="en-US" sz="3200" b="1" u="sng" smtClean="0">
                <a:solidFill>
                  <a:srgbClr val="336600"/>
                </a:solidFill>
                <a:sym typeface="Wingdings" pitchFamily="2" charset="2"/>
              </a:rPr>
              <a:t>FRIENDLY INTERACTION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4"/>
            </a:pPr>
            <a:endParaRPr lang="en-US" sz="3200" smtClean="0">
              <a:solidFill>
                <a:srgbClr val="336600"/>
              </a:solidFill>
              <a:sym typeface="Wingdings" pitchFamily="2" charset="2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4"/>
            </a:pPr>
            <a:r>
              <a:rPr lang="en-US" sz="3200" b="1" smtClean="0">
                <a:solidFill>
                  <a:srgbClr val="FF0000"/>
                </a:solidFill>
                <a:sym typeface="Wingdings" pitchFamily="2" charset="2"/>
              </a:rPr>
              <a:t>Know who the person has been</a:t>
            </a:r>
            <a:r>
              <a:rPr lang="en-US" sz="3200" smtClean="0">
                <a:solidFill>
                  <a:srgbClr val="336600"/>
                </a:solidFill>
                <a:sym typeface="Wingdings" pitchFamily="2" charset="2"/>
              </a:rPr>
              <a:t>, values, likes, interest, etc</a:t>
            </a:r>
          </a:p>
        </p:txBody>
      </p:sp>
      <p:sp>
        <p:nvSpPr>
          <p:cNvPr id="2" name="Rectangle 1"/>
          <p:cNvSpPr/>
          <p:nvPr/>
        </p:nvSpPr>
        <p:spPr>
          <a:xfrm rot="2945253">
            <a:off x="635310" y="4074470"/>
            <a:ext cx="2941704" cy="923330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8000">
                  <a:solidFill>
                    <a:srgbClr val="DA1F28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VALUES</a:t>
            </a:r>
          </a:p>
        </p:txBody>
      </p:sp>
      <p:sp>
        <p:nvSpPr>
          <p:cNvPr id="12" name="Rectangle 11"/>
          <p:cNvSpPr/>
          <p:nvPr/>
        </p:nvSpPr>
        <p:spPr>
          <a:xfrm rot="19230741">
            <a:off x="3598302" y="4752973"/>
            <a:ext cx="22236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3803F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LIKES</a:t>
            </a:r>
          </a:p>
        </p:txBody>
      </p:sp>
      <p:sp>
        <p:nvSpPr>
          <p:cNvPr id="13" name="Rectangle 12"/>
          <p:cNvSpPr/>
          <p:nvPr/>
        </p:nvSpPr>
        <p:spPr>
          <a:xfrm rot="1878836">
            <a:off x="5077821" y="4292426"/>
            <a:ext cx="40703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rgbClr val="464646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INTERESTS</a:t>
            </a:r>
          </a:p>
        </p:txBody>
      </p:sp>
      <p:pic>
        <p:nvPicPr>
          <p:cNvPr id="27659" name="Picture 2" descr="C:\Documents and Settings\amoore\Local Settings\Temporary Internet Files\Content.IE5\GLDKAAAI\MC900441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4924425"/>
            <a:ext cx="8683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3" descr="C:\Documents and Settings\amoore\Local Settings\Temporary Internet Files\Content.IE5\KPQRGTUB\MC90044152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949700"/>
            <a:ext cx="941388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76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76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355811-DCE0-4A2F-9FEF-A55038976714}" type="slidenum">
              <a:rPr lang="en-US" smtClean="0">
                <a:solidFill>
                  <a:prstClr val="black"/>
                </a:solidFill>
              </a:rPr>
              <a:pPr eaLnBrk="1" hangingPunct="1"/>
              <a:t>97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600075" y="1239838"/>
            <a:ext cx="78120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25730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rabicPeriod" startAt="2"/>
            </a:pPr>
            <a:r>
              <a:rPr lang="en-US" sz="3200" u="sng" smtClean="0">
                <a:solidFill>
                  <a:srgbClr val="336600"/>
                </a:solidFill>
                <a:sym typeface="Wingdings" pitchFamily="2" charset="2"/>
              </a:rPr>
              <a:t>Attempting </a:t>
            </a:r>
            <a:r>
              <a:rPr lang="en-US" sz="3200" b="1" u="sng" smtClean="0">
                <a:solidFill>
                  <a:srgbClr val="336600"/>
                </a:solidFill>
                <a:sym typeface="Wingdings" pitchFamily="2" charset="2"/>
              </a:rPr>
              <a:t>FRIENDLY INTERACTION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4"/>
            </a:pPr>
            <a:endParaRPr lang="en-US" sz="3200" smtClean="0">
              <a:solidFill>
                <a:srgbClr val="336600"/>
              </a:solidFill>
              <a:sym typeface="Wingdings" pitchFamily="2" charset="2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5"/>
            </a:pPr>
            <a:r>
              <a:rPr lang="en-US" sz="3200" smtClean="0">
                <a:solidFill>
                  <a:srgbClr val="336600"/>
                </a:solidFill>
                <a:sym typeface="Wingdings" pitchFamily="2" charset="2"/>
              </a:rPr>
              <a:t>Use familiar objects, pictures, actions to help and direct</a:t>
            </a:r>
          </a:p>
        </p:txBody>
      </p:sp>
      <p:pic>
        <p:nvPicPr>
          <p:cNvPr id="43010" name="Picture 2" descr="C:\Documents and Settings\amoore\Local Settings\Temporary Internet Files\Content.IE5\W1IZ4X6V\MP9001852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" y="3568640"/>
            <a:ext cx="1287607" cy="19558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Documents and Settings\amoore\Local Settings\Temporary Internet Files\Content.IE5\KX2ZS5IN\MP90018523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72" y="4705349"/>
            <a:ext cx="2045277" cy="1349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4" descr="C:\Documents and Settings\amoore\Local Settings\Temporary Internet Files\Content.IE5\UBIB692R\MC90032540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4468">
            <a:off x="2322513" y="4699000"/>
            <a:ext cx="18129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6" descr="C:\Documents and Settings\amoore\Local Settings\Temporary Internet Files\Content.IE5\KDYJ8H2B\MC90025220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78089">
            <a:off x="4519613" y="3419475"/>
            <a:ext cx="10096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9" descr="C:\Documents and Settings\amoore\Local Settings\Temporary Internet Files\Content.IE5\24YHVD4S\MC90029022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5057775"/>
            <a:ext cx="1758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868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868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35570D-A893-4E3C-98AE-75A2B4509A57}" type="slidenum">
              <a:rPr lang="en-US" smtClean="0">
                <a:solidFill>
                  <a:prstClr val="black"/>
                </a:solidFill>
              </a:rPr>
              <a:pPr eaLnBrk="1" hangingPunct="1"/>
              <a:t>98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6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algn="l" eaLnBrk="1" hangingPunct="1"/>
            <a:r>
              <a:rPr lang="en-US" sz="1600" smtClean="0">
                <a:solidFill>
                  <a:srgbClr val="0000CC"/>
                </a:solidFill>
              </a:rPr>
              <a:t/>
            </a:r>
            <a:br>
              <a:rPr lang="en-US" sz="1600" smtClean="0">
                <a:solidFill>
                  <a:srgbClr val="0000CC"/>
                </a:solidFill>
              </a:rPr>
            </a:br>
            <a:r>
              <a:rPr lang="en-US" sz="500" smtClean="0">
                <a:solidFill>
                  <a:srgbClr val="0000CC"/>
                </a:solidFill>
              </a:rPr>
              <a:t/>
            </a:r>
            <a:br>
              <a:rPr lang="en-US" sz="500" smtClean="0">
                <a:solidFill>
                  <a:srgbClr val="0000CC"/>
                </a:solidFill>
              </a:rPr>
            </a:br>
            <a:endParaRPr lang="en-US" sz="2000" b="1" i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0825"/>
            <a:ext cx="80375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7D3C4A"/>
                </a:solidFill>
                <a:sym typeface="Wingdings" pitchFamily="2" charset="2"/>
              </a:rPr>
              <a:t>Unit A / Essential Standard NA2.00 / Indicator </a:t>
            </a:r>
            <a:r>
              <a:rPr lang="en-US" sz="1050" dirty="0" smtClean="0">
                <a:solidFill>
                  <a:srgbClr val="7D3C4A"/>
                </a:solidFill>
                <a:sym typeface="Wingdings" pitchFamily="2" charset="2"/>
              </a:rPr>
              <a:t>2.01</a:t>
            </a:r>
            <a:endParaRPr lang="en-US" sz="1050" dirty="0">
              <a:solidFill>
                <a:srgbClr val="7D3C4A"/>
              </a:solidFill>
              <a:sym typeface="Wingdings" pitchFamily="2" charset="2"/>
            </a:endParaRPr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85750" y="504825"/>
            <a:ext cx="858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Actions to facilitate communications with residents who have </a:t>
            </a:r>
            <a:r>
              <a:rPr lang="en-US" b="1" smtClean="0">
                <a:solidFill>
                  <a:srgbClr val="FF0000"/>
                </a:solidFill>
              </a:rPr>
              <a:t>ALZHEIMER’S</a:t>
            </a:r>
            <a:endParaRPr lang="en-US" sz="3200" b="1" smtClean="0">
              <a:solidFill>
                <a:prstClr val="black"/>
              </a:solidFill>
            </a:endParaRPr>
          </a:p>
        </p:txBody>
      </p: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695325" y="1246188"/>
            <a:ext cx="750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FF0000"/>
              </a:solidFill>
            </a:endParaRPr>
          </a:p>
        </p:txBody>
      </p:sp>
      <p:sp>
        <p:nvSpPr>
          <p:cNvPr id="29705" name="TextBox 1"/>
          <p:cNvSpPr txBox="1">
            <a:spLocks noChangeArrowheads="1"/>
          </p:cNvSpPr>
          <p:nvPr/>
        </p:nvSpPr>
        <p:spPr bwMode="auto">
          <a:xfrm>
            <a:off x="566347" y="1089025"/>
            <a:ext cx="78120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25730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rabicPeriod" startAt="2"/>
              <a:defRPr/>
            </a:pPr>
            <a:r>
              <a:rPr lang="en-US" sz="3200" u="sng" dirty="0" smtClean="0">
                <a:solidFill>
                  <a:srgbClr val="336600"/>
                </a:solidFill>
                <a:sym typeface="Wingdings" pitchFamily="2" charset="2"/>
              </a:rPr>
              <a:t>Attempting </a:t>
            </a:r>
            <a:r>
              <a:rPr lang="en-US" sz="3200" b="1" u="sng" dirty="0" smtClean="0">
                <a:solidFill>
                  <a:srgbClr val="336600"/>
                </a:solidFill>
                <a:sym typeface="Wingdings" pitchFamily="2" charset="2"/>
              </a:rPr>
              <a:t>FRIENDLY INTERACTION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6"/>
              <a:defRPr/>
            </a:pPr>
            <a:endParaRPr lang="en-US" sz="3200" dirty="0" smtClean="0">
              <a:solidFill>
                <a:srgbClr val="336600"/>
              </a:solidFill>
              <a:sym typeface="Wingdings" pitchFamily="2" charset="2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6"/>
              <a:defRPr/>
            </a:pPr>
            <a:r>
              <a:rPr lang="en-US" sz="3200" dirty="0" smtClean="0">
                <a:solidFill>
                  <a:srgbClr val="2DA2BF">
                    <a:lumMod val="75000"/>
                  </a:srgbClr>
                </a:solidFill>
                <a:sym typeface="Wingdings" pitchFamily="2" charset="2"/>
              </a:rPr>
              <a:t>Be prepared to have the same conversation over and over, be patient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6"/>
              <a:defRPr/>
            </a:pPr>
            <a:r>
              <a:rPr lang="en-US" sz="3200" dirty="0" smtClean="0">
                <a:solidFill>
                  <a:srgbClr val="DA1F28">
                    <a:lumMod val="75000"/>
                  </a:srgbClr>
                </a:solidFill>
                <a:sym typeface="Wingdings" pitchFamily="2" charset="2"/>
              </a:rPr>
              <a:t>Look interested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 Black" pitchFamily="34" charset="0"/>
              <a:buAutoNum type="alphaLcPeriod" startAt="6"/>
              <a:defRPr/>
            </a:pPr>
            <a:r>
              <a:rPr lang="en-US" sz="3200" dirty="0" smtClean="0">
                <a:solidFill>
                  <a:srgbClr val="7030A0"/>
                </a:solidFill>
                <a:sym typeface="Wingdings" pitchFamily="2" charset="2"/>
              </a:rPr>
              <a:t>Be prepared for some emotional outburst</a:t>
            </a:r>
          </a:p>
        </p:txBody>
      </p:sp>
      <p:pic>
        <p:nvPicPr>
          <p:cNvPr id="29703" name="Picture 2" descr="C:\Documents and Settings\amoore\Local Settings\Temporary Internet Files\Content.IE5\X3FJPXKE\MC9002871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49798"/>
            <a:ext cx="11890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3" descr="C:\Documents and Settings\amoore\Local Settings\Temporary Internet Files\Content.IE5\8FT7EIVD\MP90044865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199" y="1972717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Documents and Settings\amoore\Local Settings\Temporary Internet Files\Content.IE5\SS77Q5UL\MC90019654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79" y="4597816"/>
            <a:ext cx="126433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2.01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970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Nursing Fundamentals 7243</a:t>
            </a:r>
          </a:p>
        </p:txBody>
      </p:sp>
      <p:sp>
        <p:nvSpPr>
          <p:cNvPr id="297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3ED8F9-E9BF-4C2E-8449-747F02880F19}" type="slidenum">
              <a:rPr lang="en-US" smtClean="0">
                <a:solidFill>
                  <a:prstClr val="black"/>
                </a:solidFill>
              </a:rPr>
              <a:pPr eaLnBrk="1" hangingPunct="1"/>
              <a:t>99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7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CCFFCC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336600"/>
        </a:dk1>
        <a:lt1>
          <a:srgbClr val="CCFFCC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336600"/>
        </a:dk1>
        <a:lt1>
          <a:srgbClr val="CCFFCC"/>
        </a:lt1>
        <a:dk2>
          <a:srgbClr val="0033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336600"/>
        </a:dk1>
        <a:lt1>
          <a:srgbClr val="33CCFF"/>
        </a:lt1>
        <a:dk2>
          <a:srgbClr val="0033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DE2FF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CCFFCC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336600"/>
        </a:dk1>
        <a:lt1>
          <a:srgbClr val="CCFFCC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336600"/>
        </a:dk1>
        <a:lt1>
          <a:srgbClr val="CCFFCC"/>
        </a:lt1>
        <a:dk2>
          <a:srgbClr val="0033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336600"/>
        </a:dk1>
        <a:lt1>
          <a:srgbClr val="33CCFF"/>
        </a:lt1>
        <a:dk2>
          <a:srgbClr val="0033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DE2FF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CCFFCC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336600"/>
        </a:dk1>
        <a:lt1>
          <a:srgbClr val="CCFFCC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336600"/>
        </a:dk1>
        <a:lt1>
          <a:srgbClr val="CCFFCC"/>
        </a:lt1>
        <a:dk2>
          <a:srgbClr val="0033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2FFE2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336600"/>
        </a:dk1>
        <a:lt1>
          <a:srgbClr val="33CCFF"/>
        </a:lt1>
        <a:dk2>
          <a:srgbClr val="0033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DE2FF"/>
        </a:accent3>
        <a:accent4>
          <a:srgbClr val="2A56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6">
      <a:dk1>
        <a:srgbClr val="777777"/>
      </a:dk1>
      <a:lt1>
        <a:srgbClr val="FFFFFF"/>
      </a:lt1>
      <a:dk2>
        <a:srgbClr val="898D7B"/>
      </a:dk2>
      <a:lt2>
        <a:srgbClr val="292929"/>
      </a:lt2>
      <a:accent1>
        <a:srgbClr val="909082"/>
      </a:accent1>
      <a:accent2>
        <a:srgbClr val="809EA8"/>
      </a:accent2>
      <a:accent3>
        <a:srgbClr val="C4C5BF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777777"/>
        </a:dk1>
        <a:lt1>
          <a:srgbClr val="FFFFFF"/>
        </a:lt1>
        <a:dk2>
          <a:srgbClr val="898D7B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C4C5BF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777777"/>
        </a:dk1>
        <a:lt1>
          <a:srgbClr val="FFFFFF"/>
        </a:lt1>
        <a:dk2>
          <a:srgbClr val="898D7B"/>
        </a:dk2>
        <a:lt2>
          <a:srgbClr val="EBEBE9"/>
        </a:lt2>
        <a:accent1>
          <a:srgbClr val="909082"/>
        </a:accent1>
        <a:accent2>
          <a:srgbClr val="809EA8"/>
        </a:accent2>
        <a:accent3>
          <a:srgbClr val="C4C5BF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777777"/>
        </a:dk1>
        <a:lt1>
          <a:srgbClr val="FFFFFF"/>
        </a:lt1>
        <a:dk2>
          <a:srgbClr val="898D7B"/>
        </a:dk2>
        <a:lt2>
          <a:srgbClr val="4D4D4D"/>
        </a:lt2>
        <a:accent1>
          <a:srgbClr val="909082"/>
        </a:accent1>
        <a:accent2>
          <a:srgbClr val="809EA8"/>
        </a:accent2>
        <a:accent3>
          <a:srgbClr val="C4C5BF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777777"/>
        </a:dk1>
        <a:lt1>
          <a:srgbClr val="FFFFFF"/>
        </a:lt1>
        <a:dk2>
          <a:srgbClr val="898D7B"/>
        </a:dk2>
        <a:lt2>
          <a:srgbClr val="292929"/>
        </a:lt2>
        <a:accent1>
          <a:srgbClr val="909082"/>
        </a:accent1>
        <a:accent2>
          <a:srgbClr val="809EA8"/>
        </a:accent2>
        <a:accent3>
          <a:srgbClr val="C4C5BF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5038</Words>
  <Application>Microsoft Macintosh PowerPoint</Application>
  <PresentationFormat>On-screen Show (4:3)</PresentationFormat>
  <Paragraphs>1104</Paragraphs>
  <Slides>109</Slides>
  <Notes>14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109</vt:i4>
      </vt:variant>
    </vt:vector>
  </HeadingPairs>
  <TitlesOfParts>
    <vt:vector size="114" baseType="lpstr">
      <vt:lpstr>Office Theme</vt:lpstr>
      <vt:lpstr>1_Default Design</vt:lpstr>
      <vt:lpstr>2_Default Design</vt:lpstr>
      <vt:lpstr>3_Default Design</vt:lpstr>
      <vt:lpstr>4_Default Design</vt:lpstr>
      <vt:lpstr>  </vt:lpstr>
      <vt:lpstr>  </vt:lpstr>
      <vt:lpstr>BRAIN STORM</vt:lpstr>
      <vt:lpstr>  </vt:lpstr>
      <vt:lpstr>BRAIN STORM</vt:lpstr>
      <vt:lpstr>  </vt:lpstr>
      <vt:lpstr>  </vt:lpstr>
      <vt:lpstr>BRAIN STORM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Have we got it? Let’s check and see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BRAIN STORM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Have we got it? Let’s check and see</vt:lpstr>
      <vt:lpstr>  </vt:lpstr>
      <vt:lpstr>  </vt:lpstr>
      <vt:lpstr>PowerPoint Presentation</vt:lpstr>
      <vt:lpstr>  </vt:lpstr>
      <vt:lpstr>  </vt:lpstr>
      <vt:lpstr>  </vt:lpstr>
      <vt:lpstr>BRAIN STORM</vt:lpstr>
      <vt:lpstr>Have we got it? Let’s check and see</vt:lpstr>
      <vt:lpstr>  </vt:lpstr>
      <vt:lpstr>  </vt:lpstr>
      <vt:lpstr>  </vt:lpstr>
      <vt:lpstr>  </vt:lpstr>
      <vt:lpstr>BRAIN STORM</vt:lpstr>
      <vt:lpstr>Have we got it? Let’s check and see</vt:lpstr>
      <vt:lpstr>  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  </vt:lpstr>
      <vt:lpstr>  </vt:lpstr>
      <vt:lpstr>  </vt:lpstr>
      <vt:lpstr>BRAIN STORM</vt:lpstr>
      <vt:lpstr>Have we got it? Let’s check and see</vt:lpstr>
      <vt:lpstr>  </vt:lpstr>
      <vt:lpstr>  </vt:lpstr>
      <vt:lpstr>  </vt:lpstr>
      <vt:lpstr>  </vt:lpstr>
      <vt:lpstr>BRAIN STORM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MAKE  the CONNECTION</vt:lpstr>
      <vt:lpstr>  </vt:lpstr>
    </vt:vector>
  </TitlesOfParts>
  <Company>dpi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Agnes Moore</dc:creator>
  <cp:lastModifiedBy>Kim Barkley</cp:lastModifiedBy>
  <cp:revision>13</cp:revision>
  <cp:lastPrinted>2011-08-02T21:02:44Z</cp:lastPrinted>
  <dcterms:created xsi:type="dcterms:W3CDTF">2011-02-08T17:31:26Z</dcterms:created>
  <dcterms:modified xsi:type="dcterms:W3CDTF">2015-01-30T00:24:54Z</dcterms:modified>
</cp:coreProperties>
</file>