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300" r:id="rId2"/>
    <p:sldId id="262" r:id="rId3"/>
    <p:sldId id="281" r:id="rId4"/>
    <p:sldId id="299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82" r:id="rId13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92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6" autoAdjust="0"/>
    <p:restoredTop sz="8647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579FB7-1271-4AB4-A9FD-6A555ABE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4977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3041"/>
            <a:ext cx="5486400" cy="40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7727E4-73AB-4105-9ED6-6F43EA913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8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70 h 2182"/>
                <a:gd name="T4" fmla="*/ 10834 w 4897"/>
                <a:gd name="T5" fmla="*/ 47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D376-8027-4A18-97F9-A622AA40DD8E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F6AA2-FD36-4779-90AB-FFD052772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78974-FAEB-43A8-84C6-1F850260F398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5F6F0-9793-46B6-9ECC-4707A2D57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C2BC8-8F9A-484C-B396-7554731B2795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9C12-7946-4517-85F4-38842827A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E84B-CA24-42CE-BC7A-D90FC4CC8E22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1487-029F-4D50-B14C-339434482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B6E51-5F36-4958-9E66-B15F082C773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65BF-4FF4-4228-AF44-D7B5F12A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4D979-44CE-4FC2-958C-670074A819F3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69863-B2E8-4ABF-B88C-D6B034EB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E4CEA-2CC6-4B89-BFAD-9C38E52167E0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C2E5D-CB13-443B-89B3-72E53F04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0E34-0122-4563-8A14-2F1B5394D74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4C9F-F694-4CAE-BCD6-E0678171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C7138-F5D1-4CF0-938A-6509EA5CB2A6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D3E3-0FFC-4375-8AFA-6AE830287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6E4FC-CDD6-4E0F-98FA-4A9D93D4053D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B2764-915F-4AAD-8B61-B63BBB1C4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A6043-FE11-44FC-950E-1F3D2DDE500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D0CA-E77D-436A-AB4A-D19728031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2 h 2182"/>
                <a:gd name="T4" fmla="*/ 10834 w 4897"/>
                <a:gd name="T5" fmla="*/ 12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 h 2182"/>
                <a:gd name="T4" fmla="*/ 10834 w 4897"/>
                <a:gd name="T5" fmla="*/ 1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393D18-3ACC-42A1-A5A5-377BD9C6CADB}" type="datetime1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C46D1C5-3A75-412F-B275-80505B369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mericanoxygen.com/resource/products/Images/11305-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therapycenterforchildren.com/images/kid22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osha.gov/SLTC/etools/hospital/hazards/ergo/twist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osha.gov/SLTC/youth/restaurant/images/twistingman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>
                <a:solidFill>
                  <a:srgbClr val="FFFFB7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8350" cy="5334000"/>
          </a:xfrm>
        </p:spPr>
        <p:txBody>
          <a:bodyPr/>
          <a:lstStyle/>
          <a:p>
            <a:pPr lvl="0" algn="ctr" eaLnBrk="1" hangingPunct="1">
              <a:buClr>
                <a:srgbClr val="99FF66"/>
              </a:buClr>
              <a:buNone/>
              <a:defRPr/>
            </a:pPr>
            <a:endParaRPr lang="en-US" sz="3600" dirty="0" smtClean="0">
              <a:solidFill>
                <a:srgbClr val="FFFF00"/>
              </a:solidFill>
              <a:latin typeface="Arial Black"/>
              <a:ea typeface="+mj-ea"/>
              <a:cs typeface="+mj-cs"/>
            </a:endParaRPr>
          </a:p>
          <a:p>
            <a:pPr lvl="0" algn="ctr" eaLnBrk="1" hangingPunct="1">
              <a:buClr>
                <a:srgbClr val="99FF66"/>
              </a:buClr>
              <a:buNone/>
              <a:defRPr/>
            </a:pPr>
            <a:r>
              <a:rPr lang="en-US" sz="3600" dirty="0" smtClean="0">
                <a:solidFill>
                  <a:srgbClr val="FFFF00"/>
                </a:solidFill>
                <a:latin typeface="Arial Black"/>
                <a:ea typeface="+mj-ea"/>
                <a:cs typeface="+mj-cs"/>
              </a:rPr>
              <a:t>Healthcare </a:t>
            </a:r>
            <a:r>
              <a:rPr lang="en-US" sz="3600" dirty="0">
                <a:solidFill>
                  <a:srgbClr val="FFFF00"/>
                </a:solidFill>
                <a:latin typeface="Arial Black"/>
                <a:ea typeface="+mj-ea"/>
                <a:cs typeface="+mj-cs"/>
              </a:rPr>
              <a:t>Professional </a:t>
            </a:r>
            <a:r>
              <a:rPr lang="en-US" sz="3600">
                <a:solidFill>
                  <a:srgbClr val="FFFF00"/>
                </a:solidFill>
                <a:latin typeface="Arial Black"/>
                <a:ea typeface="+mj-ea"/>
                <a:cs typeface="+mj-cs"/>
              </a:rPr>
              <a:t>Safety </a:t>
            </a:r>
            <a:endParaRPr lang="en-US" sz="3600" smtClean="0">
              <a:solidFill>
                <a:srgbClr val="FFFF00"/>
              </a:solidFill>
              <a:latin typeface="Arial Black"/>
              <a:ea typeface="+mj-ea"/>
              <a:cs typeface="+mj-cs"/>
            </a:endParaRPr>
          </a:p>
          <a:p>
            <a:pPr lvl="0" algn="ctr" eaLnBrk="1" hangingPunct="1">
              <a:buClr>
                <a:srgbClr val="99FF66"/>
              </a:buClr>
              <a:buNone/>
              <a:defRPr/>
            </a:pPr>
            <a:endParaRPr lang="en-US" sz="3600" dirty="0" smtClean="0">
              <a:solidFill>
                <a:srgbClr val="FFFF00"/>
              </a:solidFill>
              <a:latin typeface="Arial Black"/>
              <a:ea typeface="+mj-ea"/>
              <a:cs typeface="+mj-cs"/>
            </a:endParaRPr>
          </a:p>
          <a:p>
            <a:pPr lvl="0" algn="ctr" eaLnBrk="1" hangingPunct="1">
              <a:buClr>
                <a:srgbClr val="99FF66"/>
              </a:buClr>
              <a:buNone/>
              <a:defRPr/>
            </a:pPr>
            <a:r>
              <a:rPr lang="en-US" sz="6000" b="1" dirty="0" smtClean="0">
                <a:solidFill>
                  <a:srgbClr val="FFFFFF"/>
                </a:solidFill>
              </a:rPr>
              <a:t>Body </a:t>
            </a:r>
            <a:r>
              <a:rPr lang="en-US" sz="6000" b="1" dirty="0">
                <a:solidFill>
                  <a:srgbClr val="FFFFFF"/>
                </a:solidFill>
              </a:rPr>
              <a:t>Mechanics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2.01 Understand safety procedures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E1487-029F-4D50-B14C-3394344823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r>
              <a:rPr lang="en-US" sz="4000" b="0" dirty="0" smtClean="0">
                <a:solidFill>
                  <a:srgbClr val="FFFF00"/>
                </a:solidFill>
              </a:rPr>
              <a:t> </a:t>
            </a:r>
            <a:endParaRPr lang="en-US" sz="3200" b="0" dirty="0" smtClean="0"/>
          </a:p>
        </p:txBody>
      </p:sp>
      <p:sp>
        <p:nvSpPr>
          <p:cNvPr id="993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/>
              <a:t>Body Mechanics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/>
              <a:t>7- Avoid bending for extended periods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1750" name="Picture 5" descr="low_back_pain_rehab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2004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8F81E-D6B8-45F2-895A-231DFD1196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r>
              <a:rPr lang="en-US" sz="4000" b="0" dirty="0" smtClean="0">
                <a:solidFill>
                  <a:srgbClr val="FFFF00"/>
                </a:solidFill>
              </a:rPr>
              <a:t> </a:t>
            </a:r>
            <a:endParaRPr lang="en-US" sz="3200" b="0" dirty="0" smtClean="0"/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/>
              <a:t>Body Mechanics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/>
              <a:t>8- Get help if the person or object is too heavy for you to lift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2774" name="Picture 6" descr="MCPE06220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505200"/>
            <a:ext cx="4168775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708B7-CB88-45E5-8828-DC88D431E2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458200" cy="1828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0" dirty="0" smtClean="0">
                <a:solidFill>
                  <a:srgbClr val="FFFF00"/>
                </a:solidFill>
              </a:rPr>
              <a:t>Healthcare Professional Safety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3200" b="0" dirty="0" smtClean="0">
                <a:solidFill>
                  <a:schemeClr val="tx1"/>
                </a:solidFill>
              </a:rPr>
              <a:t>Body Mechanics Rules:</a:t>
            </a:r>
            <a:br>
              <a:rPr lang="en-US" sz="3200" b="0" dirty="0" smtClean="0">
                <a:solidFill>
                  <a:schemeClr val="tx1"/>
                </a:solidFill>
              </a:rPr>
            </a:br>
            <a:endParaRPr lang="en-US" sz="3200" b="0" dirty="0" smtClean="0">
              <a:solidFill>
                <a:schemeClr val="tx1"/>
              </a:solidFill>
            </a:endParaRP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2438400"/>
            <a:ext cx="3927475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 Maintain a broad base of support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2 Bend at the hips and knees to get close to the person or object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3 Use the strongest muscles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4 Use your body weight to help push, or pull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/>
          </a:p>
        </p:txBody>
      </p:sp>
      <p:sp>
        <p:nvSpPr>
          <p:cNvPr id="74756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918075" y="2438400"/>
            <a:ext cx="3927475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/>
              <a:t>5 Carry heavy objects close to the body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/>
              <a:t>6 Avoid twisting the body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/>
              <a:t>7 Avoid bending for extended periods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/>
              <a:t>8 Get help if the person or object is too heavy for you to lift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3799" name="Picture 5" descr="MCBD10638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724400"/>
            <a:ext cx="1833563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DA8F2-DCC8-4DA4-BADD-C64EFB1C2E5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> </a:t>
            </a: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endParaRPr lang="en-US" sz="3600" b="0" dirty="0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2209800"/>
            <a:ext cx="76962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dirty="0"/>
              <a:t>Body Mechanics</a:t>
            </a:r>
          </a:p>
          <a:p>
            <a:pPr eaLnBrk="1" hangingPunct="1">
              <a:buClr>
                <a:srgbClr val="99FF66"/>
              </a:buClr>
              <a:defRPr/>
            </a:pPr>
            <a:r>
              <a:rPr lang="en-US" b="1" dirty="0">
                <a:solidFill>
                  <a:srgbClr val="FFFFFF"/>
                </a:solidFill>
              </a:rPr>
              <a:t>The efficient movement and balance of the body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3558" name="Picture 5" descr="MMj0283948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129088"/>
            <a:ext cx="24384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7979-7932-42EC-A1DA-FCBF4EBDEA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r>
              <a:rPr lang="en-US" sz="4000" b="0" dirty="0" smtClean="0">
                <a:solidFill>
                  <a:srgbClr val="FFFF00"/>
                </a:solidFill>
              </a:rPr>
              <a:t> </a:t>
            </a:r>
            <a:endParaRPr lang="en-US" sz="3600" b="0" dirty="0" smtClean="0"/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905000"/>
            <a:ext cx="8312150" cy="4191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/>
              <a:t>Body Mechanics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/>
              <a:t>Reasons for use: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/>
              <a:t>Best use of muscles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/>
              <a:t>Makes lifting, pulling, and pushing easier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/>
              <a:t>Prevents unnecessary fatigue and strain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/>
              <a:t>Saves energy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/>
              <a:t>Prevents injury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b="1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4582" name="Picture 5" descr="MCBD10638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724400"/>
            <a:ext cx="1833563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6" descr="MMj0283948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219200"/>
            <a:ext cx="13716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897A2-2F12-492A-AB55-F4E66BC1D8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endParaRPr lang="en-US" sz="2800" b="0" dirty="0" smtClean="0"/>
          </a:p>
        </p:txBody>
      </p:sp>
      <p:sp>
        <p:nvSpPr>
          <p:cNvPr id="1024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 Body Mechanics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1- Maintain a broad base of support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5606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581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3733800"/>
            <a:ext cx="15732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1F2A6-775D-4BAF-A9DE-45CB0D0609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 </a:t>
            </a: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endParaRPr lang="en-US" sz="3200" b="0" dirty="0" smtClean="0">
              <a:solidFill>
                <a:schemeClr val="tx1"/>
              </a:solidFill>
            </a:endParaRP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Body Mechanics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2- Bend at the hips and knees;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get close to the person or object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6630" name="Picture 5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733800"/>
            <a:ext cx="35052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B6125-74C0-43E9-947A-E740F35239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endParaRPr lang="en-US" sz="2800" b="0" dirty="0" smtClean="0"/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Body Mechanics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3- Use the strongest muscles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7654" name="Picture 5" descr="lifting-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384550"/>
            <a:ext cx="44196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07DAD-B214-4DDD-B927-CE7B344A7B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r>
              <a:rPr lang="en-US" sz="4000" b="0" dirty="0" smtClean="0">
                <a:solidFill>
                  <a:srgbClr val="FFFF00"/>
                </a:solidFill>
              </a:rPr>
              <a:t> </a:t>
            </a:r>
            <a:endParaRPr lang="en-US" sz="2800" b="0" dirty="0" smtClean="0"/>
          </a:p>
        </p:txBody>
      </p:sp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Body Mechanics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4- Use your body weight to help push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or pull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	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8678" name="Picture 4" descr="MMj0173968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078413"/>
            <a:ext cx="16764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5" descr="MPj0382995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581400"/>
            <a:ext cx="35814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6" descr="MCj010520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562600"/>
            <a:ext cx="237172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67832-3504-4649-A944-ED432A0E91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r>
              <a:rPr lang="en-US" sz="4000" b="0" dirty="0" smtClean="0">
                <a:solidFill>
                  <a:srgbClr val="FFFF00"/>
                </a:solidFill>
              </a:rPr>
              <a:t> </a:t>
            </a:r>
            <a:endParaRPr lang="en-US" sz="2800" b="0" dirty="0" smtClean="0"/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/>
              <a:t>Body Mechanics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/>
              <a:t>5- Carry heavy objects close to the body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9702" name="Picture 4" descr="MCBD10638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505200"/>
            <a:ext cx="24384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B6B15-367F-4BE7-B28E-64855D96C6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3600" b="0" dirty="0" smtClean="0">
                <a:solidFill>
                  <a:srgbClr val="FFFF00"/>
                </a:solidFill>
              </a:rPr>
              <a:t>Healthcare Professional Safety</a:t>
            </a:r>
            <a:r>
              <a:rPr lang="en-US" sz="4000" b="0" dirty="0" smtClean="0">
                <a:solidFill>
                  <a:srgbClr val="FFFF00"/>
                </a:solidFill>
              </a:rPr>
              <a:t> </a:t>
            </a:r>
            <a:endParaRPr lang="en-US" sz="3200" b="0" dirty="0" smtClean="0"/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/>
              <a:t>Body Mechanics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smtClean="0"/>
              <a:t>6- Avoid twisting the body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30726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581400"/>
            <a:ext cx="15970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810000"/>
            <a:ext cx="2143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2961E-FF5A-4D43-B25E-FE75469609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</TotalTime>
  <Words>336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Glass Layers</vt:lpstr>
      <vt:lpstr> </vt:lpstr>
      <vt:lpstr>  Healthcare Professional Safety</vt:lpstr>
      <vt:lpstr>Healthcare Professional Safety </vt:lpstr>
      <vt:lpstr>Healthcare Professional Safety</vt:lpstr>
      <vt:lpstr>  Healthcare Professional Safety</vt:lpstr>
      <vt:lpstr>Healthcare Professional Safety</vt:lpstr>
      <vt:lpstr>Healthcare Professional Safety </vt:lpstr>
      <vt:lpstr>Healthcare Professional Safety </vt:lpstr>
      <vt:lpstr>Healthcare Professional Safety </vt:lpstr>
      <vt:lpstr>Healthcare Professional Safety </vt:lpstr>
      <vt:lpstr>Healthcare Professional Safety </vt:lpstr>
      <vt:lpstr>Healthcare Professional Safety Body Mechanics Rules: 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AES</dc:creator>
  <cp:lastModifiedBy>Joan Thompson</cp:lastModifiedBy>
  <cp:revision>127</cp:revision>
  <cp:lastPrinted>2011-06-22T16:19:10Z</cp:lastPrinted>
  <dcterms:created xsi:type="dcterms:W3CDTF">2009-10-02T13:06:39Z</dcterms:created>
  <dcterms:modified xsi:type="dcterms:W3CDTF">2011-06-22T16:20:02Z</dcterms:modified>
</cp:coreProperties>
</file>