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9"/>
  </p:notesMasterIdLst>
  <p:handoutMasterIdLst>
    <p:handoutMasterId r:id="rId10"/>
  </p:handoutMasterIdLst>
  <p:sldIdLst>
    <p:sldId id="331" r:id="rId2"/>
    <p:sldId id="367" r:id="rId3"/>
    <p:sldId id="368" r:id="rId4"/>
    <p:sldId id="369" r:id="rId5"/>
    <p:sldId id="370" r:id="rId6"/>
    <p:sldId id="371" r:id="rId7"/>
    <p:sldId id="362" r:id="rId8"/>
  </p:sldIdLst>
  <p:sldSz cx="9144000" cy="6858000" type="screen4x3"/>
  <p:notesSz cx="6858000" cy="91011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492C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36" autoAdjust="0"/>
    <p:restoredTop sz="86476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B60B74-D667-40EE-8139-77F2A0DFC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84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682625"/>
            <a:ext cx="4549775" cy="3413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3041"/>
            <a:ext cx="5486400" cy="40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2B2FE1D-4DCC-4282-BDC2-DED6921F6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470 h 2182"/>
                <a:gd name="T4" fmla="*/ 10834 w 4897"/>
                <a:gd name="T5" fmla="*/ 470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78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F30F8-2C8E-411A-ADA5-9AD3D350716F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AF5C1-3CF3-422A-80C3-CAB73127D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BAAD-4F23-473A-8269-916BA7D2620E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5BB1F-9E9D-4018-8D31-D29D2F880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A223F-BEDA-41CA-8486-AEB5E0057A49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9B5F0-9FDC-44A0-A2F6-776FD581B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E9483-9903-45C3-99DE-E8FADF8488A7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A777-9CDB-4378-942E-AB0AD7862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68C0D-7FE0-4934-B059-6CDF968240C0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C11BD-8899-485B-85A9-A81C95F24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DEDBB-2933-4CE5-98B3-CBEB25833C06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7CABE-90FB-4FB1-8818-333DBB3A2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AA5D8-B498-4C77-A3BA-A13BD1CA3877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64312-0B9F-4E58-B191-6761AEA6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1AC89-45BE-4CAE-BB11-B654A981C587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6B1F6-ECF3-4EB4-A904-E4BA16C46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8E9BA-0060-4914-911B-2E8EC31D6255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0E9B2-2F79-462D-B692-74A059385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17BC2-B0E6-48D4-A6C0-2E9DAB1842C4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0821-8E52-4B97-8362-6CFB90C4F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AA37C-6E9E-42DF-A1E6-35E4C10627B4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80C90-9B1D-44AD-9468-489AB6EE3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2 h 2182"/>
                <a:gd name="T4" fmla="*/ 10834 w 4897"/>
                <a:gd name="T5" fmla="*/ 12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0 h 2182"/>
                <a:gd name="T4" fmla="*/ 10834 w 4897"/>
                <a:gd name="T5" fmla="*/ 10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50127DF-1DD8-4B35-B324-D15A90D4CA3B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20AA5E7-973A-4299-B18B-3921481BC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7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7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3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56991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0" dirty="0"/>
              <a:t>Environmental Safety</a:t>
            </a:r>
            <a:r>
              <a:rPr lang="en-US" b="0" dirty="0"/>
              <a:t/>
            </a:r>
            <a:br>
              <a:rPr lang="en-US" b="0" dirty="0"/>
            </a:br>
            <a:r>
              <a:rPr lang="en-US" sz="4800" b="0" dirty="0" smtClean="0">
                <a:solidFill>
                  <a:srgbClr val="FFC000"/>
                </a:solidFill>
                <a:latin typeface="Elephant" pitchFamily="18" charset="0"/>
              </a:rPr>
              <a:t>Basic Emergency  Response</a:t>
            </a:r>
            <a:endParaRPr lang="en-US" b="0" dirty="0" smtClean="0"/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23557" name="Picture 5" descr="C:\Documents and Settings\jthompson\Local Settings\Temporary Internet Files\Content.IE5\3LMR8TQF\MC90016055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495800"/>
            <a:ext cx="183515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C:\Documents and Settings\jthompson\Local Settings\Temporary Internet Files\Content.IE5\LGKFWXLB\MC90019869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304800"/>
            <a:ext cx="12842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 descr="C:\Documents and Settings\jthompson\Local Settings\Temporary Internet Files\Content.IE5\LETPJQRF\MC900198697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4763" y="4257675"/>
            <a:ext cx="1851025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B256E-B455-4BF6-8413-995DEFF875E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2193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/>
              <a:t>Environmental Safety</a:t>
            </a:r>
            <a:br>
              <a:rPr lang="en-US" b="0" dirty="0"/>
            </a:br>
            <a:r>
              <a:rPr lang="en-US" b="0" dirty="0" smtClean="0">
                <a:solidFill>
                  <a:srgbClr val="FFC000"/>
                </a:solidFill>
                <a:latin typeface="Elephant" pitchFamily="18" charset="0"/>
              </a:rPr>
              <a:t>Basic Emergency  Response</a:t>
            </a:r>
            <a:endParaRPr lang="en-US" b="0" dirty="0" smtClean="0"/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 bwMode="auto">
          <a:xfrm>
            <a:off x="1136650" y="2133600"/>
            <a:ext cx="71691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lvl="1" eaLnBrk="1" hangingPunct="1">
              <a:lnSpc>
                <a:spcPct val="150000"/>
              </a:lnSpc>
              <a:defRPr/>
            </a:pPr>
            <a:r>
              <a:rPr lang="en-US" sz="3200" b="1" dirty="0" smtClean="0"/>
              <a:t>Immediate actions to </a:t>
            </a:r>
          </a:p>
          <a:p>
            <a:pPr lvl="2" eaLnBrk="1" hangingPunct="1">
              <a:lnSpc>
                <a:spcPct val="150000"/>
              </a:lnSpc>
              <a:defRPr/>
            </a:pPr>
            <a:r>
              <a:rPr lang="en-US" sz="2800" b="1" dirty="0" smtClean="0"/>
              <a:t>save lives</a:t>
            </a:r>
          </a:p>
          <a:p>
            <a:pPr lvl="2" eaLnBrk="1" hangingPunct="1">
              <a:lnSpc>
                <a:spcPct val="150000"/>
              </a:lnSpc>
              <a:defRPr/>
            </a:pPr>
            <a:r>
              <a:rPr lang="en-US" sz="2800" b="1" dirty="0" smtClean="0"/>
              <a:t>protect property </a:t>
            </a:r>
          </a:p>
          <a:p>
            <a:pPr lvl="2" eaLnBrk="1" hangingPunct="1">
              <a:lnSpc>
                <a:spcPct val="150000"/>
              </a:lnSpc>
              <a:defRPr/>
            </a:pPr>
            <a:r>
              <a:rPr lang="en-US" sz="2800" b="1" dirty="0" smtClean="0"/>
              <a:t>protect the environment</a:t>
            </a:r>
          </a:p>
          <a:p>
            <a:pPr lvl="2" eaLnBrk="1" hangingPunct="1">
              <a:lnSpc>
                <a:spcPct val="150000"/>
              </a:lnSpc>
              <a:defRPr/>
            </a:pPr>
            <a:r>
              <a:rPr lang="en-US" sz="2800" b="1" dirty="0" smtClean="0"/>
              <a:t>meet basic human needs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EAD04-FFF0-427A-A3B9-3830AB5B0E6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2193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/>
              <a:t>Environmental Safety</a:t>
            </a:r>
            <a:br>
              <a:rPr lang="en-US" b="0" dirty="0"/>
            </a:br>
            <a:r>
              <a:rPr lang="en-US" b="0" dirty="0" smtClean="0">
                <a:solidFill>
                  <a:srgbClr val="FFC000"/>
                </a:solidFill>
                <a:latin typeface="Elephant" pitchFamily="18" charset="0"/>
              </a:rPr>
              <a:t>Basic Emergency  Response</a:t>
            </a:r>
            <a:endParaRPr lang="en-US" b="0" dirty="0" smtClean="0"/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 bwMode="auto">
          <a:xfrm>
            <a:off x="1136650" y="2133600"/>
            <a:ext cx="71691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457200" lvl="1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3600" b="1" dirty="0" smtClean="0"/>
              <a:t>     Prepare</a:t>
            </a:r>
          </a:p>
          <a:p>
            <a:pPr marL="457200" lvl="1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3600" b="1" dirty="0" smtClean="0"/>
              <a:t>     Respond</a:t>
            </a:r>
          </a:p>
          <a:p>
            <a:pPr marL="457200" lvl="1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3600" b="1" dirty="0" smtClean="0"/>
              <a:t>     Recover</a:t>
            </a:r>
          </a:p>
          <a:p>
            <a:pPr marL="457200" lvl="1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en-US" sz="3200" b="1" dirty="0" smtClean="0"/>
          </a:p>
        </p:txBody>
      </p:sp>
      <p:pic>
        <p:nvPicPr>
          <p:cNvPr id="25606" name="Picture 2" descr="C:\Documents and Settings\jthompson\Local Settings\Temporary Internet Files\Content.IE5\F7AEK4SJ\MP900433107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4975" y="3730625"/>
            <a:ext cx="167798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42729-8CAF-47D2-8BFE-3BEEFFD0BF5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2193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/>
              <a:t>Environmental Safety</a:t>
            </a:r>
            <a:br>
              <a:rPr lang="en-US" b="0" dirty="0"/>
            </a:br>
            <a:r>
              <a:rPr lang="en-US" b="0" dirty="0" smtClean="0">
                <a:solidFill>
                  <a:srgbClr val="FFC000"/>
                </a:solidFill>
                <a:latin typeface="Elephant" pitchFamily="18" charset="0"/>
              </a:rPr>
              <a:t>Basic Emergency  Response</a:t>
            </a:r>
            <a:endParaRPr lang="en-US" b="0" dirty="0" smtClean="0"/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 bwMode="auto">
          <a:xfrm>
            <a:off x="1136650" y="2133600"/>
            <a:ext cx="71691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457200" lvl="1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3600" b="1" dirty="0" smtClean="0"/>
              <a:t>Prepare</a:t>
            </a:r>
          </a:p>
          <a:p>
            <a:pPr marL="1200150" lvl="2" indent="-342900" eaLnBrk="1" hangingPunct="1">
              <a:defRPr/>
            </a:pPr>
            <a:r>
              <a:rPr lang="en-US" b="1" dirty="0"/>
              <a:t>p</a:t>
            </a:r>
            <a:r>
              <a:rPr lang="en-US" b="1" dirty="0" smtClean="0"/>
              <a:t>lan</a:t>
            </a:r>
            <a:endParaRPr lang="en-US" b="1" dirty="0"/>
          </a:p>
          <a:p>
            <a:pPr marL="1200150" lvl="2" indent="-342900" eaLnBrk="1" hangingPunct="1">
              <a:defRPr/>
            </a:pPr>
            <a:r>
              <a:rPr lang="en-US" b="1" dirty="0"/>
              <a:t>o</a:t>
            </a:r>
            <a:r>
              <a:rPr lang="en-US" b="1" dirty="0" smtClean="0"/>
              <a:t>rganize</a:t>
            </a:r>
          </a:p>
          <a:p>
            <a:pPr marL="1200150" lvl="2" indent="-342900" eaLnBrk="1" hangingPunct="1">
              <a:defRPr/>
            </a:pPr>
            <a:r>
              <a:rPr lang="en-US" b="1" dirty="0"/>
              <a:t>t</a:t>
            </a:r>
            <a:r>
              <a:rPr lang="en-US" b="1" dirty="0" smtClean="0"/>
              <a:t>rain</a:t>
            </a:r>
          </a:p>
          <a:p>
            <a:pPr marL="1200150" lvl="2" indent="-342900" eaLnBrk="1" hangingPunct="1">
              <a:defRPr/>
            </a:pPr>
            <a:r>
              <a:rPr lang="en-US" b="1" dirty="0"/>
              <a:t>e</a:t>
            </a:r>
            <a:r>
              <a:rPr lang="en-US" b="1" dirty="0" smtClean="0"/>
              <a:t>quip</a:t>
            </a:r>
          </a:p>
          <a:p>
            <a:pPr marL="1200150" lvl="2" indent="-342900" eaLnBrk="1" hangingPunct="1">
              <a:defRPr/>
            </a:pPr>
            <a:r>
              <a:rPr lang="en-US" b="1" dirty="0" smtClean="0"/>
              <a:t>practice</a:t>
            </a:r>
          </a:p>
          <a:p>
            <a:pPr marL="1200150" lvl="2" indent="-342900" eaLnBrk="1" hangingPunct="1">
              <a:defRPr/>
            </a:pPr>
            <a:r>
              <a:rPr lang="en-US" b="1" dirty="0"/>
              <a:t>e</a:t>
            </a:r>
            <a:r>
              <a:rPr lang="en-US" b="1" dirty="0" smtClean="0"/>
              <a:t>valuate and improve</a:t>
            </a:r>
          </a:p>
          <a:p>
            <a:pPr marL="457200" lvl="1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3600" b="1" dirty="0"/>
              <a:t>	</a:t>
            </a:r>
            <a:endParaRPr lang="en-US" sz="3600" b="1" dirty="0" smtClean="0"/>
          </a:p>
          <a:p>
            <a:pPr marL="457200" lvl="1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3600" b="1" dirty="0"/>
              <a:t>	</a:t>
            </a:r>
            <a:endParaRPr lang="en-US" sz="3600" b="1" dirty="0" smtClean="0"/>
          </a:p>
          <a:p>
            <a:pPr marL="457200" lvl="1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3600" b="1" dirty="0" smtClean="0"/>
              <a:t>     </a:t>
            </a:r>
            <a:endParaRPr lang="en-US" sz="3200" b="1" dirty="0" smtClean="0"/>
          </a:p>
        </p:txBody>
      </p:sp>
      <p:pic>
        <p:nvPicPr>
          <p:cNvPr id="26630" name="Picture 6" descr="C:\Documents and Settings\jthompson\Local Settings\Temporary Internet Files\Content.IE5\78G7XYHQ\MP90043952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2100" y="25146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9" descr="C:\Documents and Settings\jthompson\Local Settings\Temporary Internet Files\Content.IE5\3LMR8TQF\MP900422269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411663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5A173-FA63-41D1-BF9A-E4C8602CFF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2193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/>
              <a:t>Environmental Safety</a:t>
            </a:r>
            <a:br>
              <a:rPr lang="en-US" b="0" dirty="0"/>
            </a:br>
            <a:r>
              <a:rPr lang="en-US" b="0" dirty="0" smtClean="0">
                <a:solidFill>
                  <a:srgbClr val="FFC000"/>
                </a:solidFill>
                <a:latin typeface="Elephant" pitchFamily="18" charset="0"/>
              </a:rPr>
              <a:t>Basic Emergency  Response</a:t>
            </a:r>
            <a:endParaRPr lang="en-US" b="0" dirty="0" smtClean="0"/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 bwMode="auto">
          <a:xfrm>
            <a:off x="1136650" y="2133600"/>
            <a:ext cx="71691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en-US" sz="3600" b="1" dirty="0" smtClean="0"/>
              <a:t>Respond</a:t>
            </a:r>
          </a:p>
          <a:p>
            <a:pPr lvl="1" eaLnBrk="1" hangingPunct="1">
              <a:defRPr/>
            </a:pPr>
            <a:r>
              <a:rPr lang="en-US" b="1" dirty="0" smtClean="0"/>
              <a:t>gain awareness of the situation</a:t>
            </a:r>
          </a:p>
          <a:p>
            <a:pPr lvl="1" eaLnBrk="1" hangingPunct="1">
              <a:defRPr/>
            </a:pPr>
            <a:r>
              <a:rPr lang="en-US" b="1" dirty="0" smtClean="0"/>
              <a:t>activate key resources</a:t>
            </a:r>
          </a:p>
          <a:p>
            <a:pPr lvl="1" eaLnBrk="1" hangingPunct="1">
              <a:defRPr/>
            </a:pPr>
            <a:r>
              <a:rPr lang="en-US" b="1" dirty="0" smtClean="0"/>
              <a:t>direct response action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b="1" dirty="0" smtClean="0"/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en-US" sz="3600" b="1" dirty="0" smtClean="0"/>
              <a:t>     </a:t>
            </a:r>
            <a:endParaRPr lang="en-US" sz="3200" b="1" dirty="0" smtClean="0"/>
          </a:p>
        </p:txBody>
      </p:sp>
      <p:pic>
        <p:nvPicPr>
          <p:cNvPr id="27654" name="Picture 3" descr="C:\Documents and Settings\jthompson\Local Settings\Temporary Internet Files\Content.IE5\8TL10BWC\MP90022777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400550"/>
            <a:ext cx="2773363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4" descr="C:\Documents and Settings\jthompson\Local Settings\Temporary Internet Files\Content.IE5\257FALW7\MC90019869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656013"/>
            <a:ext cx="1712913" cy="243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53A84D-A959-440F-B22D-27C6E29689B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2193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/>
              <a:t>Environmental Safety</a:t>
            </a:r>
            <a:br>
              <a:rPr lang="en-US" b="0" dirty="0"/>
            </a:br>
            <a:r>
              <a:rPr lang="en-US" b="0" dirty="0" smtClean="0">
                <a:solidFill>
                  <a:srgbClr val="FFC000"/>
                </a:solidFill>
                <a:latin typeface="Elephant" pitchFamily="18" charset="0"/>
              </a:rPr>
              <a:t>Basic Emergency  Response</a:t>
            </a:r>
            <a:endParaRPr lang="en-US" b="0" dirty="0" smtClean="0"/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 bwMode="auto">
          <a:xfrm>
            <a:off x="1136650" y="2133600"/>
            <a:ext cx="71691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457200" lvl="1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3600" b="1" dirty="0" smtClean="0"/>
              <a:t>Recover</a:t>
            </a:r>
          </a:p>
          <a:p>
            <a:pPr marL="857250" lvl="2" indent="0" eaLnBrk="1" hangingPunct="1">
              <a:buFont typeface="Wingdings" pitchFamily="2" charset="2"/>
              <a:buNone/>
              <a:defRPr/>
            </a:pPr>
            <a:r>
              <a:rPr lang="en-US" sz="2800" b="1" dirty="0" smtClean="0"/>
              <a:t>Short-term recovery is immediate</a:t>
            </a:r>
          </a:p>
          <a:p>
            <a:pPr marL="857250" lvl="2" indent="0" eaLnBrk="1" hangingPunct="1">
              <a:buFont typeface="Wingdings" pitchFamily="2" charset="2"/>
              <a:buNone/>
              <a:defRPr/>
            </a:pPr>
            <a:r>
              <a:rPr lang="en-US" sz="2800" b="1" dirty="0" smtClean="0"/>
              <a:t>Long-term recovery may take months or years</a:t>
            </a:r>
          </a:p>
          <a:p>
            <a:pPr marL="457200" lvl="1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en-US" sz="32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E13AD-DEC7-4876-91B0-B055B2E03B1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7367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3600" b="0" dirty="0">
                <a:solidFill>
                  <a:srgbClr val="FFC000"/>
                </a:solidFill>
                <a:latin typeface="Elephant" pitchFamily="18" charset="0"/>
              </a:rPr>
              <a:t>Basic Emergency  Response</a:t>
            </a:r>
            <a:endParaRPr lang="en-US" sz="4800" b="0" dirty="0" smtClean="0"/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2133600"/>
            <a:ext cx="8007350" cy="3962400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defRPr/>
            </a:pPr>
            <a:r>
              <a:rPr lang="en-US" sz="3600" b="1" dirty="0" smtClean="0"/>
              <a:t>Stay Calm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3600" b="1" dirty="0" smtClean="0"/>
              <a:t>Follow procedure of agency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3600" b="1" dirty="0" smtClean="0"/>
              <a:t>Provide for the safety of yourself and others</a:t>
            </a:r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15707-BB45-4DAD-BCB0-60E4B995EFE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3758</TotalTime>
  <Words>145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Glass Layers</vt:lpstr>
      <vt:lpstr>Environmental Safety Basic Emergency  Response</vt:lpstr>
      <vt:lpstr>Environmental Safety Basic Emergency  Response</vt:lpstr>
      <vt:lpstr>Environmental Safety Basic Emergency  Response</vt:lpstr>
      <vt:lpstr>Environmental Safety Basic Emergency  Response</vt:lpstr>
      <vt:lpstr>Environmental Safety Basic Emergency  Response</vt:lpstr>
      <vt:lpstr>Environmental Safety Basic Emergency  Response</vt:lpstr>
      <vt:lpstr>Environmental Safety Basic Emergency  Response</vt:lpstr>
    </vt:vector>
  </TitlesOfParts>
  <Company>NCDPI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AES</dc:creator>
  <cp:lastModifiedBy>Joan Thompson</cp:lastModifiedBy>
  <cp:revision>131</cp:revision>
  <cp:lastPrinted>2011-06-22T16:05:52Z</cp:lastPrinted>
  <dcterms:created xsi:type="dcterms:W3CDTF">2009-10-02T13:06:39Z</dcterms:created>
  <dcterms:modified xsi:type="dcterms:W3CDTF">2011-06-22T16:06:37Z</dcterms:modified>
</cp:coreProperties>
</file>