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6.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7.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9.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0.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1.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2.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3.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6.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7.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28.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 id="2147483703" r:id="rId4"/>
    <p:sldMasterId id="2147483716" r:id="rId5"/>
    <p:sldMasterId id="2147483742" r:id="rId6"/>
    <p:sldMasterId id="2147483755" r:id="rId7"/>
    <p:sldMasterId id="2147483768" r:id="rId8"/>
    <p:sldMasterId id="2147483781" r:id="rId9"/>
    <p:sldMasterId id="2147483794" r:id="rId10"/>
    <p:sldMasterId id="2147483807" r:id="rId11"/>
    <p:sldMasterId id="2147483820" r:id="rId12"/>
    <p:sldMasterId id="2147483833" r:id="rId13"/>
    <p:sldMasterId id="2147483846" r:id="rId14"/>
    <p:sldMasterId id="2147483860" r:id="rId15"/>
    <p:sldMasterId id="2147483873" r:id="rId16"/>
    <p:sldMasterId id="2147483886" r:id="rId17"/>
    <p:sldMasterId id="2147483899" r:id="rId18"/>
    <p:sldMasterId id="2147483912" r:id="rId19"/>
    <p:sldMasterId id="2147483927" r:id="rId20"/>
    <p:sldMasterId id="2147483939" r:id="rId21"/>
    <p:sldMasterId id="2147483951" r:id="rId22"/>
    <p:sldMasterId id="2147483963" r:id="rId23"/>
    <p:sldMasterId id="2147483975" r:id="rId24"/>
    <p:sldMasterId id="2147483987" r:id="rId25"/>
    <p:sldMasterId id="2147483999" r:id="rId26"/>
    <p:sldMasterId id="2147484011" r:id="rId27"/>
    <p:sldMasterId id="2147484023" r:id="rId28"/>
    <p:sldMasterId id="2147484035" r:id="rId29"/>
  </p:sldMasterIdLst>
  <p:notesMasterIdLst>
    <p:notesMasterId r:id="rId132"/>
  </p:notesMasterIdLst>
  <p:handoutMasterIdLst>
    <p:handoutMasterId r:id="rId133"/>
  </p:handoutMasterIdLst>
  <p:sldIdLst>
    <p:sldId id="362" r:id="rId30"/>
    <p:sldId id="363" r:id="rId31"/>
    <p:sldId id="265" r:id="rId32"/>
    <p:sldId id="266" r:id="rId33"/>
    <p:sldId id="267" r:id="rId34"/>
    <p:sldId id="268" r:id="rId35"/>
    <p:sldId id="417" r:id="rId36"/>
    <p:sldId id="418" r:id="rId37"/>
    <p:sldId id="419" r:id="rId38"/>
    <p:sldId id="420" r:id="rId39"/>
    <p:sldId id="421" r:id="rId40"/>
    <p:sldId id="422" r:id="rId41"/>
    <p:sldId id="423" r:id="rId42"/>
    <p:sldId id="424" r:id="rId43"/>
    <p:sldId id="425" r:id="rId44"/>
    <p:sldId id="427" r:id="rId45"/>
    <p:sldId id="426" r:id="rId46"/>
    <p:sldId id="428" r:id="rId47"/>
    <p:sldId id="429" r:id="rId48"/>
    <p:sldId id="431" r:id="rId49"/>
    <p:sldId id="430" r:id="rId50"/>
    <p:sldId id="271" r:id="rId51"/>
    <p:sldId id="272" r:id="rId52"/>
    <p:sldId id="366" r:id="rId53"/>
    <p:sldId id="365" r:id="rId54"/>
    <p:sldId id="367" r:id="rId55"/>
    <p:sldId id="369" r:id="rId56"/>
    <p:sldId id="432" r:id="rId57"/>
    <p:sldId id="374" r:id="rId58"/>
    <p:sldId id="372" r:id="rId59"/>
    <p:sldId id="376" r:id="rId60"/>
    <p:sldId id="375" r:id="rId61"/>
    <p:sldId id="377" r:id="rId62"/>
    <p:sldId id="379" r:id="rId63"/>
    <p:sldId id="378" r:id="rId64"/>
    <p:sldId id="380" r:id="rId65"/>
    <p:sldId id="283" r:id="rId66"/>
    <p:sldId id="284" r:id="rId67"/>
    <p:sldId id="381" r:id="rId68"/>
    <p:sldId id="382" r:id="rId69"/>
    <p:sldId id="384" r:id="rId70"/>
    <p:sldId id="385" r:id="rId71"/>
    <p:sldId id="387" r:id="rId72"/>
    <p:sldId id="388" r:id="rId73"/>
    <p:sldId id="389" r:id="rId74"/>
    <p:sldId id="390" r:id="rId75"/>
    <p:sldId id="391" r:id="rId76"/>
    <p:sldId id="386" r:id="rId77"/>
    <p:sldId id="392" r:id="rId78"/>
    <p:sldId id="401" r:id="rId79"/>
    <p:sldId id="393" r:id="rId80"/>
    <p:sldId id="330" r:id="rId81"/>
    <p:sldId id="331" r:id="rId82"/>
    <p:sldId id="332" r:id="rId83"/>
    <p:sldId id="333" r:id="rId84"/>
    <p:sldId id="335" r:id="rId85"/>
    <p:sldId id="336" r:id="rId86"/>
    <p:sldId id="338" r:id="rId87"/>
    <p:sldId id="339" r:id="rId88"/>
    <p:sldId id="340" r:id="rId89"/>
    <p:sldId id="341" r:id="rId90"/>
    <p:sldId id="342" r:id="rId91"/>
    <p:sldId id="337" r:id="rId92"/>
    <p:sldId id="334" r:id="rId93"/>
    <p:sldId id="416" r:id="rId94"/>
    <p:sldId id="433" r:id="rId95"/>
    <p:sldId id="300" r:id="rId96"/>
    <p:sldId id="301" r:id="rId97"/>
    <p:sldId id="302" r:id="rId98"/>
    <p:sldId id="303" r:id="rId99"/>
    <p:sldId id="304" r:id="rId100"/>
    <p:sldId id="305" r:id="rId101"/>
    <p:sldId id="306" r:id="rId102"/>
    <p:sldId id="307" r:id="rId103"/>
    <p:sldId id="308" r:id="rId104"/>
    <p:sldId id="309" r:id="rId105"/>
    <p:sldId id="310" r:id="rId106"/>
    <p:sldId id="311" r:id="rId107"/>
    <p:sldId id="312" r:id="rId108"/>
    <p:sldId id="313" r:id="rId109"/>
    <p:sldId id="314" r:id="rId110"/>
    <p:sldId id="315" r:id="rId111"/>
    <p:sldId id="316" r:id="rId112"/>
    <p:sldId id="317" r:id="rId113"/>
    <p:sldId id="318" r:id="rId114"/>
    <p:sldId id="319" r:id="rId115"/>
    <p:sldId id="320" r:id="rId116"/>
    <p:sldId id="321" r:id="rId117"/>
    <p:sldId id="322" r:id="rId118"/>
    <p:sldId id="414" r:id="rId119"/>
    <p:sldId id="403" r:id="rId120"/>
    <p:sldId id="404" r:id="rId121"/>
    <p:sldId id="405" r:id="rId122"/>
    <p:sldId id="408" r:id="rId123"/>
    <p:sldId id="359" r:id="rId124"/>
    <p:sldId id="406" r:id="rId125"/>
    <p:sldId id="407" r:id="rId126"/>
    <p:sldId id="412" r:id="rId127"/>
    <p:sldId id="409" r:id="rId128"/>
    <p:sldId id="434" r:id="rId129"/>
    <p:sldId id="435" r:id="rId130"/>
    <p:sldId id="413"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CC33"/>
    <a:srgbClr val="663300"/>
    <a:srgbClr val="00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17" autoAdjust="0"/>
  </p:normalViewPr>
  <p:slideViewPr>
    <p:cSldViewPr>
      <p:cViewPr varScale="1">
        <p:scale>
          <a:sx n="100" d="100"/>
          <a:sy n="100" d="100"/>
        </p:scale>
        <p:origin x="1512" y="96"/>
      </p:cViewPr>
      <p:guideLst>
        <p:guide orient="horz" pos="2160"/>
        <p:guide pos="2880"/>
      </p:guideLst>
    </p:cSldViewPr>
  </p:slideViewPr>
  <p:outlineViewPr>
    <p:cViewPr>
      <p:scale>
        <a:sx n="33" d="100"/>
        <a:sy n="33" d="100"/>
      </p:scale>
      <p:origin x="0" y="2390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33" Type="http://schemas.openxmlformats.org/officeDocument/2006/relationships/handoutMaster" Target="handoutMasters/handoutMaster1.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123" Type="http://schemas.openxmlformats.org/officeDocument/2006/relationships/slide" Target="slides/slide94.xml"/><Relationship Id="rId128" Type="http://schemas.openxmlformats.org/officeDocument/2006/relationships/slide" Target="slides/slide99.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slide" Target="slides/slide84.xml"/><Relationship Id="rId118" Type="http://schemas.openxmlformats.org/officeDocument/2006/relationships/slide" Target="slides/slide89.xml"/><Relationship Id="rId126" Type="http://schemas.openxmlformats.org/officeDocument/2006/relationships/slide" Target="slides/slide97.xml"/><Relationship Id="rId13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slide" Target="slides/slide87.xml"/><Relationship Id="rId124" Type="http://schemas.openxmlformats.org/officeDocument/2006/relationships/slide" Target="slides/slide95.xml"/><Relationship Id="rId129" Type="http://schemas.openxmlformats.org/officeDocument/2006/relationships/slide" Target="slides/slide100.xml"/><Relationship Id="rId13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slide" Target="slides/slide90.xml"/><Relationship Id="rId127" Type="http://schemas.openxmlformats.org/officeDocument/2006/relationships/slide" Target="slides/slide9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slide" Target="slides/slide93.xml"/><Relationship Id="rId130" Type="http://schemas.openxmlformats.org/officeDocument/2006/relationships/slide" Target="slides/slide101.xml"/><Relationship Id="rId13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slide" Target="slides/slide91.xml"/><Relationship Id="rId125"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131" Type="http://schemas.openxmlformats.org/officeDocument/2006/relationships/slide" Target="slides/slide102.xml"/><Relationship Id="rId136" Type="http://schemas.openxmlformats.org/officeDocument/2006/relationships/theme" Target="theme/theme1.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13" Type="http://schemas.openxmlformats.org/officeDocument/2006/relationships/slide" Target="slides/slide51.xml"/><Relationship Id="rId18" Type="http://schemas.openxmlformats.org/officeDocument/2006/relationships/slide" Target="slides/slide64.xml"/><Relationship Id="rId26" Type="http://schemas.openxmlformats.org/officeDocument/2006/relationships/slide" Target="slides/slide87.xml"/><Relationship Id="rId3" Type="http://schemas.openxmlformats.org/officeDocument/2006/relationships/slide" Target="slides/slide37.xml"/><Relationship Id="rId21" Type="http://schemas.openxmlformats.org/officeDocument/2006/relationships/slide" Target="slides/slide80.xml"/><Relationship Id="rId7" Type="http://schemas.openxmlformats.org/officeDocument/2006/relationships/slide" Target="slides/slide43.xml"/><Relationship Id="rId12" Type="http://schemas.openxmlformats.org/officeDocument/2006/relationships/slide" Target="slides/slide50.xml"/><Relationship Id="rId17" Type="http://schemas.openxmlformats.org/officeDocument/2006/relationships/slide" Target="slides/slide63.xml"/><Relationship Id="rId25" Type="http://schemas.openxmlformats.org/officeDocument/2006/relationships/slide" Target="slides/slide86.xml"/><Relationship Id="rId2" Type="http://schemas.openxmlformats.org/officeDocument/2006/relationships/slide" Target="slides/slide36.xml"/><Relationship Id="rId16" Type="http://schemas.openxmlformats.org/officeDocument/2006/relationships/slide" Target="slides/slide57.xml"/><Relationship Id="rId20" Type="http://schemas.openxmlformats.org/officeDocument/2006/relationships/slide" Target="slides/slide73.xml"/><Relationship Id="rId29" Type="http://schemas.openxmlformats.org/officeDocument/2006/relationships/slide" Target="slides/slide102.xml"/><Relationship Id="rId1" Type="http://schemas.openxmlformats.org/officeDocument/2006/relationships/slide" Target="slides/slide2.xml"/><Relationship Id="rId6" Type="http://schemas.openxmlformats.org/officeDocument/2006/relationships/slide" Target="slides/slide42.xml"/><Relationship Id="rId11" Type="http://schemas.openxmlformats.org/officeDocument/2006/relationships/slide" Target="slides/slide49.xml"/><Relationship Id="rId24" Type="http://schemas.openxmlformats.org/officeDocument/2006/relationships/slide" Target="slides/slide85.xml"/><Relationship Id="rId5" Type="http://schemas.openxmlformats.org/officeDocument/2006/relationships/slide" Target="slides/slide41.xml"/><Relationship Id="rId15" Type="http://schemas.openxmlformats.org/officeDocument/2006/relationships/slide" Target="slides/slide53.xml"/><Relationship Id="rId23" Type="http://schemas.openxmlformats.org/officeDocument/2006/relationships/slide" Target="slides/slide84.xml"/><Relationship Id="rId28" Type="http://schemas.openxmlformats.org/officeDocument/2006/relationships/slide" Target="slides/slide97.xml"/><Relationship Id="rId10" Type="http://schemas.openxmlformats.org/officeDocument/2006/relationships/slide" Target="slides/slide46.xml"/><Relationship Id="rId19" Type="http://schemas.openxmlformats.org/officeDocument/2006/relationships/slide" Target="slides/slide71.xml"/><Relationship Id="rId4" Type="http://schemas.openxmlformats.org/officeDocument/2006/relationships/slide" Target="slides/slide39.xml"/><Relationship Id="rId9" Type="http://schemas.openxmlformats.org/officeDocument/2006/relationships/slide" Target="slides/slide45.xml"/><Relationship Id="rId14" Type="http://schemas.openxmlformats.org/officeDocument/2006/relationships/slide" Target="slides/slide52.xml"/><Relationship Id="rId22" Type="http://schemas.openxmlformats.org/officeDocument/2006/relationships/slide" Target="slides/slide81.xml"/><Relationship Id="rId27" Type="http://schemas.openxmlformats.org/officeDocument/2006/relationships/slide" Target="slides/slide9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7243 Nursing Fundamentals</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1.03 Understand residents' rights, advocacy, and grievance procedures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4138B9-70EE-47BB-B964-E654DA98C5E0}" type="slidenum">
              <a:rPr lang="en-US" smtClean="0"/>
              <a:t>‹#›</a:t>
            </a:fld>
            <a:endParaRPr lang="en-US"/>
          </a:p>
        </p:txBody>
      </p:sp>
    </p:spTree>
    <p:extLst>
      <p:ext uri="{BB962C8B-B14F-4D97-AF65-F5344CB8AC3E}">
        <p14:creationId xmlns:p14="http://schemas.microsoft.com/office/powerpoint/2010/main" val="109046488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7243 Nursing Fundamentals</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1.03 Understand residents' rights, advocacy, and grievance procedures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DAE19-2A02-4386-A97C-FACE357512BC}" type="slidenum">
              <a:rPr lang="en-US" smtClean="0"/>
              <a:t>‹#›</a:t>
            </a:fld>
            <a:endParaRPr lang="en-US"/>
          </a:p>
        </p:txBody>
      </p:sp>
    </p:spTree>
    <p:extLst>
      <p:ext uri="{BB962C8B-B14F-4D97-AF65-F5344CB8AC3E}">
        <p14:creationId xmlns:p14="http://schemas.microsoft.com/office/powerpoint/2010/main" val="342094889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pPr eaLnBrk="1" hangingPunct="1"/>
            <a:endParaRPr lang="en-US" smtClean="0"/>
          </a:p>
        </p:txBody>
      </p:sp>
      <p:sp>
        <p:nvSpPr>
          <p:cNvPr id="102404" name="Date Placeholder 3"/>
          <p:cNvSpPr>
            <a:spLocks noGrp="1"/>
          </p:cNvSpPr>
          <p:nvPr>
            <p:ph type="dt" sz="quarter" idx="1"/>
          </p:nvPr>
        </p:nvSpPr>
        <p:spPr>
          <a:noFill/>
        </p:spPr>
        <p:txBody>
          <a:bodyPr/>
          <a:lstStyle>
            <a:lvl1pPr defTabSz="914684" eaLnBrk="0" hangingPunct="0">
              <a:defRPr>
                <a:solidFill>
                  <a:schemeClr val="tx1"/>
                </a:solidFill>
                <a:latin typeface="Arial" charset="0"/>
              </a:defRPr>
            </a:lvl1pPr>
            <a:lvl2pPr marL="734257" indent="-282407" defTabSz="914684" eaLnBrk="0" hangingPunct="0">
              <a:defRPr>
                <a:solidFill>
                  <a:schemeClr val="tx1"/>
                </a:solidFill>
                <a:latin typeface="Arial" charset="0"/>
              </a:defRPr>
            </a:lvl2pPr>
            <a:lvl3pPr marL="1129627" indent="-225925" defTabSz="914684" eaLnBrk="0" hangingPunct="0">
              <a:defRPr>
                <a:solidFill>
                  <a:schemeClr val="tx1"/>
                </a:solidFill>
                <a:latin typeface="Arial" charset="0"/>
              </a:defRPr>
            </a:lvl3pPr>
            <a:lvl4pPr marL="1581478" indent="-225925" defTabSz="914684" eaLnBrk="0" hangingPunct="0">
              <a:defRPr>
                <a:solidFill>
                  <a:schemeClr val="tx1"/>
                </a:solidFill>
                <a:latin typeface="Arial" charset="0"/>
              </a:defRPr>
            </a:lvl4pPr>
            <a:lvl5pPr marL="2033328" indent="-225925" defTabSz="914684" eaLnBrk="0" hangingPunct="0">
              <a:defRPr>
                <a:solidFill>
                  <a:schemeClr val="tx1"/>
                </a:solidFill>
                <a:latin typeface="Arial" charset="0"/>
              </a:defRPr>
            </a:lvl5pPr>
            <a:lvl6pPr marL="2485179" indent="-225925" defTabSz="914684" eaLnBrk="0" fontAlgn="base" hangingPunct="0">
              <a:spcBef>
                <a:spcPct val="0"/>
              </a:spcBef>
              <a:spcAft>
                <a:spcPct val="0"/>
              </a:spcAft>
              <a:defRPr>
                <a:solidFill>
                  <a:schemeClr val="tx1"/>
                </a:solidFill>
                <a:latin typeface="Arial" charset="0"/>
              </a:defRPr>
            </a:lvl6pPr>
            <a:lvl7pPr marL="2937030" indent="-225925" defTabSz="914684" eaLnBrk="0" fontAlgn="base" hangingPunct="0">
              <a:spcBef>
                <a:spcPct val="0"/>
              </a:spcBef>
              <a:spcAft>
                <a:spcPct val="0"/>
              </a:spcAft>
              <a:defRPr>
                <a:solidFill>
                  <a:schemeClr val="tx1"/>
                </a:solidFill>
                <a:latin typeface="Arial" charset="0"/>
              </a:defRPr>
            </a:lvl7pPr>
            <a:lvl8pPr marL="3388881" indent="-225925" defTabSz="914684" eaLnBrk="0" fontAlgn="base" hangingPunct="0">
              <a:spcBef>
                <a:spcPct val="0"/>
              </a:spcBef>
              <a:spcAft>
                <a:spcPct val="0"/>
              </a:spcAft>
              <a:defRPr>
                <a:solidFill>
                  <a:schemeClr val="tx1"/>
                </a:solidFill>
                <a:latin typeface="Arial" charset="0"/>
              </a:defRPr>
            </a:lvl8pPr>
            <a:lvl9pPr marL="3840731" indent="-225925" defTabSz="914684" eaLnBrk="0" fontAlgn="base" hangingPunct="0">
              <a:spcBef>
                <a:spcPct val="0"/>
              </a:spcBef>
              <a:spcAft>
                <a:spcPct val="0"/>
              </a:spcAft>
              <a:defRPr>
                <a:solidFill>
                  <a:schemeClr val="tx1"/>
                </a:solidFill>
                <a:latin typeface="Arial" charset="0"/>
              </a:defRPr>
            </a:lvl9pPr>
          </a:lstStyle>
          <a:p>
            <a:r>
              <a:rPr lang="en-US" smtClean="0">
                <a:solidFill>
                  <a:srgbClr val="000000"/>
                </a:solidFill>
                <a:latin typeface="Times New Roman" pitchFamily="18" charset="0"/>
              </a:rPr>
              <a:t>7243 Nursing Fundamentals</a:t>
            </a:r>
            <a:endParaRPr lang="en-US">
              <a:solidFill>
                <a:srgbClr val="000000"/>
              </a:solidFill>
              <a:latin typeface="Times New Roman" pitchFamily="18" charset="0"/>
            </a:endParaRPr>
          </a:p>
        </p:txBody>
      </p:sp>
      <p:sp>
        <p:nvSpPr>
          <p:cNvPr id="102405" name="Slide Number Placeholder 4"/>
          <p:cNvSpPr>
            <a:spLocks noGrp="1"/>
          </p:cNvSpPr>
          <p:nvPr>
            <p:ph type="sldNum" sz="quarter" idx="5"/>
          </p:nvPr>
        </p:nvSpPr>
        <p:spPr>
          <a:noFill/>
        </p:spPr>
        <p:txBody>
          <a:bodyPr/>
          <a:lstStyle>
            <a:lvl1pPr defTabSz="914684" eaLnBrk="0" hangingPunct="0">
              <a:defRPr>
                <a:solidFill>
                  <a:schemeClr val="tx1"/>
                </a:solidFill>
                <a:latin typeface="Arial" charset="0"/>
              </a:defRPr>
            </a:lvl1pPr>
            <a:lvl2pPr marL="734257" indent="-282407" defTabSz="914684" eaLnBrk="0" hangingPunct="0">
              <a:defRPr>
                <a:solidFill>
                  <a:schemeClr val="tx1"/>
                </a:solidFill>
                <a:latin typeface="Arial" charset="0"/>
              </a:defRPr>
            </a:lvl2pPr>
            <a:lvl3pPr marL="1129627" indent="-225925" defTabSz="914684" eaLnBrk="0" hangingPunct="0">
              <a:defRPr>
                <a:solidFill>
                  <a:schemeClr val="tx1"/>
                </a:solidFill>
                <a:latin typeface="Arial" charset="0"/>
              </a:defRPr>
            </a:lvl3pPr>
            <a:lvl4pPr marL="1581478" indent="-225925" defTabSz="914684" eaLnBrk="0" hangingPunct="0">
              <a:defRPr>
                <a:solidFill>
                  <a:schemeClr val="tx1"/>
                </a:solidFill>
                <a:latin typeface="Arial" charset="0"/>
              </a:defRPr>
            </a:lvl4pPr>
            <a:lvl5pPr marL="2033328" indent="-225925" defTabSz="914684" eaLnBrk="0" hangingPunct="0">
              <a:defRPr>
                <a:solidFill>
                  <a:schemeClr val="tx1"/>
                </a:solidFill>
                <a:latin typeface="Arial" charset="0"/>
              </a:defRPr>
            </a:lvl5pPr>
            <a:lvl6pPr marL="2485179" indent="-225925" defTabSz="914684" eaLnBrk="0" fontAlgn="base" hangingPunct="0">
              <a:spcBef>
                <a:spcPct val="0"/>
              </a:spcBef>
              <a:spcAft>
                <a:spcPct val="0"/>
              </a:spcAft>
              <a:defRPr>
                <a:solidFill>
                  <a:schemeClr val="tx1"/>
                </a:solidFill>
                <a:latin typeface="Arial" charset="0"/>
              </a:defRPr>
            </a:lvl6pPr>
            <a:lvl7pPr marL="2937030" indent="-225925" defTabSz="914684" eaLnBrk="0" fontAlgn="base" hangingPunct="0">
              <a:spcBef>
                <a:spcPct val="0"/>
              </a:spcBef>
              <a:spcAft>
                <a:spcPct val="0"/>
              </a:spcAft>
              <a:defRPr>
                <a:solidFill>
                  <a:schemeClr val="tx1"/>
                </a:solidFill>
                <a:latin typeface="Arial" charset="0"/>
              </a:defRPr>
            </a:lvl7pPr>
            <a:lvl8pPr marL="3388881" indent="-225925" defTabSz="914684" eaLnBrk="0" fontAlgn="base" hangingPunct="0">
              <a:spcBef>
                <a:spcPct val="0"/>
              </a:spcBef>
              <a:spcAft>
                <a:spcPct val="0"/>
              </a:spcAft>
              <a:defRPr>
                <a:solidFill>
                  <a:schemeClr val="tx1"/>
                </a:solidFill>
                <a:latin typeface="Arial" charset="0"/>
              </a:defRPr>
            </a:lvl8pPr>
            <a:lvl9pPr marL="3840731" indent="-225925" defTabSz="914684" eaLnBrk="0" fontAlgn="base" hangingPunct="0">
              <a:spcBef>
                <a:spcPct val="0"/>
              </a:spcBef>
              <a:spcAft>
                <a:spcPct val="0"/>
              </a:spcAft>
              <a:defRPr>
                <a:solidFill>
                  <a:schemeClr val="tx1"/>
                </a:solidFill>
                <a:latin typeface="Arial" charset="0"/>
              </a:defRPr>
            </a:lvl9pPr>
          </a:lstStyle>
          <a:p>
            <a:fld id="{B2D3F9A2-437A-4CF8-8D6F-57F614EC1FB7}" type="slidenum">
              <a:rPr lang="en-US">
                <a:solidFill>
                  <a:srgbClr val="000000"/>
                </a:solidFill>
                <a:latin typeface="Times New Roman" pitchFamily="18" charset="0"/>
              </a:rPr>
              <a:pPr/>
              <a:t>1</a:t>
            </a:fld>
            <a:endParaRPr lang="en-US">
              <a:solidFill>
                <a:srgbClr val="000000"/>
              </a:solidFill>
              <a:latin typeface="Times New Roman" pitchFamily="18" charset="0"/>
            </a:endParaRPr>
          </a:p>
        </p:txBody>
      </p:sp>
      <p:sp>
        <p:nvSpPr>
          <p:cNvPr id="2" name="Header Placeholder 1"/>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47755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7243 Nursing Fundamentals</a:t>
            </a:r>
            <a:endParaRPr lang="en-US"/>
          </a:p>
        </p:txBody>
      </p:sp>
      <p:sp>
        <p:nvSpPr>
          <p:cNvPr id="6" name="Footer Placeholder 5"/>
          <p:cNvSpPr>
            <a:spLocks noGrp="1"/>
          </p:cNvSpPr>
          <p:nvPr>
            <p:ph type="ftr" sz="quarter" idx="12"/>
          </p:nvPr>
        </p:nvSpPr>
        <p:spPr/>
        <p:txBody>
          <a:bodyPr/>
          <a:lstStyle/>
          <a:p>
            <a:r>
              <a:rPr lang="en-US" smtClean="0"/>
              <a:t>1.03 Understand residents' rights, advocacy, and grievance procedures</a:t>
            </a:r>
            <a:endParaRPr lang="en-US"/>
          </a:p>
        </p:txBody>
      </p:sp>
      <p:sp>
        <p:nvSpPr>
          <p:cNvPr id="7" name="Slide Number Placeholder 6"/>
          <p:cNvSpPr>
            <a:spLocks noGrp="1"/>
          </p:cNvSpPr>
          <p:nvPr>
            <p:ph type="sldNum" sz="quarter" idx="13"/>
          </p:nvPr>
        </p:nvSpPr>
        <p:spPr/>
        <p:txBody>
          <a:bodyPr/>
          <a:lstStyle/>
          <a:p>
            <a:fld id="{574DAE19-2A02-4386-A97C-FACE357512BC}" type="slidenum">
              <a:rPr lang="en-US" smtClean="0"/>
              <a:t>24</a:t>
            </a:fld>
            <a:endParaRPr lang="en-US"/>
          </a:p>
        </p:txBody>
      </p:sp>
    </p:spTree>
    <p:extLst>
      <p:ext uri="{BB962C8B-B14F-4D97-AF65-F5344CB8AC3E}">
        <p14:creationId xmlns:p14="http://schemas.microsoft.com/office/powerpoint/2010/main" val="3464544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7243 Nursing Fundamentals</a:t>
            </a:r>
            <a:endParaRPr lang="en-US"/>
          </a:p>
        </p:txBody>
      </p:sp>
      <p:sp>
        <p:nvSpPr>
          <p:cNvPr id="6" name="Footer Placeholder 5"/>
          <p:cNvSpPr>
            <a:spLocks noGrp="1"/>
          </p:cNvSpPr>
          <p:nvPr>
            <p:ph type="ftr" sz="quarter" idx="12"/>
          </p:nvPr>
        </p:nvSpPr>
        <p:spPr/>
        <p:txBody>
          <a:bodyPr/>
          <a:lstStyle/>
          <a:p>
            <a:r>
              <a:rPr lang="en-US" smtClean="0"/>
              <a:t>1.03 Understand residents' rights, advocacy, and grievance procedures</a:t>
            </a:r>
            <a:endParaRPr lang="en-US"/>
          </a:p>
        </p:txBody>
      </p:sp>
      <p:sp>
        <p:nvSpPr>
          <p:cNvPr id="7" name="Slide Number Placeholder 6"/>
          <p:cNvSpPr>
            <a:spLocks noGrp="1"/>
          </p:cNvSpPr>
          <p:nvPr>
            <p:ph type="sldNum" sz="quarter" idx="13"/>
          </p:nvPr>
        </p:nvSpPr>
        <p:spPr/>
        <p:txBody>
          <a:bodyPr/>
          <a:lstStyle/>
          <a:p>
            <a:fld id="{574DAE19-2A02-4386-A97C-FACE357512BC}" type="slidenum">
              <a:rPr lang="en-US" smtClean="0"/>
              <a:t>30</a:t>
            </a:fld>
            <a:endParaRPr lang="en-US"/>
          </a:p>
        </p:txBody>
      </p:sp>
    </p:spTree>
    <p:extLst>
      <p:ext uri="{BB962C8B-B14F-4D97-AF65-F5344CB8AC3E}">
        <p14:creationId xmlns:p14="http://schemas.microsoft.com/office/powerpoint/2010/main" val="63863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7243 Nursing Fundamentals</a:t>
            </a:r>
            <a:endParaRPr lang="en-US"/>
          </a:p>
        </p:txBody>
      </p:sp>
      <p:sp>
        <p:nvSpPr>
          <p:cNvPr id="5" name="Footer Placeholder 4"/>
          <p:cNvSpPr>
            <a:spLocks noGrp="1"/>
          </p:cNvSpPr>
          <p:nvPr>
            <p:ph type="ftr" sz="quarter" idx="11"/>
          </p:nvPr>
        </p:nvSpPr>
        <p:spPr/>
        <p:txBody>
          <a:bodyPr/>
          <a:lstStyle/>
          <a:p>
            <a:r>
              <a:rPr lang="en-US" smtClean="0"/>
              <a:t>1.03 Understand residents' rights, advocacy, and grievance procedures</a:t>
            </a:r>
            <a:endParaRPr lang="en-US"/>
          </a:p>
        </p:txBody>
      </p:sp>
      <p:sp>
        <p:nvSpPr>
          <p:cNvPr id="6" name="Slide Number Placeholder 5"/>
          <p:cNvSpPr>
            <a:spLocks noGrp="1"/>
          </p:cNvSpPr>
          <p:nvPr>
            <p:ph type="sldNum" sz="quarter" idx="12"/>
          </p:nvPr>
        </p:nvSpPr>
        <p:spPr/>
        <p:txBody>
          <a:bodyPr/>
          <a:lstStyle/>
          <a:p>
            <a:fld id="{574DAE19-2A02-4386-A97C-FACE357512BC}" type="slidenum">
              <a:rPr lang="en-US" smtClean="0"/>
              <a:t>37</a:t>
            </a:fld>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29361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7243 Nursing Fundamentals</a:t>
            </a:r>
            <a:endParaRPr lang="en-US"/>
          </a:p>
        </p:txBody>
      </p:sp>
      <p:sp>
        <p:nvSpPr>
          <p:cNvPr id="5" name="Footer Placeholder 4"/>
          <p:cNvSpPr>
            <a:spLocks noGrp="1"/>
          </p:cNvSpPr>
          <p:nvPr>
            <p:ph type="ftr" sz="quarter" idx="11"/>
          </p:nvPr>
        </p:nvSpPr>
        <p:spPr/>
        <p:txBody>
          <a:bodyPr/>
          <a:lstStyle/>
          <a:p>
            <a:r>
              <a:rPr lang="en-US" smtClean="0"/>
              <a:t>1.03 Understand residents' rights, advocacy, and grievance procedures</a:t>
            </a:r>
            <a:endParaRPr lang="en-US"/>
          </a:p>
        </p:txBody>
      </p:sp>
      <p:sp>
        <p:nvSpPr>
          <p:cNvPr id="6" name="Slide Number Placeholder 5"/>
          <p:cNvSpPr>
            <a:spLocks noGrp="1"/>
          </p:cNvSpPr>
          <p:nvPr>
            <p:ph type="sldNum" sz="quarter" idx="12"/>
          </p:nvPr>
        </p:nvSpPr>
        <p:spPr/>
        <p:txBody>
          <a:bodyPr/>
          <a:lstStyle/>
          <a:p>
            <a:fld id="{574DAE19-2A02-4386-A97C-FACE357512BC}" type="slidenum">
              <a:rPr lang="en-US" smtClean="0"/>
              <a:t>61</a:t>
            </a:fld>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40426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7243 Nursing Fundamentals</a:t>
            </a:r>
            <a:endParaRPr lang="en-US"/>
          </a:p>
        </p:txBody>
      </p:sp>
      <p:sp>
        <p:nvSpPr>
          <p:cNvPr id="5" name="Footer Placeholder 4"/>
          <p:cNvSpPr>
            <a:spLocks noGrp="1"/>
          </p:cNvSpPr>
          <p:nvPr>
            <p:ph type="ftr" sz="quarter" idx="11"/>
          </p:nvPr>
        </p:nvSpPr>
        <p:spPr/>
        <p:txBody>
          <a:bodyPr/>
          <a:lstStyle/>
          <a:p>
            <a:r>
              <a:rPr lang="en-US" smtClean="0"/>
              <a:t>1.03 Understand residents' rights, advocacy, and grievance procedures</a:t>
            </a:r>
            <a:endParaRPr lang="en-US"/>
          </a:p>
        </p:txBody>
      </p:sp>
      <p:sp>
        <p:nvSpPr>
          <p:cNvPr id="6" name="Slide Number Placeholder 5"/>
          <p:cNvSpPr>
            <a:spLocks noGrp="1"/>
          </p:cNvSpPr>
          <p:nvPr>
            <p:ph type="sldNum" sz="quarter" idx="12"/>
          </p:nvPr>
        </p:nvSpPr>
        <p:spPr/>
        <p:txBody>
          <a:bodyPr/>
          <a:lstStyle/>
          <a:p>
            <a:fld id="{574DAE19-2A02-4386-A97C-FACE357512BC}" type="slidenum">
              <a:rPr lang="en-US" smtClean="0"/>
              <a:t>83</a:t>
            </a:fld>
            <a:endParaRPr lang="en-US"/>
          </a:p>
        </p:txBody>
      </p:sp>
      <p:sp>
        <p:nvSpPr>
          <p:cNvPr id="7" name="Header Placeholder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32313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r>
              <a:rPr lang="en-US" smtClean="0"/>
              <a:t>7243 Nursing Fundamentals</a:t>
            </a:r>
            <a:endParaRPr lang="en-US"/>
          </a:p>
        </p:txBody>
      </p:sp>
      <p:sp>
        <p:nvSpPr>
          <p:cNvPr id="6" name="Footer Placeholder 5"/>
          <p:cNvSpPr>
            <a:spLocks noGrp="1"/>
          </p:cNvSpPr>
          <p:nvPr>
            <p:ph type="ftr" sz="quarter" idx="12"/>
          </p:nvPr>
        </p:nvSpPr>
        <p:spPr/>
        <p:txBody>
          <a:bodyPr/>
          <a:lstStyle/>
          <a:p>
            <a:r>
              <a:rPr lang="en-US" smtClean="0"/>
              <a:t>1.03 Understand residents' rights, advocacy, and grievance procedures</a:t>
            </a:r>
            <a:endParaRPr lang="en-US"/>
          </a:p>
        </p:txBody>
      </p:sp>
      <p:sp>
        <p:nvSpPr>
          <p:cNvPr id="7" name="Slide Number Placeholder 6"/>
          <p:cNvSpPr>
            <a:spLocks noGrp="1"/>
          </p:cNvSpPr>
          <p:nvPr>
            <p:ph type="sldNum" sz="quarter" idx="13"/>
          </p:nvPr>
        </p:nvSpPr>
        <p:spPr/>
        <p:txBody>
          <a:bodyPr/>
          <a:lstStyle/>
          <a:p>
            <a:fld id="{574DAE19-2A02-4386-A97C-FACE357512BC}" type="slidenum">
              <a:rPr lang="en-US" smtClean="0"/>
              <a:t>9</a:t>
            </a:fld>
            <a:endParaRPr lang="en-US"/>
          </a:p>
        </p:txBody>
      </p:sp>
    </p:spTree>
    <p:extLst>
      <p:ext uri="{BB962C8B-B14F-4D97-AF65-F5344CB8AC3E}">
        <p14:creationId xmlns:p14="http://schemas.microsoft.com/office/powerpoint/2010/main" val="3597973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pPr eaLnBrk="1" hangingPunct="1"/>
            <a:endParaRPr lang="en-US" dirty="0" smtClean="0"/>
          </a:p>
        </p:txBody>
      </p:sp>
      <p:sp>
        <p:nvSpPr>
          <p:cNvPr id="138244" name="Date Placeholder 3"/>
          <p:cNvSpPr>
            <a:spLocks noGrp="1"/>
          </p:cNvSpPr>
          <p:nvPr>
            <p:ph type="dt" sz="quarter" idx="1"/>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r>
              <a:rPr lang="en-US" smtClean="0">
                <a:solidFill>
                  <a:prstClr val="black"/>
                </a:solidFill>
                <a:latin typeface="Times New Roman" pitchFamily="18" charset="0"/>
              </a:rPr>
              <a:t>7243 Nursing Fundamentals</a:t>
            </a:r>
          </a:p>
        </p:txBody>
      </p:sp>
      <p:sp>
        <p:nvSpPr>
          <p:cNvPr id="138245" name="Slide Number Placeholder 4"/>
          <p:cNvSpPr>
            <a:spLocks noGrp="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fld id="{F1EC5D50-F058-4425-92D0-0644F397723C}" type="slidenum">
              <a:rPr lang="en-US" smtClean="0">
                <a:solidFill>
                  <a:prstClr val="black"/>
                </a:solidFill>
                <a:latin typeface="Times New Roman" pitchFamily="18" charset="0"/>
              </a:rPr>
              <a:pPr/>
              <a:t>102</a:t>
            </a:fld>
            <a:endParaRPr lang="en-US" smtClean="0">
              <a:solidFill>
                <a:prstClr val="black"/>
              </a:solidFill>
              <a:latin typeface="Times New Roman" pitchFamily="18" charset="0"/>
            </a:endParaRPr>
          </a:p>
        </p:txBody>
      </p:sp>
      <p:sp>
        <p:nvSpPr>
          <p:cNvPr id="2" name="Footer Placeholder 1"/>
          <p:cNvSpPr>
            <a:spLocks noGrp="1"/>
          </p:cNvSpPr>
          <p:nvPr>
            <p:ph type="ftr" sz="quarter" idx="10"/>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6282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7243 Nursing Fundamentals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1.03 Understand residents' rights, advocacy, and grievance procedures</a:t>
            </a:r>
            <a:endParaRPr lang="en-US">
              <a:solidFill>
                <a:prstClr val="black"/>
              </a:solidFill>
            </a:endParaRPr>
          </a:p>
        </p:txBody>
      </p:sp>
      <p:sp>
        <p:nvSpPr>
          <p:cNvPr id="7" name="Slide Number Placeholder 6"/>
          <p:cNvSpPr>
            <a:spLocks noGrp="1"/>
          </p:cNvSpPr>
          <p:nvPr>
            <p:ph type="sldNum" sz="quarter" idx="13"/>
          </p:nvPr>
        </p:nvSpPr>
        <p:spPr/>
        <p:txBody>
          <a:bodyPr/>
          <a:lstStyle/>
          <a:p>
            <a:fld id="{574DAE19-2A02-4386-A97C-FACE357512B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797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1.03 </a:t>
            </a:r>
            <a:endParaRPr lang="en-US"/>
          </a:p>
        </p:txBody>
      </p:sp>
      <p:sp>
        <p:nvSpPr>
          <p:cNvPr id="5" name="Footer Placeholder 4"/>
          <p:cNvSpPr>
            <a:spLocks noGrp="1"/>
          </p:cNvSpPr>
          <p:nvPr>
            <p:ph type="ftr" sz="quarter" idx="11"/>
          </p:nvPr>
        </p:nvSpPr>
        <p:spPr/>
        <p:txBody>
          <a:bodyPr/>
          <a:lstStyle/>
          <a:p>
            <a:r>
              <a:rPr lang="en-US" smtClean="0"/>
              <a:t>Nursing Fundamentals 7243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 </a:t>
            </a:r>
            <a:endParaRPr lang="en-US"/>
          </a:p>
        </p:txBody>
      </p:sp>
      <p:sp>
        <p:nvSpPr>
          <p:cNvPr id="5" name="Footer Placeholder 4"/>
          <p:cNvSpPr>
            <a:spLocks noGrp="1"/>
          </p:cNvSpPr>
          <p:nvPr>
            <p:ph type="ftr" sz="quarter" idx="11"/>
          </p:nvPr>
        </p:nvSpPr>
        <p:spPr/>
        <p:txBody>
          <a:bodyPr/>
          <a:lstStyle/>
          <a:p>
            <a:r>
              <a:rPr lang="en-US" smtClean="0"/>
              <a:t>Nursing Fundamentals 7243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3296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0143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6969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5315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815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214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5254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0360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89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71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 </a:t>
            </a:r>
            <a:endParaRPr lang="en-US"/>
          </a:p>
        </p:txBody>
      </p:sp>
      <p:sp>
        <p:nvSpPr>
          <p:cNvPr id="5" name="Footer Placeholder 4"/>
          <p:cNvSpPr>
            <a:spLocks noGrp="1"/>
          </p:cNvSpPr>
          <p:nvPr>
            <p:ph type="ftr" sz="quarter" idx="11"/>
          </p:nvPr>
        </p:nvSpPr>
        <p:spPr/>
        <p:txBody>
          <a:bodyPr/>
          <a:lstStyle/>
          <a:p>
            <a:r>
              <a:rPr lang="en-US" smtClean="0"/>
              <a:t>Nursing Fundamentals 7243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30336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9166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3296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0143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6969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5315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815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214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5254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03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5.02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6" name="Rectangle 6"/>
          <p:cNvSpPr>
            <a:spLocks noGrp="1" noChangeArrowheads="1"/>
          </p:cNvSpPr>
          <p:nvPr>
            <p:ph type="sldNum" sz="quarter" idx="12"/>
          </p:nvPr>
        </p:nvSpPr>
        <p:spPr>
          <a:ln/>
        </p:spPr>
        <p:txBody>
          <a:bodyPr/>
          <a:lstStyle>
            <a:lvl1pPr>
              <a:defRPr/>
            </a:lvl1pPr>
          </a:lstStyle>
          <a:p>
            <a:pPr>
              <a:defRPr/>
            </a:pPr>
            <a:fld id="{BAC7D8D3-4440-4C39-9A2A-EF3AC522C475}" type="slidenum">
              <a:rPr lang="en-US"/>
              <a:pPr>
                <a:defRPr/>
              </a:pPr>
              <a:t>‹#›</a:t>
            </a:fld>
            <a:endParaRPr lang="en-US"/>
          </a:p>
        </p:txBody>
      </p:sp>
    </p:spTree>
    <p:extLst>
      <p:ext uri="{BB962C8B-B14F-4D97-AF65-F5344CB8AC3E}">
        <p14:creationId xmlns:p14="http://schemas.microsoft.com/office/powerpoint/2010/main" val="33720050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897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7175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30336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9496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3522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3642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9543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4898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4656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8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5.02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6" name="Rectangle 6"/>
          <p:cNvSpPr>
            <a:spLocks noGrp="1" noChangeArrowheads="1"/>
          </p:cNvSpPr>
          <p:nvPr>
            <p:ph type="sldNum" sz="quarter" idx="12"/>
          </p:nvPr>
        </p:nvSpPr>
        <p:spPr>
          <a:ln/>
        </p:spPr>
        <p:txBody>
          <a:bodyPr/>
          <a:lstStyle>
            <a:lvl1pPr>
              <a:defRPr/>
            </a:lvl1pPr>
          </a:lstStyle>
          <a:p>
            <a:pPr>
              <a:defRPr/>
            </a:pPr>
            <a:fld id="{397AC748-D8A9-4DEF-BE09-B445F038A95D}" type="slidenum">
              <a:rPr lang="en-US"/>
              <a:pPr>
                <a:defRPr/>
              </a:pPr>
              <a:t>‹#›</a:t>
            </a:fld>
            <a:endParaRPr lang="en-US"/>
          </a:p>
        </p:txBody>
      </p:sp>
    </p:spTree>
    <p:extLst>
      <p:ext uri="{BB962C8B-B14F-4D97-AF65-F5344CB8AC3E}">
        <p14:creationId xmlns:p14="http://schemas.microsoft.com/office/powerpoint/2010/main" val="33957756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557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7601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0641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5233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68644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4186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093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8361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402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146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5.02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6" name="Rectangle 6"/>
          <p:cNvSpPr>
            <a:spLocks noGrp="1" noChangeArrowheads="1"/>
          </p:cNvSpPr>
          <p:nvPr>
            <p:ph type="sldNum" sz="quarter" idx="12"/>
          </p:nvPr>
        </p:nvSpPr>
        <p:spPr>
          <a:ln/>
        </p:spPr>
        <p:txBody>
          <a:bodyPr/>
          <a:lstStyle>
            <a:lvl1pPr>
              <a:defRPr/>
            </a:lvl1pPr>
          </a:lstStyle>
          <a:p>
            <a:pPr>
              <a:defRPr/>
            </a:pPr>
            <a:fld id="{881708C4-7742-4EAB-96FD-9BE207DCA1E4}" type="slidenum">
              <a:rPr lang="en-US"/>
              <a:pPr>
                <a:defRPr/>
              </a:pPr>
              <a:t>‹#›</a:t>
            </a:fld>
            <a:endParaRPr lang="en-US"/>
          </a:p>
        </p:txBody>
      </p:sp>
    </p:spTree>
    <p:extLst>
      <p:ext uri="{BB962C8B-B14F-4D97-AF65-F5344CB8AC3E}">
        <p14:creationId xmlns:p14="http://schemas.microsoft.com/office/powerpoint/2010/main" val="36447843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293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3159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7158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9789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6021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5634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67663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0906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2162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65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5.02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7" name="Rectangle 6"/>
          <p:cNvSpPr>
            <a:spLocks noGrp="1" noChangeArrowheads="1"/>
          </p:cNvSpPr>
          <p:nvPr>
            <p:ph type="sldNum" sz="quarter" idx="12"/>
          </p:nvPr>
        </p:nvSpPr>
        <p:spPr>
          <a:ln/>
        </p:spPr>
        <p:txBody>
          <a:bodyPr/>
          <a:lstStyle>
            <a:lvl1pPr>
              <a:defRPr/>
            </a:lvl1pPr>
          </a:lstStyle>
          <a:p>
            <a:pPr>
              <a:defRPr/>
            </a:pPr>
            <a:fld id="{2C952263-9D04-4165-AB54-C44EFF27B8AA}" type="slidenum">
              <a:rPr lang="en-US"/>
              <a:pPr>
                <a:defRPr/>
              </a:pPr>
              <a:t>‹#›</a:t>
            </a:fld>
            <a:endParaRPr lang="en-US"/>
          </a:p>
        </p:txBody>
      </p:sp>
    </p:spTree>
    <p:extLst>
      <p:ext uri="{BB962C8B-B14F-4D97-AF65-F5344CB8AC3E}">
        <p14:creationId xmlns:p14="http://schemas.microsoft.com/office/powerpoint/2010/main" val="534605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6673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133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1575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6427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9409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5505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4588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4782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98497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57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5.02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9" name="Rectangle 6"/>
          <p:cNvSpPr>
            <a:spLocks noGrp="1" noChangeArrowheads="1"/>
          </p:cNvSpPr>
          <p:nvPr>
            <p:ph type="sldNum" sz="quarter" idx="12"/>
          </p:nvPr>
        </p:nvSpPr>
        <p:spPr>
          <a:ln/>
        </p:spPr>
        <p:txBody>
          <a:bodyPr/>
          <a:lstStyle>
            <a:lvl1pPr>
              <a:defRPr/>
            </a:lvl1pPr>
          </a:lstStyle>
          <a:p>
            <a:pPr>
              <a:defRPr/>
            </a:pPr>
            <a:fld id="{543AC624-2C35-4F4C-BC00-A23BF058152C}" type="slidenum">
              <a:rPr lang="en-US"/>
              <a:pPr>
                <a:defRPr/>
              </a:pPr>
              <a:t>‹#›</a:t>
            </a:fld>
            <a:endParaRPr lang="en-US"/>
          </a:p>
        </p:txBody>
      </p:sp>
    </p:spTree>
    <p:extLst>
      <p:ext uri="{BB962C8B-B14F-4D97-AF65-F5344CB8AC3E}">
        <p14:creationId xmlns:p14="http://schemas.microsoft.com/office/powerpoint/2010/main" val="34393914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0204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9975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5814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428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4556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2336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983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8065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6805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64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5.02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5" name="Rectangle 6"/>
          <p:cNvSpPr>
            <a:spLocks noGrp="1" noChangeArrowheads="1"/>
          </p:cNvSpPr>
          <p:nvPr>
            <p:ph type="sldNum" sz="quarter" idx="12"/>
          </p:nvPr>
        </p:nvSpPr>
        <p:spPr>
          <a:ln/>
        </p:spPr>
        <p:txBody>
          <a:bodyPr/>
          <a:lstStyle>
            <a:lvl1pPr>
              <a:defRPr/>
            </a:lvl1pPr>
          </a:lstStyle>
          <a:p>
            <a:pPr>
              <a:defRPr/>
            </a:pPr>
            <a:fld id="{0CF61827-A537-402D-89CE-3580818C74C4}" type="slidenum">
              <a:rPr lang="en-US"/>
              <a:pPr>
                <a:defRPr/>
              </a:pPr>
              <a:t>‹#›</a:t>
            </a:fld>
            <a:endParaRPr lang="en-US"/>
          </a:p>
        </p:txBody>
      </p:sp>
    </p:spTree>
    <p:extLst>
      <p:ext uri="{BB962C8B-B14F-4D97-AF65-F5344CB8AC3E}">
        <p14:creationId xmlns:p14="http://schemas.microsoft.com/office/powerpoint/2010/main" val="3501875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6.02</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6F7A4F-C7E2-45ED-B7E8-BBB4BA81CB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61252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5.02</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DD4D682-0278-4A87-9831-03AFA65A47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05999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3173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968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2301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0862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317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7716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906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07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5.02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4" name="Rectangle 6"/>
          <p:cNvSpPr>
            <a:spLocks noGrp="1" noChangeArrowheads="1"/>
          </p:cNvSpPr>
          <p:nvPr>
            <p:ph type="sldNum" sz="quarter" idx="12"/>
          </p:nvPr>
        </p:nvSpPr>
        <p:spPr>
          <a:ln/>
        </p:spPr>
        <p:txBody>
          <a:bodyPr/>
          <a:lstStyle>
            <a:lvl1pPr>
              <a:defRPr/>
            </a:lvl1pPr>
          </a:lstStyle>
          <a:p>
            <a:pPr>
              <a:defRPr/>
            </a:pPr>
            <a:fld id="{00BCBDEC-74F6-4741-A211-1A0433763357}" type="slidenum">
              <a:rPr lang="en-US"/>
              <a:pPr>
                <a:defRPr/>
              </a:pPr>
              <a:t>‹#›</a:t>
            </a:fld>
            <a:endParaRPr lang="en-US"/>
          </a:p>
        </p:txBody>
      </p:sp>
    </p:spTree>
    <p:extLst>
      <p:ext uri="{BB962C8B-B14F-4D97-AF65-F5344CB8AC3E}">
        <p14:creationId xmlns:p14="http://schemas.microsoft.com/office/powerpoint/2010/main" val="29987642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586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9096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8237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54225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505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3413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1568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209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3955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6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5.02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7" name="Rectangle 6"/>
          <p:cNvSpPr>
            <a:spLocks noGrp="1" noChangeArrowheads="1"/>
          </p:cNvSpPr>
          <p:nvPr>
            <p:ph type="sldNum" sz="quarter" idx="12"/>
          </p:nvPr>
        </p:nvSpPr>
        <p:spPr>
          <a:ln/>
        </p:spPr>
        <p:txBody>
          <a:bodyPr/>
          <a:lstStyle>
            <a:lvl1pPr>
              <a:defRPr/>
            </a:lvl1pPr>
          </a:lstStyle>
          <a:p>
            <a:pPr>
              <a:defRPr/>
            </a:pPr>
            <a:fld id="{7E22D1AE-B30B-428D-80B7-27F6EF9672B8}" type="slidenum">
              <a:rPr lang="en-US"/>
              <a:pPr>
                <a:defRPr/>
              </a:pPr>
              <a:t>‹#›</a:t>
            </a:fld>
            <a:endParaRPr lang="en-US"/>
          </a:p>
        </p:txBody>
      </p:sp>
    </p:spTree>
    <p:extLst>
      <p:ext uri="{BB962C8B-B14F-4D97-AF65-F5344CB8AC3E}">
        <p14:creationId xmlns:p14="http://schemas.microsoft.com/office/powerpoint/2010/main" val="23145265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9277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1537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5556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9799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5500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90739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6834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0000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9770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23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1.03 </a:t>
            </a:r>
            <a:endParaRPr lang="en-US"/>
          </a:p>
        </p:txBody>
      </p:sp>
      <p:sp>
        <p:nvSpPr>
          <p:cNvPr id="5" name="Footer Placeholder 4"/>
          <p:cNvSpPr>
            <a:spLocks noGrp="1"/>
          </p:cNvSpPr>
          <p:nvPr>
            <p:ph type="ftr" sz="quarter" idx="11"/>
          </p:nvPr>
        </p:nvSpPr>
        <p:spPr/>
        <p:txBody>
          <a:bodyPr/>
          <a:lstStyle/>
          <a:p>
            <a:r>
              <a:rPr lang="en-US" smtClean="0"/>
              <a:t>Nursing Fundamentals 7243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5.02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7" name="Rectangle 6"/>
          <p:cNvSpPr>
            <a:spLocks noGrp="1" noChangeArrowheads="1"/>
          </p:cNvSpPr>
          <p:nvPr>
            <p:ph type="sldNum" sz="quarter" idx="12"/>
          </p:nvPr>
        </p:nvSpPr>
        <p:spPr>
          <a:ln/>
        </p:spPr>
        <p:txBody>
          <a:bodyPr/>
          <a:lstStyle>
            <a:lvl1pPr>
              <a:defRPr/>
            </a:lvl1pPr>
          </a:lstStyle>
          <a:p>
            <a:pPr>
              <a:defRPr/>
            </a:pPr>
            <a:fld id="{46B7B84C-866B-4235-BB76-BE007E91B714}" type="slidenum">
              <a:rPr lang="en-US"/>
              <a:pPr>
                <a:defRPr/>
              </a:pPr>
              <a:t>‹#›</a:t>
            </a:fld>
            <a:endParaRPr lang="en-US"/>
          </a:p>
        </p:txBody>
      </p:sp>
    </p:spTree>
    <p:extLst>
      <p:ext uri="{BB962C8B-B14F-4D97-AF65-F5344CB8AC3E}">
        <p14:creationId xmlns:p14="http://schemas.microsoft.com/office/powerpoint/2010/main" val="6784962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6256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3568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797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8255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1387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608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2707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5524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1303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987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5.02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6" name="Rectangle 6"/>
          <p:cNvSpPr>
            <a:spLocks noGrp="1" noChangeArrowheads="1"/>
          </p:cNvSpPr>
          <p:nvPr>
            <p:ph type="sldNum" sz="quarter" idx="12"/>
          </p:nvPr>
        </p:nvSpPr>
        <p:spPr>
          <a:ln/>
        </p:spPr>
        <p:txBody>
          <a:bodyPr/>
          <a:lstStyle>
            <a:lvl1pPr>
              <a:defRPr/>
            </a:lvl1pPr>
          </a:lstStyle>
          <a:p>
            <a:pPr>
              <a:defRPr/>
            </a:pPr>
            <a:fld id="{33034BB5-9EC5-434F-8639-5625868D99F6}" type="slidenum">
              <a:rPr lang="en-US"/>
              <a:pPr>
                <a:defRPr/>
              </a:pPr>
              <a:t>‹#›</a:t>
            </a:fld>
            <a:endParaRPr lang="en-US"/>
          </a:p>
        </p:txBody>
      </p:sp>
    </p:spTree>
    <p:extLst>
      <p:ext uri="{BB962C8B-B14F-4D97-AF65-F5344CB8AC3E}">
        <p14:creationId xmlns:p14="http://schemas.microsoft.com/office/powerpoint/2010/main" val="407587818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949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235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1467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3475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7737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993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8683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6784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657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5152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5.02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6" name="Rectangle 6"/>
          <p:cNvSpPr>
            <a:spLocks noGrp="1" noChangeArrowheads="1"/>
          </p:cNvSpPr>
          <p:nvPr>
            <p:ph type="sldNum" sz="quarter" idx="12"/>
          </p:nvPr>
        </p:nvSpPr>
        <p:spPr>
          <a:ln/>
        </p:spPr>
        <p:txBody>
          <a:bodyPr/>
          <a:lstStyle>
            <a:lvl1pPr>
              <a:defRPr/>
            </a:lvl1pPr>
          </a:lstStyle>
          <a:p>
            <a:pPr>
              <a:defRPr/>
            </a:pPr>
            <a:fld id="{F126A0EA-052A-448E-8620-9612FF71097C}" type="slidenum">
              <a:rPr lang="en-US"/>
              <a:pPr>
                <a:defRPr/>
              </a:pPr>
              <a:t>‹#›</a:t>
            </a:fld>
            <a:endParaRPr lang="en-US"/>
          </a:p>
        </p:txBody>
      </p:sp>
    </p:spTree>
    <p:extLst>
      <p:ext uri="{BB962C8B-B14F-4D97-AF65-F5344CB8AC3E}">
        <p14:creationId xmlns:p14="http://schemas.microsoft.com/office/powerpoint/2010/main" val="410020349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93C57-57B6-4A1C-BDF1-3C2531E8B3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024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9A5A2-6584-471D-ADFA-1271FA1EC5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317892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C9696-DD3D-4D05-AAE8-F2957F91F6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46639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E1FCD9-E14A-4EEC-91B1-82D1654045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7145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B75C61-945C-4E73-A2B3-D82FF033D3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93593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9568FA-24CB-4C53-BA23-94CD8A0CF7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95940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CB47DE-EF55-4EBA-8CA3-03528EB9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4327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1062F7-8CC0-460B-8713-B87FDFD8BF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868965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3030F9-99B9-46FA-A583-4C5E38160D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09755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59E5A2-7767-4A8C-A5D0-E498DFAC0F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9591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t>5.02</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8" name="Rectangle 6"/>
          <p:cNvSpPr>
            <a:spLocks noGrp="1" noChangeArrowheads="1"/>
          </p:cNvSpPr>
          <p:nvPr>
            <p:ph type="sldNum" sz="quarter" idx="12"/>
          </p:nvPr>
        </p:nvSpPr>
        <p:spPr>
          <a:ln/>
        </p:spPr>
        <p:txBody>
          <a:bodyPr/>
          <a:lstStyle>
            <a:lvl1pPr>
              <a:defRPr/>
            </a:lvl1pPr>
          </a:lstStyle>
          <a:p>
            <a:pPr>
              <a:defRPr/>
            </a:pPr>
            <a:fld id="{982CF269-283A-4783-8310-6DE397D31A18}" type="slidenum">
              <a:rPr lang="en-US"/>
              <a:pPr>
                <a:defRPr/>
              </a:pPr>
              <a:t>‹#›</a:t>
            </a:fld>
            <a:endParaRPr lang="en-US"/>
          </a:p>
        </p:txBody>
      </p:sp>
    </p:spTree>
    <p:extLst>
      <p:ext uri="{BB962C8B-B14F-4D97-AF65-F5344CB8AC3E}">
        <p14:creationId xmlns:p14="http://schemas.microsoft.com/office/powerpoint/2010/main" val="3767422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1D9115-0080-456D-9D96-9176F85E6D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84554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DD4D682-0278-4A87-9831-03AFA65A47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329387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6F7A4F-C7E2-45ED-B7E8-BBB4BA81CB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9582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solidFill>
                  <a:srgbClr val="FFFFFF"/>
                </a:solidFill>
              </a:rPr>
              <a:t>5.01</a:t>
            </a: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C4DE5D7-7913-44E3-82C4-39BA3670D9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28617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3803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3672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3699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2604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993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478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5.02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7" name="Rectangle 6"/>
          <p:cNvSpPr>
            <a:spLocks noGrp="1" noChangeArrowheads="1"/>
          </p:cNvSpPr>
          <p:nvPr>
            <p:ph type="sldNum" sz="quarter" idx="12"/>
          </p:nvPr>
        </p:nvSpPr>
        <p:spPr>
          <a:ln/>
        </p:spPr>
        <p:txBody>
          <a:bodyPr/>
          <a:lstStyle>
            <a:lvl1pPr>
              <a:defRPr/>
            </a:lvl1pPr>
          </a:lstStyle>
          <a:p>
            <a:pPr>
              <a:defRPr/>
            </a:pPr>
            <a:fld id="{2B3E108C-2A5A-45F1-B733-8E3074700DD5}" type="slidenum">
              <a:rPr lang="en-US"/>
              <a:pPr>
                <a:defRPr/>
              </a:pPr>
              <a:t>‹#›</a:t>
            </a:fld>
            <a:endParaRPr lang="en-US"/>
          </a:p>
        </p:txBody>
      </p:sp>
    </p:spTree>
    <p:extLst>
      <p:ext uri="{BB962C8B-B14F-4D97-AF65-F5344CB8AC3E}">
        <p14:creationId xmlns:p14="http://schemas.microsoft.com/office/powerpoint/2010/main" val="68805731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6023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23781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87898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0481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0094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9521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40514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5434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68631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335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t>5.02</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Nursing Fundamentals</a:t>
            </a:r>
          </a:p>
        </p:txBody>
      </p:sp>
      <p:sp>
        <p:nvSpPr>
          <p:cNvPr id="8" name="Rectangle 6"/>
          <p:cNvSpPr>
            <a:spLocks noGrp="1" noChangeArrowheads="1"/>
          </p:cNvSpPr>
          <p:nvPr>
            <p:ph type="sldNum" sz="quarter" idx="12"/>
          </p:nvPr>
        </p:nvSpPr>
        <p:spPr>
          <a:ln/>
        </p:spPr>
        <p:txBody>
          <a:bodyPr/>
          <a:lstStyle>
            <a:lvl1pPr>
              <a:defRPr/>
            </a:lvl1pPr>
          </a:lstStyle>
          <a:p>
            <a:pPr>
              <a:defRPr/>
            </a:pPr>
            <a:fld id="{0E45D037-1B6D-4A6A-917E-DC3F2FFE43F5}" type="slidenum">
              <a:rPr lang="en-US"/>
              <a:pPr>
                <a:defRPr/>
              </a:pPr>
              <a:t>‹#›</a:t>
            </a:fld>
            <a:endParaRPr lang="en-US"/>
          </a:p>
        </p:txBody>
      </p:sp>
    </p:spTree>
    <p:extLst>
      <p:ext uri="{BB962C8B-B14F-4D97-AF65-F5344CB8AC3E}">
        <p14:creationId xmlns:p14="http://schemas.microsoft.com/office/powerpoint/2010/main" val="12713836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0180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39719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9961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1062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2603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4840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683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45829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92158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912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D11E553-F374-4729-B6BF-6B3D79290F45}" type="slidenum">
              <a:rPr lang="en-US"/>
              <a:pPr>
                <a:defRPr/>
              </a:pPr>
              <a:t>‹#›</a:t>
            </a:fld>
            <a:endParaRPr lang="en-US"/>
          </a:p>
        </p:txBody>
      </p:sp>
    </p:spTree>
    <p:extLst>
      <p:ext uri="{BB962C8B-B14F-4D97-AF65-F5344CB8AC3E}">
        <p14:creationId xmlns:p14="http://schemas.microsoft.com/office/powerpoint/2010/main" val="5013599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8108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649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5230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87933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716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51883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54373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28100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75897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730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9B84563-7B26-4D78-8E26-94EA11991395}" type="slidenum">
              <a:rPr lang="en-US"/>
              <a:pPr>
                <a:defRPr/>
              </a:pPr>
              <a:t>‹#›</a:t>
            </a:fld>
            <a:endParaRPr lang="en-US"/>
          </a:p>
        </p:txBody>
      </p:sp>
    </p:spTree>
    <p:extLst>
      <p:ext uri="{BB962C8B-B14F-4D97-AF65-F5344CB8AC3E}">
        <p14:creationId xmlns:p14="http://schemas.microsoft.com/office/powerpoint/2010/main" val="45614197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4475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5641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5512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266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3754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05658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55836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8143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2532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065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9891B32-8080-4547-B6C4-184C8E4D6D7C}" type="slidenum">
              <a:rPr lang="en-US"/>
              <a:pPr>
                <a:defRPr/>
              </a:pPr>
              <a:t>‹#›</a:t>
            </a:fld>
            <a:endParaRPr lang="en-US"/>
          </a:p>
        </p:txBody>
      </p:sp>
    </p:spTree>
    <p:extLst>
      <p:ext uri="{BB962C8B-B14F-4D97-AF65-F5344CB8AC3E}">
        <p14:creationId xmlns:p14="http://schemas.microsoft.com/office/powerpoint/2010/main" val="402210582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6450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55077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20125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53809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80697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60206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6768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9467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02462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958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670BA12-F5C5-4071-B530-7DD853CD9F7A}" type="slidenum">
              <a:rPr lang="en-US"/>
              <a:pPr>
                <a:defRPr/>
              </a:pPr>
              <a:t>‹#›</a:t>
            </a:fld>
            <a:endParaRPr lang="en-US"/>
          </a:p>
        </p:txBody>
      </p:sp>
    </p:spTree>
    <p:extLst>
      <p:ext uri="{BB962C8B-B14F-4D97-AF65-F5344CB8AC3E}">
        <p14:creationId xmlns:p14="http://schemas.microsoft.com/office/powerpoint/2010/main" val="64738573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7312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1911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04032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5760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77141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349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2063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85349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18642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1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1.03 </a:t>
            </a:r>
            <a:endParaRPr lang="en-US"/>
          </a:p>
        </p:txBody>
      </p:sp>
      <p:sp>
        <p:nvSpPr>
          <p:cNvPr id="5" name="Footer Placeholder 4"/>
          <p:cNvSpPr>
            <a:spLocks noGrp="1"/>
          </p:cNvSpPr>
          <p:nvPr>
            <p:ph type="ftr" sz="quarter" idx="11"/>
          </p:nvPr>
        </p:nvSpPr>
        <p:spPr/>
        <p:txBody>
          <a:bodyPr/>
          <a:lstStyle/>
          <a:p>
            <a:r>
              <a:rPr lang="en-US" smtClean="0"/>
              <a:t>Nursing Fundamentals 7243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EF64F12-8EFD-4128-84FF-63F9F5323DDF}" type="slidenum">
              <a:rPr lang="en-US"/>
              <a:pPr>
                <a:defRPr/>
              </a:pPr>
              <a:t>‹#›</a:t>
            </a:fld>
            <a:endParaRPr lang="en-US"/>
          </a:p>
        </p:txBody>
      </p:sp>
    </p:spTree>
    <p:extLst>
      <p:ext uri="{BB962C8B-B14F-4D97-AF65-F5344CB8AC3E}">
        <p14:creationId xmlns:p14="http://schemas.microsoft.com/office/powerpoint/2010/main" val="13430080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96367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4918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85189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37294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69834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13014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7362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22129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41042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117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53CE2C9-5AD6-475A-A302-76D8850F3C3F}" type="slidenum">
              <a:rPr lang="en-US"/>
              <a:pPr>
                <a:defRPr/>
              </a:pPr>
              <a:t>‹#›</a:t>
            </a:fld>
            <a:endParaRPr lang="en-US"/>
          </a:p>
        </p:txBody>
      </p:sp>
    </p:spTree>
    <p:extLst>
      <p:ext uri="{BB962C8B-B14F-4D97-AF65-F5344CB8AC3E}">
        <p14:creationId xmlns:p14="http://schemas.microsoft.com/office/powerpoint/2010/main" val="379065868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37579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7673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6806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82573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7565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23406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41824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13134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24835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90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0EF6752-94B4-499A-B71A-57AC012CE202}" type="slidenum">
              <a:rPr lang="en-US"/>
              <a:pPr>
                <a:defRPr/>
              </a:pPr>
              <a:t>‹#›</a:t>
            </a:fld>
            <a:endParaRPr lang="en-US"/>
          </a:p>
        </p:txBody>
      </p:sp>
    </p:spTree>
    <p:extLst>
      <p:ext uri="{BB962C8B-B14F-4D97-AF65-F5344CB8AC3E}">
        <p14:creationId xmlns:p14="http://schemas.microsoft.com/office/powerpoint/2010/main" val="230031272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30851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20216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4032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57173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02117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67112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39790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95108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84786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04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5A84720-31B2-4D7F-B19E-04CB28194FF7}" type="slidenum">
              <a:rPr lang="en-US"/>
              <a:pPr>
                <a:defRPr/>
              </a:pPr>
              <a:t>‹#›</a:t>
            </a:fld>
            <a:endParaRPr lang="en-US"/>
          </a:p>
        </p:txBody>
      </p:sp>
    </p:spTree>
    <p:extLst>
      <p:ext uri="{BB962C8B-B14F-4D97-AF65-F5344CB8AC3E}">
        <p14:creationId xmlns:p14="http://schemas.microsoft.com/office/powerpoint/2010/main" val="392492548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62301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80606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0798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30B6E3-96C2-4D8C-920B-6CDED2DFA8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356818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851ADC-0FDE-4264-BE8F-16D6BF65C6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07965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22F02-CB8E-453D-9EF3-C048126189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836929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CC5E3B-DF96-44A1-B46B-53A2A15C90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91808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03726E-DD22-4F53-8A1F-3EEDBDD202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719226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69CEA-3683-40CF-A2C7-81E6C171C6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157424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D8AB9A-3E6A-41B1-82CF-8E05C4AAF0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322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AC29472-F52A-4471-8DF4-E2294241EE0E}" type="slidenum">
              <a:rPr lang="en-US"/>
              <a:pPr>
                <a:defRPr/>
              </a:pPr>
              <a:t>‹#›</a:t>
            </a:fld>
            <a:endParaRPr lang="en-US"/>
          </a:p>
        </p:txBody>
      </p:sp>
    </p:spTree>
    <p:extLst>
      <p:ext uri="{BB962C8B-B14F-4D97-AF65-F5344CB8AC3E}">
        <p14:creationId xmlns:p14="http://schemas.microsoft.com/office/powerpoint/2010/main" val="153461719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4481D4-C908-4C05-A81B-21B390D24E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407858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47CC1F-DD24-4A56-A0BF-277AAF5E99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068716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3C2302-8AAC-440F-A697-0EBE6A9DB7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17256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A3CEF1-33D5-4903-8EB8-E94D0273D8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455859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A5DDF3F-8DBC-4A73-B984-CD07D23691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102032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Nursing Fundamentals 7243</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D84D7E-5FC1-48D2-9564-26D35CC4B7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284448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48"/>
            <a:ext cx="8229600" cy="58521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923"/>
            <a:ext cx="2133600" cy="476229"/>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328348"/>
            <a:ext cx="2895600" cy="393805"/>
          </a:xfrm>
        </p:spPr>
        <p:txBody>
          <a:bodyPr/>
          <a:lstStyle>
            <a:lvl1pPr>
              <a:defRPr/>
            </a:lvl1pPr>
          </a:lstStyle>
          <a:p>
            <a:r>
              <a:rPr lang="en-US" smtClean="0">
                <a:solidFill>
                  <a:srgbClr val="FFFFFF"/>
                </a:solidFill>
              </a:rPr>
              <a:t>Nursing Fundamentals 7243</a:t>
            </a:r>
            <a:endParaRPr lang="en-US">
              <a:solidFill>
                <a:srgbClr val="FFFFFF"/>
              </a:solidFill>
            </a:endParaRPr>
          </a:p>
        </p:txBody>
      </p:sp>
      <p:sp>
        <p:nvSpPr>
          <p:cNvPr id="5" name="Slide Number Placeholder 4"/>
          <p:cNvSpPr>
            <a:spLocks noGrp="1"/>
          </p:cNvSpPr>
          <p:nvPr>
            <p:ph type="sldNum" sz="quarter" idx="12"/>
          </p:nvPr>
        </p:nvSpPr>
        <p:spPr>
          <a:xfrm>
            <a:off x="6553200" y="6355822"/>
            <a:ext cx="2133600" cy="366330"/>
          </a:xfrm>
        </p:spPr>
        <p:txBody>
          <a:bodyPr/>
          <a:lstStyle>
            <a:lvl1pPr>
              <a:defRPr/>
            </a:lvl1pPr>
          </a:lstStyle>
          <a:p>
            <a:fld id="{F4762E0D-3369-4CA3-8A47-B4914249F7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7404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DA0C6A3-9C4B-448A-A2F7-0E457F623875}" type="slidenum">
              <a:rPr lang="en-US"/>
              <a:pPr>
                <a:defRPr/>
              </a:pPr>
              <a:t>‹#›</a:t>
            </a:fld>
            <a:endParaRPr lang="en-US"/>
          </a:p>
        </p:txBody>
      </p:sp>
    </p:spTree>
    <p:extLst>
      <p:ext uri="{BB962C8B-B14F-4D97-AF65-F5344CB8AC3E}">
        <p14:creationId xmlns:p14="http://schemas.microsoft.com/office/powerpoint/2010/main" val="3618575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r>
              <a:rPr lang="en-US"/>
              <a:t>6.02</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Nursing Fundamentals 7243</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72BE67D-EDCA-4E3A-844C-D6647BC2C5AC}" type="slidenum">
              <a:rPr lang="en-US"/>
              <a:pPr>
                <a:defRPr/>
              </a:pPr>
              <a:t>‹#›</a:t>
            </a:fld>
            <a:endParaRPr lang="en-US"/>
          </a:p>
        </p:txBody>
      </p:sp>
    </p:spTree>
    <p:extLst>
      <p:ext uri="{BB962C8B-B14F-4D97-AF65-F5344CB8AC3E}">
        <p14:creationId xmlns:p14="http://schemas.microsoft.com/office/powerpoint/2010/main" val="594928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base">
              <a:spcBef>
                <a:spcPct val="0"/>
              </a:spcBef>
              <a:spcAft>
                <a:spcPct val="0"/>
              </a:spcAft>
              <a:defRPr>
                <a:solidFill>
                  <a:srgbClr val="FFFFFF"/>
                </a:solidFill>
                <a:latin typeface="Arial" charset="0"/>
              </a:defRPr>
            </a:lvl1pPr>
          </a:lstStyle>
          <a:p>
            <a:pPr>
              <a:defRPr/>
            </a:pPr>
            <a:r>
              <a:rPr lang="en-US"/>
              <a:t>6.02</a:t>
            </a:r>
          </a:p>
        </p:txBody>
      </p:sp>
      <p:sp>
        <p:nvSpPr>
          <p:cNvPr id="6" name="Rectangle 5"/>
          <p:cNvSpPr>
            <a:spLocks noGrp="1" noChangeArrowheads="1"/>
          </p:cNvSpPr>
          <p:nvPr>
            <p:ph type="ftr" sz="quarter" idx="11"/>
          </p:nvPr>
        </p:nvSpPr>
        <p:spPr/>
        <p:txBody>
          <a:bodyPr/>
          <a:lstStyle>
            <a:lvl1pPr fontAlgn="base">
              <a:spcBef>
                <a:spcPct val="0"/>
              </a:spcBef>
              <a:spcAft>
                <a:spcPct val="0"/>
              </a:spcAft>
              <a:defRPr>
                <a:solidFill>
                  <a:srgbClr val="FFFFFF"/>
                </a:solidFill>
                <a:latin typeface="Arial" charset="0"/>
              </a:defRPr>
            </a:lvl1pPr>
          </a:lstStyle>
          <a:p>
            <a:pPr>
              <a:defRPr/>
            </a:pPr>
            <a:r>
              <a:rPr lang="en-US"/>
              <a:t>Nursing Fundamentals 7243</a:t>
            </a:r>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solidFill>
                  <a:srgbClr val="FFFFFF"/>
                </a:solidFill>
                <a:latin typeface="Arial" charset="0"/>
              </a:defRPr>
            </a:lvl1pPr>
          </a:lstStyle>
          <a:p>
            <a:pPr>
              <a:defRPr/>
            </a:pPr>
            <a:fld id="{14D8F7F6-A8DE-475E-9B42-D1F43E10E6F1}" type="slidenum">
              <a:rPr lang="en-US"/>
              <a:pPr>
                <a:defRPr/>
              </a:pPr>
              <a:t>‹#›</a:t>
            </a:fld>
            <a:endParaRPr lang="en-US"/>
          </a:p>
        </p:txBody>
      </p:sp>
    </p:spTree>
    <p:extLst>
      <p:ext uri="{BB962C8B-B14F-4D97-AF65-F5344CB8AC3E}">
        <p14:creationId xmlns:p14="http://schemas.microsoft.com/office/powerpoint/2010/main" val="925551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fontAlgn="base">
              <a:spcBef>
                <a:spcPct val="0"/>
              </a:spcBef>
              <a:spcAft>
                <a:spcPct val="0"/>
              </a:spcAft>
              <a:defRPr>
                <a:solidFill>
                  <a:srgbClr val="FFFFFF"/>
                </a:solidFill>
                <a:latin typeface="Arial" charset="0"/>
              </a:defRPr>
            </a:lvl1pPr>
          </a:lstStyle>
          <a:p>
            <a:pPr>
              <a:defRPr/>
            </a:pPr>
            <a:r>
              <a:rPr lang="en-US"/>
              <a:t>6.02</a:t>
            </a:r>
          </a:p>
        </p:txBody>
      </p:sp>
      <p:sp>
        <p:nvSpPr>
          <p:cNvPr id="7" name="Rectangle 5"/>
          <p:cNvSpPr>
            <a:spLocks noGrp="1" noChangeArrowheads="1"/>
          </p:cNvSpPr>
          <p:nvPr>
            <p:ph type="ftr" sz="quarter" idx="11"/>
          </p:nvPr>
        </p:nvSpPr>
        <p:spPr/>
        <p:txBody>
          <a:bodyPr/>
          <a:lstStyle>
            <a:lvl1pPr fontAlgn="base">
              <a:spcBef>
                <a:spcPct val="0"/>
              </a:spcBef>
              <a:spcAft>
                <a:spcPct val="0"/>
              </a:spcAft>
              <a:defRPr>
                <a:solidFill>
                  <a:srgbClr val="FFFFFF"/>
                </a:solidFill>
                <a:latin typeface="Arial" charset="0"/>
              </a:defRPr>
            </a:lvl1pPr>
          </a:lstStyle>
          <a:p>
            <a:pPr>
              <a:defRPr/>
            </a:pPr>
            <a:r>
              <a:rPr lang="en-US"/>
              <a:t>Nursing Fundamentals 7243</a:t>
            </a:r>
          </a:p>
        </p:txBody>
      </p:sp>
      <p:sp>
        <p:nvSpPr>
          <p:cNvPr id="8" name="Rectangle 6"/>
          <p:cNvSpPr>
            <a:spLocks noGrp="1" noChangeArrowheads="1"/>
          </p:cNvSpPr>
          <p:nvPr>
            <p:ph type="sldNum" sz="quarter" idx="12"/>
          </p:nvPr>
        </p:nvSpPr>
        <p:spPr/>
        <p:txBody>
          <a:bodyPr/>
          <a:lstStyle>
            <a:lvl1pPr fontAlgn="base">
              <a:spcBef>
                <a:spcPct val="0"/>
              </a:spcBef>
              <a:spcAft>
                <a:spcPct val="0"/>
              </a:spcAft>
              <a:defRPr>
                <a:solidFill>
                  <a:srgbClr val="FFFFFF"/>
                </a:solidFill>
                <a:latin typeface="Arial" charset="0"/>
              </a:defRPr>
            </a:lvl1pPr>
          </a:lstStyle>
          <a:p>
            <a:pPr>
              <a:defRPr/>
            </a:pPr>
            <a:fld id="{92610BF2-73A6-4B80-A4A5-5A1931F4F880}" type="slidenum">
              <a:rPr lang="en-US"/>
              <a:pPr>
                <a:defRPr/>
              </a:pPr>
              <a:t>‹#›</a:t>
            </a:fld>
            <a:endParaRPr lang="en-US"/>
          </a:p>
        </p:txBody>
      </p:sp>
    </p:spTree>
    <p:extLst>
      <p:ext uri="{BB962C8B-B14F-4D97-AF65-F5344CB8AC3E}">
        <p14:creationId xmlns:p14="http://schemas.microsoft.com/office/powerpoint/2010/main" val="2414323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6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1.03 </a:t>
            </a:r>
            <a:endParaRPr lang="en-US"/>
          </a:p>
        </p:txBody>
      </p:sp>
      <p:sp>
        <p:nvSpPr>
          <p:cNvPr id="6" name="Footer Placeholder 5"/>
          <p:cNvSpPr>
            <a:spLocks noGrp="1"/>
          </p:cNvSpPr>
          <p:nvPr>
            <p:ph type="ftr" sz="quarter" idx="11"/>
          </p:nvPr>
        </p:nvSpPr>
        <p:spPr/>
        <p:txBody>
          <a:bodyPr/>
          <a:lstStyle/>
          <a:p>
            <a:r>
              <a:rPr lang="en-US" smtClean="0"/>
              <a:t>Nursing Fundamentals 7243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762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1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80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96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18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87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236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09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48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21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1.03 </a:t>
            </a:r>
            <a:endParaRPr lang="en-US"/>
          </a:p>
        </p:txBody>
      </p:sp>
      <p:sp>
        <p:nvSpPr>
          <p:cNvPr id="8" name="Footer Placeholder 7"/>
          <p:cNvSpPr>
            <a:spLocks noGrp="1"/>
          </p:cNvSpPr>
          <p:nvPr>
            <p:ph type="ftr" sz="quarter" idx="11"/>
          </p:nvPr>
        </p:nvSpPr>
        <p:spPr/>
        <p:txBody>
          <a:bodyPr/>
          <a:lstStyle/>
          <a:p>
            <a:r>
              <a:rPr lang="en-US" smtClean="0"/>
              <a:t>Nursing Fundamentals 7243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0468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062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862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19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45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5170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254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048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2076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16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1.03 </a:t>
            </a:r>
            <a:endParaRPr lang="en-US"/>
          </a:p>
        </p:txBody>
      </p:sp>
      <p:sp>
        <p:nvSpPr>
          <p:cNvPr id="4" name="Footer Placeholder 3"/>
          <p:cNvSpPr>
            <a:spLocks noGrp="1"/>
          </p:cNvSpPr>
          <p:nvPr>
            <p:ph type="ftr" sz="quarter" idx="11"/>
          </p:nvPr>
        </p:nvSpPr>
        <p:spPr/>
        <p:txBody>
          <a:bodyPr/>
          <a:lstStyle/>
          <a:p>
            <a:r>
              <a:rPr lang="en-US" smtClean="0"/>
              <a:t>Nursing Fundamentals 7243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777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354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0475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426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444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5068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975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6476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794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2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1.03 </a:t>
            </a:r>
            <a:endParaRPr lang="en-US"/>
          </a:p>
        </p:txBody>
      </p:sp>
      <p:sp>
        <p:nvSpPr>
          <p:cNvPr id="3" name="Footer Placeholder 2"/>
          <p:cNvSpPr>
            <a:spLocks noGrp="1"/>
          </p:cNvSpPr>
          <p:nvPr>
            <p:ph type="ftr" sz="quarter" idx="11"/>
          </p:nvPr>
        </p:nvSpPr>
        <p:spPr/>
        <p:txBody>
          <a:bodyPr/>
          <a:lstStyle/>
          <a:p>
            <a:r>
              <a:rPr lang="en-US" smtClean="0"/>
              <a:t>Nursing Fundamentals 7243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019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924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41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74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1688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93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44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4722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050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2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 </a:t>
            </a:r>
            <a:endParaRPr lang="en-US"/>
          </a:p>
        </p:txBody>
      </p:sp>
      <p:sp>
        <p:nvSpPr>
          <p:cNvPr id="6" name="Footer Placeholder 5"/>
          <p:cNvSpPr>
            <a:spLocks noGrp="1"/>
          </p:cNvSpPr>
          <p:nvPr>
            <p:ph type="ftr" sz="quarter" idx="11"/>
          </p:nvPr>
        </p:nvSpPr>
        <p:spPr/>
        <p:txBody>
          <a:bodyPr/>
          <a:lstStyle/>
          <a:p>
            <a:r>
              <a:rPr lang="en-US" smtClean="0"/>
              <a:t>Nursing Fundamentals 7243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3709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0703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426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5924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95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9427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2060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938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446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47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1.03 </a:t>
            </a:r>
            <a:endParaRPr lang="en-US"/>
          </a:p>
        </p:txBody>
      </p:sp>
      <p:sp>
        <p:nvSpPr>
          <p:cNvPr id="6" name="Footer Placeholder 5"/>
          <p:cNvSpPr>
            <a:spLocks noGrp="1"/>
          </p:cNvSpPr>
          <p:nvPr>
            <p:ph type="ftr" sz="quarter" idx="11"/>
          </p:nvPr>
        </p:nvSpPr>
        <p:spPr/>
        <p:txBody>
          <a:bodyPr/>
          <a:lstStyle/>
          <a:p>
            <a:r>
              <a:rPr lang="en-US" smtClean="0"/>
              <a:t>Nursing Fundamentals 7243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05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218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3709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0703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4260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5924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955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942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prstClr val="black">
                    <a:tint val="75000"/>
                  </a:prstClr>
                </a:solidFill>
              </a:rPr>
              <a:t>1.03 </a:t>
            </a: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Nursing Fundamentals 7243</a:t>
            </a:r>
          </a:p>
        </p:txBody>
      </p:sp>
      <p:sp>
        <p:nvSpPr>
          <p:cNvPr id="7" name="Rectangle 6"/>
          <p:cNvSpPr>
            <a:spLocks noGrp="1" noChangeArrowheads="1"/>
          </p:cNvSpPr>
          <p:nvPr>
            <p:ph type="sldNum" sz="quarter" idx="12"/>
          </p:nvPr>
        </p:nvSpPr>
        <p:spPr>
          <a:ln/>
        </p:spPr>
        <p:txBody>
          <a:bodyPr/>
          <a:lstStyle>
            <a:lvl1pPr>
              <a:defRPr/>
            </a:lvl1pPr>
          </a:lstStyle>
          <a:p>
            <a:pPr>
              <a:defRPr/>
            </a:pPr>
            <a:fld id="{62D56C91-8546-4F1F-9B43-5ADEFBF432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2060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91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5.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1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7.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8.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theme" Target="../theme/theme19.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0.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1.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2.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3.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4.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theme" Target="../theme/theme25.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theme" Target="../theme/theme2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8.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27.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28.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5" Type="http://schemas.openxmlformats.org/officeDocument/2006/relationships/theme" Target="../theme/theme29.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1.03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Nursing Fundamentals 7243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23281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96866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81791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6711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6.02</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0861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2153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11175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72163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80997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r>
              <a:rPr lang="en-US" smtClean="0">
                <a:solidFill>
                  <a:srgbClr val="FFFFFF"/>
                </a:solidFill>
              </a:rPr>
              <a:t>5.01</a:t>
            </a: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en-US" smtClean="0">
                <a:solidFill>
                  <a:srgbClr val="FFFFFF"/>
                </a:solidFill>
              </a:rPr>
              <a:t>Nursing Fundamentals</a:t>
            </a: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AEE65733-EAA4-43BE-B861-801834430F2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261481559"/>
      </p:ext>
    </p:extLst>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fontAlgn="base">
              <a:spcBef>
                <a:spcPct val="0"/>
              </a:spcBef>
              <a:spcAft>
                <a:spcPct val="0"/>
              </a:spcAft>
              <a:defRPr/>
            </a:pPr>
            <a:r>
              <a:rPr lang="en-US"/>
              <a:t>5.02</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fontAlgn="base">
              <a:spcBef>
                <a:spcPct val="0"/>
              </a:spcBef>
              <a:spcAft>
                <a:spcPct val="0"/>
              </a:spcAft>
              <a:defRPr/>
            </a:pPr>
            <a:r>
              <a:rPr lang="en-US"/>
              <a:t>Nursing Fundamentals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fontAlgn="base">
              <a:spcBef>
                <a:spcPct val="0"/>
              </a:spcBef>
              <a:spcAft>
                <a:spcPct val="0"/>
              </a:spcAft>
              <a:defRPr/>
            </a:pPr>
            <a:fld id="{2C713B00-34A8-4027-BA5B-AB69BE09315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8917870"/>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7785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8204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56526"/>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27402"/>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01482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27555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080184"/>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39218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73749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en-US" smtClean="0">
                <a:solidFill>
                  <a:srgbClr val="FFFFFF"/>
                </a:solidFill>
              </a:rPr>
              <a:t>Nursing Fundamentals 7243</a:t>
            </a: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352DC07-29B0-4D89-8D65-E57120C0868C}"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56532913"/>
      </p:ext>
    </p:extLst>
  </p:cSld>
  <p:clrMap bg1="dk2" tx1="lt1" bg2="dk1"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r>
              <a:rPr lang="en-US"/>
              <a:t>6.02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r>
              <a:rPr lang="en-US"/>
              <a:t>Nursing Fundamentals 7243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F07525EE-D66B-46CA-9B9D-F131E02C657F}" type="slidenum">
              <a:rPr lang="en-US"/>
              <a:pPr>
                <a:defRPr/>
              </a:pPr>
              <a:t>‹#›</a:t>
            </a:fld>
            <a:endParaRPr lang="en-US"/>
          </a:p>
        </p:txBody>
      </p:sp>
    </p:spTree>
    <p:extLst>
      <p:ext uri="{BB962C8B-B14F-4D97-AF65-F5344CB8AC3E}">
        <p14:creationId xmlns:p14="http://schemas.microsoft.com/office/powerpoint/2010/main" val="38338922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2345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95597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0276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1758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1758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1.03 </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Nursing Fundamentals 7243</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23281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6.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8.xml"/><Relationship Id="rId1" Type="http://schemas.openxmlformats.org/officeDocument/2006/relationships/vmlDrawing" Target="../drawings/vmlDrawing7.vml"/><Relationship Id="rId5" Type="http://schemas.openxmlformats.org/officeDocument/2006/relationships/image" Target="../media/image20.png"/><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0.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www.techforltc.org/ltc.cfm?pageid=157&amp;product=3807&amp;careissue=3775"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av.rds.yahoo.com/_ylt=A0geunrduxZL6xUAVw1vCqMX;_ylu=X3oDMTBvMmFkM29rBHBndANhdl9pbWdfcmVzdWx0BHNlYwNzcg--/SIG=12nr16r3g/EXP=1259867485/**http:/www.healthsystem.virginia.edu/internet/midlife/tours/midlife"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av.rds.yahoo.com/_ylt=A0geunrduxZL6xUAbw1vCqMX;_ylu=X3oDMTBvMmFkM29rBHBndANhdl9pbWdfcmVzdWx0BHNlYwNzcg--/SIG=11ua2dg94/EXP=1259867485/**http:/www.hcprofessor.com/courses/BMCEHMR"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techforltc.org/ltc.cfm?pageid=157&amp;product=2426&amp;careissue=1" TargetMode="Externa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techforltc.org/ltc.cfm?pageid=157&amp;product=610&amp;careissue=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techforltc.org/ltc.cfm?pageid=157&amp;product=640&amp;careissue=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techforltc.org/ltc.cfm?pageid=157&amp;product=1863&amp;careissue=1"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3" Type="http://schemas.openxmlformats.org/officeDocument/2006/relationships/hyperlink" Target="http://www.techforltc.org/ltc.cfm?pageid=157&amp;product=125&amp;careissue=9"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6.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95.xml.rels><?xml version="1.0" encoding="UTF-8" standalone="yes"?>
<Relationships xmlns="http://schemas.openxmlformats.org/package/2006/relationships"><Relationship Id="rId2" Type="http://schemas.openxmlformats.org/officeDocument/2006/relationships/hyperlink" Target="http://www.ncdhhs.gov/aging/ombud.htm"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9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w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16386" name="Picture 2" descr="C:\Documents and Settings\amoore\Local Settings\Temporary Internet Files\Content.IE5\MLCNIDM5\MC9004361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242" y="4572000"/>
            <a:ext cx="1917460" cy="1714286"/>
          </a:xfrm>
          <a:prstGeom prst="rect">
            <a:avLst/>
          </a:prstGeom>
          <a:noFill/>
          <a:extLst>
            <a:ext uri="{909E8E84-426E-40dd-AFC4-6F175D3DCCD1}">
              <a14:hiddenFill xmlns:a14="http://schemas.microsoft.com/office/drawing/2010/main" xmlns="">
                <a:solidFill>
                  <a:srgbClr val="FFFFFF"/>
                </a:solidFill>
              </a14:hiddenFill>
            </a:ext>
          </a:extLst>
        </p:spPr>
      </p:pic>
      <p:sp>
        <p:nvSpPr>
          <p:cNvPr id="233475" name="Rectangle 3"/>
          <p:cNvSpPr>
            <a:spLocks noGrp="1" noChangeArrowheads="1"/>
          </p:cNvSpPr>
          <p:nvPr>
            <p:ph idx="1"/>
          </p:nvPr>
        </p:nvSpPr>
        <p:spPr>
          <a:xfrm>
            <a:off x="801687" y="2057400"/>
            <a:ext cx="7540625" cy="2590800"/>
          </a:xfrm>
        </p:spPr>
        <p:txBody>
          <a:bodyPr/>
          <a:lstStyle/>
          <a:p>
            <a:pPr marL="0" indent="0">
              <a:spcBef>
                <a:spcPct val="0"/>
              </a:spcBef>
              <a:buFontTx/>
              <a:buNone/>
              <a:defRPr/>
            </a:pPr>
            <a:r>
              <a:rPr lang="en-US" sz="5400" b="1" dirty="0">
                <a:effectLst>
                  <a:outerShdw blurRad="38100" dist="38100" dir="2700000" algn="tl">
                    <a:srgbClr val="000000">
                      <a:alpha val="43137"/>
                    </a:srgbClr>
                  </a:outerShdw>
                </a:effectLst>
                <a:sym typeface="Wingdings" pitchFamily="2" charset="2"/>
              </a:rPr>
              <a:t>Understand </a:t>
            </a:r>
            <a:r>
              <a:rPr lang="en-US" sz="5400" b="1" dirty="0" smtClean="0">
                <a:solidFill>
                  <a:srgbClr val="002060"/>
                </a:solidFill>
                <a:effectLst>
                  <a:outerShdw blurRad="38100" dist="38100" dir="2700000" algn="tl">
                    <a:srgbClr val="000000">
                      <a:alpha val="43137"/>
                    </a:srgbClr>
                  </a:outerShdw>
                </a:effectLst>
                <a:sym typeface="Wingdings" pitchFamily="2" charset="2"/>
              </a:rPr>
              <a:t>residents’ </a:t>
            </a:r>
            <a:r>
              <a:rPr lang="en-US" sz="5400" b="1" dirty="0">
                <a:solidFill>
                  <a:srgbClr val="002060"/>
                </a:solidFill>
                <a:effectLst>
                  <a:outerShdw blurRad="38100" dist="38100" dir="2700000" algn="tl">
                    <a:srgbClr val="000000">
                      <a:alpha val="43137"/>
                    </a:srgbClr>
                  </a:outerShdw>
                </a:effectLst>
                <a:sym typeface="Wingdings" pitchFamily="2" charset="2"/>
              </a:rPr>
              <a:t>rights</a:t>
            </a:r>
            <a:r>
              <a:rPr lang="en-US" sz="5400" b="1" dirty="0">
                <a:effectLst>
                  <a:outerShdw blurRad="38100" dist="38100" dir="2700000" algn="tl">
                    <a:srgbClr val="000000">
                      <a:alpha val="43137"/>
                    </a:srgbClr>
                  </a:outerShdw>
                </a:effectLst>
                <a:sym typeface="Wingdings" pitchFamily="2" charset="2"/>
              </a:rPr>
              <a:t>, advocacy, and grievance procedures. </a:t>
            </a:r>
          </a:p>
        </p:txBody>
      </p:sp>
      <p:sp>
        <p:nvSpPr>
          <p:cNvPr id="6" name="TextBox 5"/>
          <p:cNvSpPr txBox="1"/>
          <p:nvPr/>
        </p:nvSpPr>
        <p:spPr>
          <a:xfrm>
            <a:off x="0" y="0"/>
            <a:ext cx="9144000" cy="1338263"/>
          </a:xfrm>
          <a:prstGeom prst="rect">
            <a:avLst/>
          </a:prstGeom>
          <a:solidFill>
            <a:srgbClr val="002060"/>
          </a:solidFill>
        </p:spPr>
        <p:txBody>
          <a:bodyPr>
            <a:spAutoFit/>
          </a:bodyPr>
          <a:lstStyle/>
          <a:p>
            <a:pPr marL="609600" indent="-609600" fontAlgn="base">
              <a:spcBef>
                <a:spcPct val="0"/>
              </a:spcBef>
              <a:spcAft>
                <a:spcPct val="0"/>
              </a:spcAft>
              <a:defRPr/>
            </a:pPr>
            <a:endParaRPr lang="en-US" sz="1050" b="1" dirty="0">
              <a:solidFill>
                <a:srgbClr val="738F98"/>
              </a:solidFill>
              <a:sym typeface="Wingdings" pitchFamily="2" charset="2"/>
            </a:endParaRPr>
          </a:p>
          <a:p>
            <a:pPr marL="609600" indent="-609600" fontAlgn="base">
              <a:spcBef>
                <a:spcPct val="0"/>
              </a:spcBef>
              <a:spcAft>
                <a:spcPct val="0"/>
              </a:spcAft>
              <a:defRPr/>
            </a:pPr>
            <a:r>
              <a:rPr lang="en-US" sz="1000" b="1" dirty="0">
                <a:solidFill>
                  <a:srgbClr val="FF0000"/>
                </a:solidFill>
                <a:sym typeface="Wingdings" pitchFamily="2" charset="2"/>
              </a:rPr>
              <a:t>Unit A</a:t>
            </a:r>
          </a:p>
          <a:p>
            <a:pPr marL="609600" indent="-609600" fontAlgn="base">
              <a:spcBef>
                <a:spcPct val="0"/>
              </a:spcBef>
              <a:spcAft>
                <a:spcPct val="0"/>
              </a:spcAft>
              <a:defRPr/>
            </a:pPr>
            <a:r>
              <a:rPr lang="en-US" sz="1000" b="1" dirty="0">
                <a:solidFill>
                  <a:srgbClr val="777777"/>
                </a:solidFill>
                <a:sym typeface="Wingdings" pitchFamily="2" charset="2"/>
              </a:rPr>
              <a:t>   </a:t>
            </a:r>
            <a:r>
              <a:rPr lang="en-US" sz="1000" b="1" dirty="0">
                <a:solidFill>
                  <a:srgbClr val="FFFFFF"/>
                </a:solidFill>
                <a:sym typeface="Wingdings" pitchFamily="2" charset="2"/>
              </a:rPr>
              <a:t>Nurse Aide Workplace Fundamentals</a:t>
            </a:r>
          </a:p>
          <a:p>
            <a:pPr marL="609600" indent="-609600" fontAlgn="base">
              <a:spcBef>
                <a:spcPct val="0"/>
              </a:spcBef>
              <a:spcAft>
                <a:spcPct val="0"/>
              </a:spcAft>
              <a:defRPr/>
            </a:pPr>
            <a:r>
              <a:rPr lang="en-US" sz="1000" b="1" dirty="0">
                <a:solidFill>
                  <a:srgbClr val="FF0000"/>
                </a:solidFill>
                <a:sym typeface="Wingdings" pitchFamily="2" charset="2"/>
              </a:rPr>
              <a:t>Essential Standard 1.00</a:t>
            </a:r>
          </a:p>
          <a:p>
            <a:pPr marL="609600" indent="-609600" fontAlgn="base">
              <a:spcBef>
                <a:spcPct val="0"/>
              </a:spcBef>
              <a:spcAft>
                <a:spcPct val="0"/>
              </a:spcAft>
              <a:defRPr/>
            </a:pPr>
            <a:r>
              <a:rPr lang="en-US" sz="1000" b="1" dirty="0">
                <a:solidFill>
                  <a:srgbClr val="FFFFFF"/>
                </a:solidFill>
                <a:sym typeface="Wingdings" pitchFamily="2" charset="2"/>
              </a:rPr>
              <a:t>   Understand the range of function, legal and ethical responsibilities of the nurse aide within the healthcare system. </a:t>
            </a:r>
          </a:p>
          <a:p>
            <a:pPr marL="609600" indent="-609600" fontAlgn="base">
              <a:spcBef>
                <a:spcPct val="0"/>
              </a:spcBef>
              <a:spcAft>
                <a:spcPct val="0"/>
              </a:spcAft>
              <a:defRPr/>
            </a:pPr>
            <a:r>
              <a:rPr lang="en-US" sz="1000" b="1" dirty="0">
                <a:solidFill>
                  <a:srgbClr val="FF0000"/>
                </a:solidFill>
                <a:sym typeface="Wingdings" pitchFamily="2" charset="2"/>
              </a:rPr>
              <a:t>Indicator </a:t>
            </a:r>
            <a:r>
              <a:rPr lang="en-US" sz="1000" b="1" dirty="0" smtClean="0">
                <a:solidFill>
                  <a:srgbClr val="FF0000"/>
                </a:solidFill>
                <a:sym typeface="Wingdings" pitchFamily="2" charset="2"/>
              </a:rPr>
              <a:t>1.03</a:t>
            </a:r>
            <a:endParaRPr lang="en-US" sz="1000" b="1" dirty="0">
              <a:solidFill>
                <a:srgbClr val="FF0000"/>
              </a:solidFill>
              <a:sym typeface="Wingdings" pitchFamily="2" charset="2"/>
            </a:endParaRPr>
          </a:p>
          <a:p>
            <a:pPr marL="609600" indent="-609600" fontAlgn="base">
              <a:spcBef>
                <a:spcPct val="0"/>
              </a:spcBef>
              <a:spcAft>
                <a:spcPct val="0"/>
              </a:spcAft>
              <a:defRPr/>
            </a:pPr>
            <a:r>
              <a:rPr lang="en-US" sz="1000" b="1" dirty="0">
                <a:solidFill>
                  <a:srgbClr val="FFFFFF"/>
                </a:solidFill>
                <a:sym typeface="Wingdings" pitchFamily="2" charset="2"/>
              </a:rPr>
              <a:t>   Understand </a:t>
            </a:r>
            <a:r>
              <a:rPr lang="en-US" sz="1000" b="1" dirty="0" smtClean="0">
                <a:solidFill>
                  <a:srgbClr val="FFFFFF"/>
                </a:solidFill>
                <a:sym typeface="Wingdings" pitchFamily="2" charset="2"/>
              </a:rPr>
              <a:t>residents’ rights, advocacy, and grievance procedures. </a:t>
            </a:r>
            <a:endParaRPr lang="en-US" sz="1000" b="1" dirty="0">
              <a:solidFill>
                <a:srgbClr val="738F98"/>
              </a:solidFill>
              <a:sym typeface="Wingdings" pitchFamily="2" charset="2"/>
            </a:endParaRPr>
          </a:p>
          <a:p>
            <a:pPr marL="609600" indent="-609600" fontAlgn="base">
              <a:spcBef>
                <a:spcPct val="0"/>
              </a:spcBef>
              <a:spcAft>
                <a:spcPct val="0"/>
              </a:spcAft>
              <a:defRPr/>
            </a:pPr>
            <a:endParaRPr lang="en-US" sz="1050" b="1" dirty="0">
              <a:solidFill>
                <a:srgbClr val="738F98"/>
              </a:solidFill>
              <a:sym typeface="Wingdings" pitchFamily="2" charset="2"/>
            </a:endParaRPr>
          </a:p>
        </p:txBody>
      </p:sp>
      <p:sp>
        <p:nvSpPr>
          <p:cNvPr id="3174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351800-DB25-464A-9486-AB9532792C44}" type="slidenum">
              <a:rPr lang="en-US" smtClean="0">
                <a:solidFill>
                  <a:srgbClr val="FFFFFF"/>
                </a:solidFill>
              </a:rPr>
              <a:pPr eaLnBrk="1" hangingPunct="1"/>
              <a:t>1</a:t>
            </a:fld>
            <a:endParaRPr lang="en-US" smtClean="0">
              <a:solidFill>
                <a:srgbClr val="FFFFFF"/>
              </a:solidFill>
            </a:endParaRPr>
          </a:p>
        </p:txBody>
      </p:sp>
      <p:sp>
        <p:nvSpPr>
          <p:cNvPr id="31749" name="Date Placeholder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FFFF"/>
                </a:solidFill>
              </a:rPr>
              <a:t>1.03</a:t>
            </a:r>
          </a:p>
        </p:txBody>
      </p:sp>
      <p:sp>
        <p:nvSpPr>
          <p:cNvPr id="3175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a:t>
            </a:r>
          </a:p>
        </p:txBody>
      </p:sp>
    </p:spTree>
    <p:extLst>
      <p:ext uri="{BB962C8B-B14F-4D97-AF65-F5344CB8AC3E}">
        <p14:creationId xmlns:p14="http://schemas.microsoft.com/office/powerpoint/2010/main" val="3253758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10</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5"/>
            </a:pPr>
            <a:r>
              <a:rPr lang="en-US" sz="4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privacy</a:t>
            </a:r>
            <a:endParaRPr lang="en-US" sz="4800"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5902440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100</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828800"/>
          </a:xfrm>
          <a:solidFill>
            <a:srgbClr val="002060"/>
          </a:solidFill>
        </p:spPr>
        <p:txBody>
          <a:bodyPr>
            <a:normAutofit fontScale="90000"/>
          </a:bodyPr>
          <a:lstStyle/>
          <a:p>
            <a:r>
              <a:rPr lang="en-US" sz="6000" b="1" dirty="0" smtClean="0">
                <a:solidFill>
                  <a:schemeClr val="bg1"/>
                </a:solidFill>
              </a:rPr>
              <a:t>Resident Council: </a:t>
            </a:r>
            <a:br>
              <a:rPr lang="en-US" sz="6000" b="1" dirty="0" smtClean="0">
                <a:solidFill>
                  <a:schemeClr val="bg1"/>
                </a:solidFill>
              </a:rPr>
            </a:br>
            <a:r>
              <a:rPr lang="en-US" sz="6000" b="1" dirty="0" smtClean="0">
                <a:solidFill>
                  <a:schemeClr val="bg1"/>
                </a:solidFill>
              </a:rPr>
              <a:t>Advisory Group</a:t>
            </a:r>
            <a:endParaRPr lang="en-US" sz="2000" b="1" u="sng" dirty="0" smtClean="0">
              <a:solidFill>
                <a:schemeClr val="bg1"/>
              </a:solidFill>
            </a:endParaRPr>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sp>
        <p:nvSpPr>
          <p:cNvPr id="4" name="Rectangle 3"/>
          <p:cNvSpPr/>
          <p:nvPr/>
        </p:nvSpPr>
        <p:spPr>
          <a:xfrm>
            <a:off x="609600" y="2133600"/>
            <a:ext cx="7696200" cy="3914918"/>
          </a:xfrm>
          <a:prstGeom prst="rect">
            <a:avLst/>
          </a:prstGeom>
        </p:spPr>
        <p:txBody>
          <a:bodyPr wrap="square">
            <a:spAutoFit/>
          </a:bodyPr>
          <a:lstStyle/>
          <a:p>
            <a:pPr marL="342900" indent="-342900">
              <a:lnSpc>
                <a:spcPct val="90000"/>
              </a:lnSpc>
              <a:spcBef>
                <a:spcPct val="15000"/>
              </a:spcBef>
              <a:buFont typeface="Arial" pitchFamily="34" charset="0"/>
              <a:buChar char="•"/>
            </a:pPr>
            <a:r>
              <a:rPr lang="en-US" sz="3600" b="1" dirty="0">
                <a:solidFill>
                  <a:srgbClr val="002060"/>
                </a:solidFill>
                <a:effectLst>
                  <a:outerShdw blurRad="38100" dist="38100" dir="2700000" algn="tl">
                    <a:srgbClr val="000000">
                      <a:alpha val="43137"/>
                    </a:srgbClr>
                  </a:outerShdw>
                </a:effectLst>
              </a:rPr>
              <a:t>Gives residents a voice in facility operations</a:t>
            </a:r>
          </a:p>
          <a:p>
            <a:pPr marL="342900" indent="-342900">
              <a:lnSpc>
                <a:spcPct val="90000"/>
              </a:lnSpc>
              <a:spcBef>
                <a:spcPct val="15000"/>
              </a:spcBef>
              <a:buFont typeface="Arial" pitchFamily="34" charset="0"/>
              <a:buChar char="•"/>
            </a:pPr>
            <a:r>
              <a:rPr lang="en-US" sz="3600" b="1" dirty="0">
                <a:solidFill>
                  <a:srgbClr val="002060"/>
                </a:solidFill>
                <a:effectLst>
                  <a:outerShdw blurRad="38100" dist="38100" dir="2700000" algn="tl">
                    <a:srgbClr val="000000">
                      <a:alpha val="43137"/>
                    </a:srgbClr>
                  </a:outerShdw>
                </a:effectLst>
              </a:rPr>
              <a:t>Members</a:t>
            </a:r>
          </a:p>
          <a:p>
            <a:pPr marL="669925" lvl="1" indent="-325438">
              <a:lnSpc>
                <a:spcPct val="90000"/>
              </a:lnSpc>
              <a:spcBef>
                <a:spcPct val="15000"/>
              </a:spcBef>
              <a:buFont typeface="Arial" pitchFamily="34" charset="0"/>
              <a:buChar char="–"/>
            </a:pPr>
            <a:r>
              <a:rPr lang="en-US" sz="3600" b="1" dirty="0">
                <a:solidFill>
                  <a:prstClr val="white"/>
                </a:solidFill>
                <a:effectLst>
                  <a:outerShdw blurRad="38100" dist="38100" dir="2700000" algn="tl">
                    <a:srgbClr val="000000">
                      <a:alpha val="43137"/>
                    </a:srgbClr>
                  </a:outerShdw>
                </a:effectLst>
              </a:rPr>
              <a:t>residents</a:t>
            </a:r>
          </a:p>
          <a:p>
            <a:pPr marL="669925" lvl="1" indent="-325438">
              <a:lnSpc>
                <a:spcPct val="90000"/>
              </a:lnSpc>
              <a:spcBef>
                <a:spcPct val="15000"/>
              </a:spcBef>
              <a:buFont typeface="Arial" pitchFamily="34" charset="0"/>
              <a:buChar char="–"/>
            </a:pPr>
            <a:r>
              <a:rPr lang="en-US" sz="3600" b="1" dirty="0">
                <a:solidFill>
                  <a:prstClr val="white"/>
                </a:solidFill>
                <a:effectLst>
                  <a:outerShdw blurRad="38100" dist="38100" dir="2700000" algn="tl">
                    <a:srgbClr val="000000">
                      <a:alpha val="43137"/>
                    </a:srgbClr>
                  </a:outerShdw>
                </a:effectLst>
              </a:rPr>
              <a:t>facility staff members </a:t>
            </a:r>
            <a:r>
              <a:rPr lang="en-US" sz="3600" b="1" dirty="0" smtClean="0">
                <a:solidFill>
                  <a:prstClr val="white"/>
                </a:solidFill>
                <a:effectLst>
                  <a:outerShdw blurRad="38100" dist="38100" dir="2700000" algn="tl">
                    <a:srgbClr val="000000">
                      <a:alpha val="43137"/>
                    </a:srgbClr>
                  </a:outerShdw>
                </a:effectLst>
              </a:rPr>
              <a:t>to include Nurse Aides</a:t>
            </a:r>
            <a:endParaRPr lang="en-US" sz="3600" b="1" dirty="0">
              <a:solidFill>
                <a:prstClr val="white"/>
              </a:solidFill>
              <a:effectLst>
                <a:outerShdw blurRad="38100" dist="38100" dir="2700000" algn="tl">
                  <a:srgbClr val="000000">
                    <a:alpha val="43137"/>
                  </a:srgbClr>
                </a:outerShdw>
              </a:effectLst>
            </a:endParaRPr>
          </a:p>
          <a:p>
            <a:pPr marL="669925" lvl="1" indent="-325438">
              <a:lnSpc>
                <a:spcPct val="90000"/>
              </a:lnSpc>
              <a:spcBef>
                <a:spcPct val="15000"/>
              </a:spcBef>
              <a:buFont typeface="Arial" pitchFamily="34" charset="0"/>
              <a:buChar char="–"/>
            </a:pPr>
            <a:r>
              <a:rPr lang="en-US" sz="3600" b="1" dirty="0">
                <a:solidFill>
                  <a:prstClr val="white"/>
                </a:solidFill>
                <a:effectLst>
                  <a:outerShdw blurRad="38100" dist="38100" dir="2700000" algn="tl">
                    <a:srgbClr val="000000">
                      <a:alpha val="43137"/>
                    </a:srgbClr>
                  </a:outerShdw>
                </a:effectLst>
              </a:rPr>
              <a:t>representatives from community</a:t>
            </a:r>
          </a:p>
        </p:txBody>
      </p:sp>
    </p:spTree>
    <p:extLst>
      <p:ext uri="{BB962C8B-B14F-4D97-AF65-F5344CB8AC3E}">
        <p14:creationId xmlns:p14="http://schemas.microsoft.com/office/powerpoint/2010/main" val="34782961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743200" cy="1524000"/>
          </a:xfrm>
        </p:spPr>
        <p:txBody>
          <a:bodyPr>
            <a:normAutofit fontScale="90000"/>
          </a:bodyPr>
          <a:lstStyle/>
          <a:p>
            <a:pPr algn="l"/>
            <a:r>
              <a:rPr lang="en-US" dirty="0" smtClean="0">
                <a:solidFill>
                  <a:srgbClr val="FFC000"/>
                </a:solidFill>
                <a:latin typeface="Showcard Gothic" pitchFamily="82" charset="0"/>
              </a:rPr>
              <a:t>The  </a:t>
            </a:r>
            <a:br>
              <a:rPr lang="en-US" dirty="0" smtClean="0">
                <a:solidFill>
                  <a:srgbClr val="FFC000"/>
                </a:solidFill>
                <a:latin typeface="Showcard Gothic" pitchFamily="82" charset="0"/>
              </a:rPr>
            </a:br>
            <a:r>
              <a:rPr lang="en-US" dirty="0" smtClean="0">
                <a:solidFill>
                  <a:srgbClr val="FFC000"/>
                </a:solidFill>
                <a:latin typeface="Showcard Gothic" pitchFamily="82" charset="0"/>
              </a:rPr>
              <a:t>Bottom  </a:t>
            </a:r>
            <a:br>
              <a:rPr lang="en-US" dirty="0" smtClean="0">
                <a:solidFill>
                  <a:srgbClr val="FFC000"/>
                </a:solidFill>
                <a:latin typeface="Showcard Gothic" pitchFamily="82" charset="0"/>
              </a:rPr>
            </a:br>
            <a:r>
              <a:rPr lang="en-US" dirty="0" smtClean="0">
                <a:solidFill>
                  <a:srgbClr val="FFC000"/>
                </a:solidFill>
                <a:latin typeface="Showcard Gothic" pitchFamily="82" charset="0"/>
              </a:rPr>
              <a:t>Line</a:t>
            </a:r>
            <a:endParaRPr lang="en-US" dirty="0">
              <a:solidFill>
                <a:srgbClr val="FFC000"/>
              </a:solidFill>
              <a:latin typeface="Showcard Gothic" pitchFamily="82" charset="0"/>
            </a:endParaRPr>
          </a:p>
        </p:txBody>
      </p:sp>
      <p:cxnSp>
        <p:nvCxnSpPr>
          <p:cNvPr id="8" name="Straight Connector 7"/>
          <p:cNvCxnSpPr/>
          <p:nvPr/>
        </p:nvCxnSpPr>
        <p:spPr>
          <a:xfrm>
            <a:off x="7010400" y="1143000"/>
            <a:ext cx="1371600" cy="487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1981200"/>
            <a:ext cx="1143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1981200"/>
            <a:ext cx="0" cy="3733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6200000" flipH="1">
            <a:off x="895350" y="5772150"/>
            <a:ext cx="304800" cy="190500"/>
          </a:xfrm>
          <a:prstGeom prst="bentConnector3">
            <a:avLst>
              <a:gd name="adj1" fmla="val 9375"/>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ight Arrow 53"/>
          <p:cNvSpPr/>
          <p:nvPr/>
        </p:nvSpPr>
        <p:spPr>
          <a:xfrm>
            <a:off x="381000" y="3276600"/>
            <a:ext cx="1676400" cy="3276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Nursing Fundamentals 7243</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85851ADC-0FDE-4264-BE8F-16D6BF65C686}" type="slidenum">
              <a:rPr lang="en-US" smtClean="0">
                <a:solidFill>
                  <a:srgbClr val="FFFFFF"/>
                </a:solidFill>
              </a:rPr>
              <a:pPr>
                <a:defRPr/>
              </a:pPr>
              <a:t>101</a:t>
            </a:fld>
            <a:endParaRPr lang="en-US">
              <a:solidFill>
                <a:srgbClr val="FFFFFF"/>
              </a:solidFill>
            </a:endParaRPr>
          </a:p>
        </p:txBody>
      </p:sp>
      <p:sp>
        <p:nvSpPr>
          <p:cNvPr id="5" name="Date Placeholder 4"/>
          <p:cNvSpPr>
            <a:spLocks noGrp="1"/>
          </p:cNvSpPr>
          <p:nvPr>
            <p:ph type="dt" sz="half" idx="10"/>
          </p:nvPr>
        </p:nvSpPr>
        <p:spPr/>
        <p:txBody>
          <a:bodyPr/>
          <a:lstStyle/>
          <a:p>
            <a:pPr>
              <a:defRPr/>
            </a:pPr>
            <a:r>
              <a:rPr lang="en-US" smtClean="0">
                <a:solidFill>
                  <a:srgbClr val="FFFFFF"/>
                </a:solidFill>
              </a:rPr>
              <a:t>3.01</a:t>
            </a:r>
            <a:endParaRPr lang="en-US">
              <a:solidFill>
                <a:srgbClr val="FFFFFF"/>
              </a:solidFill>
            </a:endParaRPr>
          </a:p>
        </p:txBody>
      </p:sp>
      <p:sp>
        <p:nvSpPr>
          <p:cNvPr id="6" name="TextBox 5"/>
          <p:cNvSpPr txBox="1"/>
          <p:nvPr/>
        </p:nvSpPr>
        <p:spPr>
          <a:xfrm>
            <a:off x="2057400" y="1678275"/>
            <a:ext cx="6248400" cy="4339650"/>
          </a:xfrm>
          <a:prstGeom prst="rect">
            <a:avLst/>
          </a:prstGeom>
          <a:noFill/>
        </p:spPr>
        <p:txBody>
          <a:bodyPr wrap="square" rtlCol="0">
            <a:spAutoFit/>
          </a:bodyPr>
          <a:lstStyle/>
          <a:p>
            <a:pPr>
              <a:lnSpc>
                <a:spcPct val="115000"/>
              </a:lnSpc>
              <a:spcAft>
                <a:spcPts val="1000"/>
              </a:spcAft>
            </a:pPr>
            <a:r>
              <a:rPr lang="en-US" sz="4800" b="1" dirty="0">
                <a:solidFill>
                  <a:srgbClr val="002060"/>
                </a:solidFill>
                <a:latin typeface="Calibri"/>
                <a:ea typeface="Calibri"/>
                <a:cs typeface="Times New Roman"/>
              </a:rPr>
              <a:t>Resident has a right to voice grievances without fear of retaliation or </a:t>
            </a:r>
            <a:r>
              <a:rPr lang="en-US" sz="4800" b="1" dirty="0" smtClean="0">
                <a:solidFill>
                  <a:srgbClr val="002060"/>
                </a:solidFill>
                <a:latin typeface="Calibri"/>
                <a:ea typeface="Calibri"/>
                <a:cs typeface="Times New Roman"/>
              </a:rPr>
              <a:t>discrimination</a:t>
            </a:r>
            <a:r>
              <a:rPr lang="en-US" sz="4800" b="1" dirty="0">
                <a:solidFill>
                  <a:srgbClr val="002060"/>
                </a:solidFill>
                <a:latin typeface="Calibri"/>
                <a:ea typeface="Calibri"/>
                <a:cs typeface="Times New Roman"/>
              </a:rPr>
              <a:t>!</a:t>
            </a:r>
            <a:endParaRPr lang="en-US" sz="48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131041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52400"/>
            <a:ext cx="8229600" cy="1371600"/>
          </a:xfrm>
        </p:spPr>
        <p:txBody>
          <a:bodyPr>
            <a:normAutofit fontScale="90000"/>
          </a:bodyPr>
          <a:lstStyle/>
          <a:p>
            <a:pPr eaLnBrk="1" hangingPunct="1">
              <a:defRPr/>
            </a:pPr>
            <a:r>
              <a:rPr lang="en-US" sz="1600" dirty="0" smtClean="0">
                <a:solidFill>
                  <a:srgbClr val="0000CC"/>
                </a:solidFill>
              </a:rPr>
              <a:t/>
            </a:r>
            <a:br>
              <a:rPr lang="en-US" sz="1600" dirty="0" smtClean="0">
                <a:solidFill>
                  <a:srgbClr val="0000CC"/>
                </a:solidFill>
              </a:rPr>
            </a:br>
            <a:r>
              <a:rPr lang="en-US" sz="2000" dirty="0" smtClean="0">
                <a:solidFill>
                  <a:srgbClr val="0000CC"/>
                </a:solidFill>
              </a:rPr>
              <a:t/>
            </a:r>
            <a:br>
              <a:rPr lang="en-US" sz="2000" dirty="0" smtClean="0">
                <a:solidFill>
                  <a:srgbClr val="0000CC"/>
                </a:solidFill>
              </a:rPr>
            </a:br>
            <a:endParaRPr lang="en-US" sz="8000" b="1" i="1" dirty="0" smtClean="0">
              <a:solidFill>
                <a:schemeClr val="tx1"/>
              </a:solidFill>
            </a:endParaRPr>
          </a:p>
        </p:txBody>
      </p:sp>
      <p:sp>
        <p:nvSpPr>
          <p:cNvPr id="233475" name="Rectangle 3"/>
          <p:cNvSpPr>
            <a:spLocks noGrp="1" noChangeArrowheads="1"/>
          </p:cNvSpPr>
          <p:nvPr>
            <p:ph idx="1"/>
          </p:nvPr>
        </p:nvSpPr>
        <p:spPr>
          <a:xfrm>
            <a:off x="685800" y="4114800"/>
            <a:ext cx="7540625" cy="1582738"/>
          </a:xfrm>
        </p:spPr>
        <p:txBody>
          <a:bodyPr/>
          <a:lstStyle/>
          <a:p>
            <a:pPr marL="0" indent="0" algn="ctr">
              <a:spcBef>
                <a:spcPct val="0"/>
              </a:spcBef>
              <a:buFontTx/>
              <a:buNone/>
              <a:defRPr/>
            </a:pPr>
            <a:r>
              <a:rPr lang="en-US" b="1" dirty="0">
                <a:effectLst>
                  <a:outerShdw blurRad="38100" dist="38100" dir="2700000" algn="tl">
                    <a:srgbClr val="000000">
                      <a:alpha val="43137"/>
                    </a:srgbClr>
                  </a:outerShdw>
                </a:effectLst>
                <a:sym typeface="Wingdings" pitchFamily="2" charset="2"/>
              </a:rPr>
              <a:t>Understand </a:t>
            </a:r>
            <a:r>
              <a:rPr lang="en-US" b="1" dirty="0">
                <a:solidFill>
                  <a:srgbClr val="002060"/>
                </a:solidFill>
                <a:effectLst>
                  <a:outerShdw blurRad="38100" dist="38100" dir="2700000" algn="tl">
                    <a:srgbClr val="000000">
                      <a:alpha val="43137"/>
                    </a:srgbClr>
                  </a:outerShdw>
                </a:effectLst>
                <a:sym typeface="Wingdings" pitchFamily="2" charset="2"/>
              </a:rPr>
              <a:t>resident’s rights</a:t>
            </a:r>
            <a:r>
              <a:rPr lang="en-US" b="1" dirty="0">
                <a:effectLst>
                  <a:outerShdw blurRad="38100" dist="38100" dir="2700000" algn="tl">
                    <a:srgbClr val="000000">
                      <a:alpha val="43137"/>
                    </a:srgbClr>
                  </a:outerShdw>
                </a:effectLst>
                <a:sym typeface="Wingdings" pitchFamily="2" charset="2"/>
              </a:rPr>
              <a:t>, advocacy, and grievance procedures. </a:t>
            </a:r>
          </a:p>
        </p:txBody>
      </p:sp>
      <p:sp>
        <p:nvSpPr>
          <p:cNvPr id="13414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3C7552-7474-45D1-8C4B-A5A9A1F21DEB}" type="slidenum">
              <a:rPr lang="en-US" smtClean="0">
                <a:solidFill>
                  <a:srgbClr val="FFFFFF"/>
                </a:solidFill>
              </a:rPr>
              <a:pPr eaLnBrk="1" hangingPunct="1"/>
              <a:t>102</a:t>
            </a:fld>
            <a:endParaRPr lang="en-US" dirty="0" smtClean="0">
              <a:solidFill>
                <a:srgbClr val="FFFFFF"/>
              </a:solidFill>
            </a:endParaRPr>
          </a:p>
        </p:txBody>
      </p:sp>
      <p:sp>
        <p:nvSpPr>
          <p:cNvPr id="134149" name="TextBox 1"/>
          <p:cNvSpPr txBox="1">
            <a:spLocks noChangeArrowheads="1"/>
          </p:cNvSpPr>
          <p:nvPr/>
        </p:nvSpPr>
        <p:spPr bwMode="auto">
          <a:xfrm>
            <a:off x="0" y="1341438"/>
            <a:ext cx="9144000" cy="2462213"/>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dirty="0">
                <a:solidFill>
                  <a:srgbClr val="FFFFFF"/>
                </a:solidFill>
                <a:effectLst>
                  <a:outerShdw blurRad="38100" dist="38100" dir="2700000" algn="tl">
                    <a:srgbClr val="000000">
                      <a:alpha val="43137"/>
                    </a:srgbClr>
                  </a:outerShdw>
                </a:effectLst>
                <a:sym typeface="Wingdings 2" pitchFamily="18" charset="2"/>
              </a:rPr>
              <a:t></a:t>
            </a:r>
            <a:r>
              <a:rPr lang="en-US" sz="8800" b="1" dirty="0">
                <a:solidFill>
                  <a:srgbClr val="FFFFFF"/>
                </a:solidFill>
                <a:effectLst>
                  <a:outerShdw blurRad="38100" dist="38100" dir="2700000" algn="tl">
                    <a:srgbClr val="000000">
                      <a:alpha val="43137"/>
                    </a:srgbClr>
                  </a:outerShdw>
                </a:effectLst>
              </a:rPr>
              <a:t> </a:t>
            </a:r>
            <a:r>
              <a:rPr lang="en-US" sz="8800" b="1" dirty="0">
                <a:solidFill>
                  <a:srgbClr val="FF0000"/>
                </a:solidFill>
                <a:effectLst>
                  <a:outerShdw blurRad="38100" dist="38100" dir="2700000" algn="tl">
                    <a:srgbClr val="000000">
                      <a:alpha val="43137"/>
                    </a:srgbClr>
                  </a:outerShdw>
                </a:effectLst>
              </a:rPr>
              <a:t>END</a:t>
            </a:r>
            <a:r>
              <a:rPr lang="en-US" sz="8800" b="1" dirty="0">
                <a:solidFill>
                  <a:srgbClr val="FFFFFF"/>
                </a:solidFill>
                <a:effectLst>
                  <a:outerShdw blurRad="38100" dist="38100" dir="2700000" algn="tl">
                    <a:srgbClr val="000000">
                      <a:alpha val="43137"/>
                    </a:srgbClr>
                  </a:outerShdw>
                </a:effectLst>
              </a:rPr>
              <a:t> </a:t>
            </a:r>
            <a:r>
              <a:rPr lang="en-US" sz="6000" dirty="0">
                <a:solidFill>
                  <a:srgbClr val="FFFFFF"/>
                </a:solidFill>
                <a:effectLst>
                  <a:outerShdw blurRad="38100" dist="38100" dir="2700000" algn="tl">
                    <a:srgbClr val="000000">
                      <a:alpha val="43137"/>
                    </a:srgbClr>
                  </a:outerShdw>
                </a:effectLst>
                <a:sym typeface="Wingdings 2" pitchFamily="18" charset="2"/>
              </a:rPr>
              <a:t></a:t>
            </a:r>
            <a:endParaRPr lang="en-US" sz="8800" dirty="0">
              <a:solidFill>
                <a:srgbClr val="FFFFFF"/>
              </a:solidFill>
              <a:effectLst>
                <a:outerShdw blurRad="38100" dist="38100" dir="2700000" algn="tl">
                  <a:srgbClr val="000000">
                    <a:alpha val="43137"/>
                  </a:srgbClr>
                </a:outerShdw>
              </a:effectLst>
            </a:endParaRPr>
          </a:p>
          <a:p>
            <a:pPr algn="ctr" eaLnBrk="1" hangingPunct="1"/>
            <a:r>
              <a:rPr lang="en-US" sz="6600" b="1" dirty="0" smtClean="0">
                <a:solidFill>
                  <a:srgbClr val="FFFFFF"/>
                </a:solidFill>
                <a:effectLst>
                  <a:outerShdw blurRad="38100" dist="38100" dir="2700000" algn="tl">
                    <a:srgbClr val="000000">
                      <a:alpha val="43137"/>
                    </a:srgbClr>
                  </a:outerShdw>
                </a:effectLst>
              </a:rPr>
              <a:t>1.03</a:t>
            </a:r>
            <a:endParaRPr lang="en-US" sz="6600" b="1" dirty="0">
              <a:solidFill>
                <a:srgbClr val="FFFFFF"/>
              </a:solidFill>
              <a:effectLst>
                <a:outerShdw blurRad="38100" dist="38100" dir="2700000" algn="tl">
                  <a:srgbClr val="000000">
                    <a:alpha val="43137"/>
                  </a:srgbClr>
                </a:outerShdw>
              </a:effectLst>
            </a:endParaRPr>
          </a:p>
        </p:txBody>
      </p:sp>
      <p:sp>
        <p:nvSpPr>
          <p:cNvPr id="134150" name="Date Placeholder 1"/>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FFFF"/>
                </a:solidFill>
              </a:rPr>
              <a:t>1.03</a:t>
            </a:r>
          </a:p>
        </p:txBody>
      </p:sp>
      <p:sp>
        <p:nvSpPr>
          <p:cNvPr id="134151" name="Footer Placeholder 2"/>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a:t>
            </a:r>
          </a:p>
        </p:txBody>
      </p:sp>
    </p:spTree>
    <p:extLst>
      <p:ext uri="{BB962C8B-B14F-4D97-AF65-F5344CB8AC3E}">
        <p14:creationId xmlns:p14="http://schemas.microsoft.com/office/powerpoint/2010/main" val="55620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11</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6"/>
            </a:pPr>
            <a:r>
              <a:rPr lang="en-US" sz="4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Be free from mental and physical abuse, and free from restraint (except in an emergency)</a:t>
            </a:r>
            <a:endParaRPr lang="en-US" sz="4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02105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12</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7"/>
            </a:pPr>
            <a:r>
              <a:rPr lang="en-US" sz="4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receive reasonable response to all requests</a:t>
            </a:r>
            <a:endParaRPr lang="en-US" sz="4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20661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13</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8"/>
            </a:pPr>
            <a:r>
              <a:rPr lang="en-US" sz="48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associate and communicate privately</a:t>
            </a:r>
            <a:endParaRPr lang="en-US" sz="48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820043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14</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9"/>
            </a:pPr>
            <a:r>
              <a:rPr lang="en-US" sz="4800" b="1" dirty="0" smtClean="0">
                <a:solidFill>
                  <a:srgbClr val="33CC33"/>
                </a:solidFill>
                <a:effectLst>
                  <a:outerShdw blurRad="38100" dist="38100" dir="2700000" algn="tl">
                    <a:srgbClr val="000000">
                      <a:alpha val="43137"/>
                    </a:srgbClr>
                  </a:outerShdw>
                </a:effectLst>
                <a:latin typeface="Arial" pitchFamily="34" charset="0"/>
                <a:cs typeface="Arial" pitchFamily="34" charset="0"/>
              </a:rPr>
              <a:t>manage financial affairs</a:t>
            </a:r>
            <a:endParaRPr lang="en-US" sz="4800" b="1" dirty="0">
              <a:solidFill>
                <a:srgbClr val="33CC33"/>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33258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15</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10"/>
            </a:pPr>
            <a:r>
              <a:rPr lang="en-US" sz="48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private visits from spouse</a:t>
            </a:r>
            <a:endParaRPr lang="en-US" sz="48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09999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16</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11"/>
            </a:pPr>
            <a:r>
              <a:rPr lang="en-US" sz="4800" b="1" dirty="0" smtClean="0">
                <a:solidFill>
                  <a:srgbClr val="006600"/>
                </a:solidFill>
                <a:effectLst>
                  <a:outerShdw blurRad="38100" dist="38100" dir="2700000" algn="tl">
                    <a:srgbClr val="000000">
                      <a:alpha val="43137"/>
                    </a:srgbClr>
                  </a:outerShdw>
                </a:effectLst>
                <a:latin typeface="Arial" pitchFamily="34" charset="0"/>
                <a:cs typeface="Arial" pitchFamily="34" charset="0"/>
              </a:rPr>
              <a:t>privacy in the resident room. Personal items should not be searched.</a:t>
            </a:r>
            <a:endParaRPr lang="en-US" sz="4800" b="1" dirty="0">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4073090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17</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12"/>
            </a:pPr>
            <a:r>
              <a:rPr lang="en-US" sz="4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present grievances and recommend changes</a:t>
            </a:r>
            <a:endParaRPr lang="en-US" sz="4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167526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18</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a:t>
            </a:r>
            <a:r>
              <a:rPr lang="en-US" sz="36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NOT</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to</a:t>
            </a: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p>
          <a:p>
            <a:pPr marL="914400" indent="-914400">
              <a:lnSpc>
                <a:spcPct val="90000"/>
              </a:lnSpc>
              <a:buFont typeface="+mj-lt"/>
              <a:buAutoNum type="arabicPeriod" startAt="13"/>
            </a:pPr>
            <a:r>
              <a:rPr lang="en-US" sz="4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perform services for the facility</a:t>
            </a:r>
            <a:endParaRPr lang="en-US" sz="4800"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077897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19</a:t>
            </a:fld>
            <a:endParaRPr lang="en-US" dirty="0">
              <a:solidFill>
                <a:srgbClr val="002060"/>
              </a:solidFill>
            </a:endParaRPr>
          </a:p>
        </p:txBody>
      </p:sp>
      <p:sp>
        <p:nvSpPr>
          <p:cNvPr id="53251" name="Rectangle 3"/>
          <p:cNvSpPr>
            <a:spLocks noGrp="1" noChangeArrowheads="1"/>
          </p:cNvSpPr>
          <p:nvPr>
            <p:ph type="body" idx="1"/>
          </p:nvPr>
        </p:nvSpPr>
        <p:spPr>
          <a:xfrm>
            <a:off x="431006" y="19812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to</a:t>
            </a: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p>
          <a:p>
            <a:pPr marL="914400" indent="-914400">
              <a:lnSpc>
                <a:spcPct val="90000"/>
              </a:lnSpc>
              <a:buFont typeface="+mj-lt"/>
              <a:buAutoNum type="arabicPeriod" startAt="14"/>
            </a:pPr>
            <a:r>
              <a:rPr lang="en-US" sz="4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retain, store, and use personal clothing and possessions</a:t>
            </a:r>
            <a:endParaRPr lang="en-US" sz="4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446295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809875"/>
            <a:ext cx="9144000" cy="2451100"/>
          </a:xfrm>
          <a:solidFill>
            <a:srgbClr val="002060"/>
          </a:solidFill>
        </p:spPr>
        <p:txBody>
          <a:bodyPr rtlCol="0">
            <a:normAutofit/>
          </a:bodyPr>
          <a:lstStyle/>
          <a:p>
            <a:pPr eaLnBrk="1" fontAlgn="auto" hangingPunct="1">
              <a:spcAft>
                <a:spcPts val="0"/>
              </a:spcAft>
              <a:defRPr/>
            </a:pPr>
            <a:r>
              <a:rPr lang="en-US" sz="7200" b="1" dirty="0" smtClean="0">
                <a:solidFill>
                  <a:schemeClr val="bg1"/>
                </a:solidFill>
                <a:effectLst>
                  <a:outerShdw blurRad="38100" dist="38100" dir="2700000" algn="tl">
                    <a:srgbClr val="000000">
                      <a:alpha val="43137"/>
                    </a:srgbClr>
                  </a:outerShdw>
                </a:effectLst>
              </a:rPr>
              <a:t>Residents’ Rights</a:t>
            </a:r>
            <a:endParaRPr lang="en-US" sz="7200" b="1" dirty="0">
              <a:solidFill>
                <a:schemeClr val="bg1"/>
              </a:solidFill>
              <a:effectLst>
                <a:outerShdw blurRad="38100" dist="38100" dir="2700000" algn="tl">
                  <a:srgbClr val="000000">
                    <a:alpha val="43137"/>
                  </a:srgbClr>
                </a:outerShdw>
              </a:effectLst>
            </a:endParaRPr>
          </a:p>
        </p:txBody>
      </p:sp>
      <p:sp>
        <p:nvSpPr>
          <p:cNvPr id="54275"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 7243</a:t>
            </a:r>
          </a:p>
        </p:txBody>
      </p:sp>
      <p:sp>
        <p:nvSpPr>
          <p:cNvPr id="5427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8F8FBD-7AD4-4D6A-A96C-C601935D5BA6}" type="slidenum">
              <a:rPr lang="en-US" smtClean="0">
                <a:solidFill>
                  <a:srgbClr val="FFFFFF"/>
                </a:solidFill>
              </a:rPr>
              <a:pPr eaLnBrk="1" hangingPunct="1"/>
              <a:t>2</a:t>
            </a:fld>
            <a:endParaRPr lang="en-US" smtClean="0">
              <a:solidFill>
                <a:srgbClr val="FFFFFF"/>
              </a:solidFill>
            </a:endParaRPr>
          </a:p>
        </p:txBody>
      </p:sp>
      <p:sp>
        <p:nvSpPr>
          <p:cNvPr id="54277"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FFFF"/>
                </a:solidFill>
              </a:rPr>
              <a:t>1.03</a:t>
            </a:r>
          </a:p>
        </p:txBody>
      </p:sp>
      <p:pic>
        <p:nvPicPr>
          <p:cNvPr id="12290" name="Picture 2"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458" y="1752600"/>
            <a:ext cx="1815084" cy="1528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5725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20</a:t>
            </a:fld>
            <a:endParaRPr lang="en-US" dirty="0">
              <a:solidFill>
                <a:srgbClr val="002060"/>
              </a:solidFill>
            </a:endParaRPr>
          </a:p>
        </p:txBody>
      </p:sp>
      <p:sp>
        <p:nvSpPr>
          <p:cNvPr id="53251" name="Rectangle 3"/>
          <p:cNvSpPr>
            <a:spLocks noGrp="1" noChangeArrowheads="1"/>
          </p:cNvSpPr>
          <p:nvPr>
            <p:ph type="body" idx="1"/>
          </p:nvPr>
        </p:nvSpPr>
        <p:spPr>
          <a:xfrm>
            <a:off x="431006" y="19812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NOT to</a:t>
            </a: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p>
          <a:p>
            <a:pPr marL="914400" indent="-914400">
              <a:lnSpc>
                <a:spcPct val="90000"/>
              </a:lnSpc>
              <a:buFont typeface="+mj-lt"/>
              <a:buAutoNum type="arabicPeriod" startAt="15"/>
            </a:pPr>
            <a:r>
              <a:rPr lang="en-US" sz="48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be randomly discharged or transferred from the facility</a:t>
            </a:r>
            <a:endParaRPr lang="en-US" sz="48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219785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21</a:t>
            </a:fld>
            <a:endParaRPr lang="en-US" dirty="0">
              <a:solidFill>
                <a:srgbClr val="002060"/>
              </a:solidFill>
            </a:endParaRPr>
          </a:p>
        </p:txBody>
      </p:sp>
      <p:sp>
        <p:nvSpPr>
          <p:cNvPr id="53251" name="Rectangle 3"/>
          <p:cNvSpPr>
            <a:spLocks noGrp="1" noChangeArrowheads="1"/>
          </p:cNvSpPr>
          <p:nvPr>
            <p:ph type="body" idx="1"/>
          </p:nvPr>
        </p:nvSpPr>
        <p:spPr>
          <a:xfrm>
            <a:off x="431006" y="19812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a:t>
            </a:r>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to</a:t>
            </a: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p>
          <a:p>
            <a:pPr marL="914400" indent="-914400">
              <a:lnSpc>
                <a:spcPct val="90000"/>
              </a:lnSpc>
              <a:buFont typeface="+mj-lt"/>
              <a:buAutoNum type="arabicPeriod" startAt="16"/>
            </a:pPr>
            <a:r>
              <a:rPr lang="en-US" sz="4800" b="1" dirty="0" smtClean="0">
                <a:solidFill>
                  <a:srgbClr val="33CC33"/>
                </a:solidFill>
                <a:effectLst>
                  <a:outerShdw blurRad="38100" dist="38100" dir="2700000" algn="tl">
                    <a:srgbClr val="000000">
                      <a:alpha val="43137"/>
                    </a:srgbClr>
                  </a:outerShdw>
                </a:effectLst>
                <a:latin typeface="Arial" pitchFamily="34" charset="0"/>
                <a:cs typeface="Arial" pitchFamily="34" charset="0"/>
              </a:rPr>
              <a:t>be notified if the facility is given a provisional license</a:t>
            </a:r>
            <a:endParaRPr lang="en-US" sz="4800" b="1" dirty="0">
              <a:solidFill>
                <a:srgbClr val="33CC33"/>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619055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1AF4779-B20F-4238-9EE0-F5FE802F7550}" type="slidenum">
              <a:rPr lang="en-US">
                <a:solidFill>
                  <a:srgbClr val="002060"/>
                </a:solidFill>
              </a:rPr>
              <a:pPr/>
              <a:t>22</a:t>
            </a:fld>
            <a:endParaRPr lang="en-US" dirty="0">
              <a:solidFill>
                <a:srgbClr val="002060"/>
              </a:solidFill>
            </a:endParaRPr>
          </a:p>
        </p:txBody>
      </p:sp>
      <p:sp>
        <p:nvSpPr>
          <p:cNvPr id="55298" name="Rectangle 2"/>
          <p:cNvSpPr>
            <a:spLocks noGrp="1" noChangeArrowheads="1"/>
          </p:cNvSpPr>
          <p:nvPr>
            <p:ph type="title"/>
          </p:nvPr>
        </p:nvSpPr>
        <p:spPr>
          <a:xfrm>
            <a:off x="0" y="0"/>
            <a:ext cx="9144000" cy="1571625"/>
          </a:xfrm>
          <a:solidFill>
            <a:srgbClr val="002060"/>
          </a:solidFill>
        </p:spPr>
        <p:txBody>
          <a:bodyPr>
            <a:normAutofit/>
          </a:bodyPr>
          <a:lstStyle/>
          <a:p>
            <a:r>
              <a:rPr lang="en-US" sz="3600" b="1" dirty="0" smtClean="0">
                <a:solidFill>
                  <a:schemeClr val="bg1"/>
                </a:solidFill>
                <a:latin typeface="Arial" pitchFamily="34" charset="0"/>
                <a:cs typeface="Arial" pitchFamily="34" charset="0"/>
              </a:rPr>
              <a:t>Behaviors </a:t>
            </a:r>
            <a:r>
              <a:rPr lang="en-US" sz="3600" b="1" dirty="0">
                <a:solidFill>
                  <a:schemeClr val="bg1"/>
                </a:solidFill>
                <a:latin typeface="Arial" pitchFamily="34" charset="0"/>
                <a:cs typeface="Arial" pitchFamily="34" charset="0"/>
              </a:rPr>
              <a:t>That </a:t>
            </a:r>
            <a:r>
              <a:rPr lang="en-US" sz="3600" b="1" dirty="0" smtClean="0">
                <a:solidFill>
                  <a:schemeClr val="bg1"/>
                </a:solidFill>
                <a:latin typeface="Arial" pitchFamily="34" charset="0"/>
                <a:cs typeface="Arial" pitchFamily="34" charset="0"/>
              </a:rPr>
              <a:t>Uphold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Residents</a:t>
            </a:r>
            <a:r>
              <a:rPr lang="en-US" sz="3600" b="1" dirty="0">
                <a:solidFill>
                  <a:schemeClr val="bg1"/>
                </a:solidFill>
                <a:latin typeface="Arial" pitchFamily="34" charset="0"/>
                <a:cs typeface="Arial" pitchFamily="34" charset="0"/>
              </a:rPr>
              <a:t>’ Rights</a:t>
            </a:r>
          </a:p>
        </p:txBody>
      </p:sp>
      <p:sp>
        <p:nvSpPr>
          <p:cNvPr id="55299" name="Rectangle 3"/>
          <p:cNvSpPr>
            <a:spLocks noGrp="1" noChangeArrowheads="1"/>
          </p:cNvSpPr>
          <p:nvPr>
            <p:ph type="body" idx="1"/>
          </p:nvPr>
        </p:nvSpPr>
        <p:spPr>
          <a:xfrm>
            <a:off x="396875" y="2030413"/>
            <a:ext cx="8224838" cy="4144962"/>
          </a:xfrm>
        </p:spPr>
        <p:txBody>
          <a:bodyPr>
            <a:noAutofit/>
          </a:bodyPr>
          <a:lstStyle/>
          <a:p>
            <a:pPr>
              <a:lnSpc>
                <a:spcPct val="90000"/>
              </a:lnSpc>
              <a:buClr>
                <a:srgbClr val="FFFF00"/>
              </a:buClr>
            </a:pPr>
            <a:r>
              <a:rPr lang="en-US" sz="3600" b="1" dirty="0" smtClean="0">
                <a:solidFill>
                  <a:srgbClr val="006600"/>
                </a:solidFill>
                <a:effectLst>
                  <a:outerShdw blurRad="38100" dist="38100" dir="2700000" algn="tl">
                    <a:srgbClr val="000000">
                      <a:alpha val="43137"/>
                    </a:srgbClr>
                  </a:outerShdw>
                </a:effectLst>
              </a:rPr>
              <a:t>Address </a:t>
            </a:r>
            <a:r>
              <a:rPr lang="en-US" sz="3600" b="1" dirty="0">
                <a:solidFill>
                  <a:srgbClr val="006600"/>
                </a:solidFill>
                <a:effectLst>
                  <a:outerShdw blurRad="38100" dist="38100" dir="2700000" algn="tl">
                    <a:srgbClr val="000000">
                      <a:alpha val="43137"/>
                    </a:srgbClr>
                  </a:outerShdw>
                </a:effectLst>
              </a:rPr>
              <a:t>as Mr., Mrs., or Miss unless asked to use a specific </a:t>
            </a:r>
            <a:r>
              <a:rPr lang="en-US" sz="3600" b="1" dirty="0" smtClean="0">
                <a:solidFill>
                  <a:srgbClr val="006600"/>
                </a:solidFill>
                <a:effectLst>
                  <a:outerShdw blurRad="38100" dist="38100" dir="2700000" algn="tl">
                    <a:srgbClr val="000000">
                      <a:alpha val="43137"/>
                    </a:srgbClr>
                  </a:outerShdw>
                </a:effectLst>
              </a:rPr>
              <a:t>name</a:t>
            </a:r>
            <a:endParaRPr lang="en-US" sz="3600" b="1" dirty="0">
              <a:solidFill>
                <a:srgbClr val="006600"/>
              </a:solidFill>
              <a:effectLst>
                <a:outerShdw blurRad="38100" dist="38100" dir="2700000" algn="tl">
                  <a:srgbClr val="000000">
                    <a:alpha val="43137"/>
                  </a:srgbClr>
                </a:outerShdw>
              </a:effectLst>
            </a:endParaRPr>
          </a:p>
          <a:p>
            <a:pPr>
              <a:lnSpc>
                <a:spcPct val="90000"/>
              </a:lnSpc>
            </a:pPr>
            <a:r>
              <a:rPr lang="en-US" sz="3600" b="1" dirty="0" smtClean="0">
                <a:solidFill>
                  <a:srgbClr val="FFFF00"/>
                </a:solidFill>
                <a:effectLst>
                  <a:outerShdw blurRad="38100" dist="38100" dir="2700000" algn="tl">
                    <a:srgbClr val="000000">
                      <a:alpha val="43137"/>
                    </a:srgbClr>
                  </a:outerShdw>
                </a:effectLst>
              </a:rPr>
              <a:t>Never </a:t>
            </a:r>
            <a:r>
              <a:rPr lang="en-US" sz="3600" b="1" dirty="0">
                <a:solidFill>
                  <a:srgbClr val="FFFF00"/>
                </a:solidFill>
                <a:effectLst>
                  <a:outerShdw blurRad="38100" dist="38100" dir="2700000" algn="tl">
                    <a:srgbClr val="000000">
                      <a:alpha val="43137"/>
                    </a:srgbClr>
                  </a:outerShdw>
                </a:effectLst>
              </a:rPr>
              <a:t>withhold social responsiveness</a:t>
            </a:r>
          </a:p>
          <a:p>
            <a:pPr>
              <a:lnSpc>
                <a:spcPct val="90000"/>
              </a:lnSpc>
            </a:pPr>
            <a:r>
              <a:rPr lang="en-US" sz="3600" b="1" dirty="0">
                <a:solidFill>
                  <a:srgbClr val="C00000"/>
                </a:solidFill>
                <a:effectLst>
                  <a:outerShdw blurRad="38100" dist="38100" dir="2700000" algn="tl">
                    <a:srgbClr val="000000">
                      <a:alpha val="43137"/>
                    </a:srgbClr>
                  </a:outerShdw>
                </a:effectLst>
              </a:rPr>
              <a:t>Never ignore residents</a:t>
            </a:r>
          </a:p>
          <a:p>
            <a:pPr>
              <a:lnSpc>
                <a:spcPct val="90000"/>
              </a:lnSpc>
            </a:pPr>
            <a:r>
              <a:rPr lang="en-US" sz="3600" b="1" dirty="0">
                <a:solidFill>
                  <a:srgbClr val="663300"/>
                </a:solidFill>
                <a:effectLst>
                  <a:outerShdw blurRad="38100" dist="38100" dir="2700000" algn="tl">
                    <a:srgbClr val="000000">
                      <a:alpha val="43137"/>
                    </a:srgbClr>
                  </a:outerShdw>
                </a:effectLst>
              </a:rPr>
              <a:t>Make eye contact</a:t>
            </a:r>
          </a:p>
        </p:txBody>
      </p:sp>
      <p:sp>
        <p:nvSpPr>
          <p:cNvPr id="2" name="Date Placeholder 1"/>
          <p:cNvSpPr>
            <a:spLocks noGrp="1"/>
          </p:cNvSpPr>
          <p:nvPr>
            <p:ph type="dt" sz="half" idx="10"/>
          </p:nvPr>
        </p:nvSpPr>
        <p:spPr/>
        <p:txBody>
          <a:bodyPr/>
          <a:lstStyle/>
          <a:p>
            <a:r>
              <a:rPr lang="en-US" smtClean="0">
                <a:solidFill>
                  <a:srgbClr val="002060"/>
                </a:solidFill>
              </a:rPr>
              <a:t>1.03 </a:t>
            </a:r>
            <a:endParaRPr lang="en-US">
              <a:solidFill>
                <a:srgbClr val="002060"/>
              </a:solidFill>
            </a:endParaRPr>
          </a:p>
        </p:txBody>
      </p:sp>
      <p:pic>
        <p:nvPicPr>
          <p:cNvPr id="17410" name="Picture 2" descr="C:\Documents and Settings\amoore\Local Settings\Temporary Internet Files\Content.IE5\M54SJNEB\MC9003043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10200" y="4648200"/>
            <a:ext cx="1113406" cy="868985"/>
          </a:xfrm>
          <a:prstGeom prst="rect">
            <a:avLst/>
          </a:prstGeom>
          <a:noFill/>
          <a:extLst>
            <a:ext uri="{909E8E84-426E-40dd-AFC4-6F175D3DCCD1}">
              <a14:hiddenFill xmlns:a14="http://schemas.microsoft.com/office/drawing/2010/main" xmlns="">
                <a:solidFill>
                  <a:srgbClr val="FFFFFF"/>
                </a:solidFill>
              </a14:hiddenFill>
            </a:ext>
          </a:extLst>
        </p:spPr>
      </p:pic>
      <p:pic>
        <p:nvPicPr>
          <p:cNvPr id="17411" name="Picture 3" descr="C:\Documents and Settings\amoore\Local Settings\Temporary Internet Files\Content.IE5\8X456V05\MC9004471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810000"/>
            <a:ext cx="772548" cy="975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78918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23</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fontScale="90000"/>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Behaviors </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That </a:t>
            </a: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Uphold</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Residents’ Rights</a:t>
            </a:r>
            <a:b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259763" cy="3663950"/>
          </a:xfrm>
        </p:spPr>
        <p:txBody>
          <a:bodyPr>
            <a:normAutofit lnSpcReduction="10000"/>
          </a:bodyPr>
          <a:lstStyle/>
          <a:p>
            <a:pPr lvl="1"/>
            <a:r>
              <a:rPr lang="en-US" sz="3600" b="1" dirty="0" smtClean="0">
                <a:solidFill>
                  <a:srgbClr val="FFFF00"/>
                </a:solidFill>
                <a:effectLst>
                  <a:outerShdw blurRad="38100" dist="38100" dir="2700000" algn="tl">
                    <a:srgbClr val="000000">
                      <a:alpha val="43137"/>
                    </a:srgbClr>
                  </a:outerShdw>
                </a:effectLst>
              </a:rPr>
              <a:t>Make eye contact</a:t>
            </a:r>
            <a:endParaRPr lang="en-US" sz="3600" b="1" dirty="0">
              <a:solidFill>
                <a:srgbClr val="FFFF00"/>
              </a:solidFill>
              <a:effectLst>
                <a:outerShdw blurRad="38100" dist="38100" dir="2700000" algn="tl">
                  <a:srgbClr val="000000">
                    <a:alpha val="43137"/>
                  </a:srgbClr>
                </a:outerShdw>
              </a:effectLst>
            </a:endParaRPr>
          </a:p>
          <a:p>
            <a:pPr marL="669925" lvl="1" indent="-325438"/>
            <a:r>
              <a:rPr lang="en-US" sz="3600" b="1" dirty="0">
                <a:solidFill>
                  <a:srgbClr val="006600"/>
                </a:solidFill>
                <a:effectLst>
                  <a:outerShdw blurRad="38100" dist="38100" dir="2700000" algn="tl">
                    <a:srgbClr val="000000">
                      <a:alpha val="43137"/>
                    </a:srgbClr>
                  </a:outerShdw>
                </a:effectLst>
              </a:rPr>
              <a:t>Allow to complete sentences prior to leaving room</a:t>
            </a:r>
          </a:p>
          <a:p>
            <a:pPr marL="669925" lvl="1" indent="-325438"/>
            <a:r>
              <a:rPr lang="en-US" sz="3600" b="1" dirty="0">
                <a:solidFill>
                  <a:srgbClr val="C00000"/>
                </a:solidFill>
                <a:effectLst>
                  <a:outerShdw blurRad="38100" dist="38100" dir="2700000" algn="tl">
                    <a:srgbClr val="000000">
                      <a:alpha val="43137"/>
                    </a:srgbClr>
                  </a:outerShdw>
                </a:effectLst>
              </a:rPr>
              <a:t>Don’t shut or slam door to quiet resident</a:t>
            </a:r>
          </a:p>
          <a:p>
            <a:pPr marL="669925" lvl="1" indent="-325438"/>
            <a:r>
              <a:rPr lang="en-US" sz="3600" b="1" dirty="0">
                <a:solidFill>
                  <a:srgbClr val="7030A0"/>
                </a:solidFill>
                <a:effectLst>
                  <a:outerShdw blurRad="38100" dist="38100" dir="2700000" algn="tl">
                    <a:srgbClr val="000000">
                      <a:alpha val="43137"/>
                    </a:srgbClr>
                  </a:outerShdw>
                </a:effectLst>
              </a:rPr>
              <a:t>Never threaten or intentionally hurt</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pic>
        <p:nvPicPr>
          <p:cNvPr id="18434" name="Picture 2" descr="C:\Documents and Settings\amoore\Local Settings\Temporary Internet Files\Content.IE5\GLDKAAAI\MC90044068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094" y="3532555"/>
            <a:ext cx="10668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8435" name="Picture 3" descr="C:\Documents and Settings\amoore\Local Settings\Temporary Internet Files\Content.IE5\BY60WOFV\MC9003036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429000"/>
            <a:ext cx="1267388" cy="12739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13409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24</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fontScale="90000"/>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Behaviors </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That </a:t>
            </a: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Uphold</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Residents</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 Rights</a:t>
            </a:r>
            <a:b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259763" cy="3663950"/>
          </a:xfrm>
        </p:spPr>
        <p:txBody>
          <a:bodyPr>
            <a:normAutofit/>
          </a:bodyPr>
          <a:lstStyle/>
          <a:p>
            <a:pPr lvl="0"/>
            <a:r>
              <a:rPr lang="en-US" sz="3600" b="1" dirty="0">
                <a:solidFill>
                  <a:srgbClr val="C00000"/>
                </a:solidFill>
                <a:effectLst>
                  <a:outerShdw blurRad="38100" dist="38100" dir="2700000" algn="tl">
                    <a:srgbClr val="000000">
                      <a:alpha val="43137"/>
                    </a:srgbClr>
                  </a:outerShdw>
                </a:effectLst>
              </a:rPr>
              <a:t>Encourage socialization (meal-time)</a:t>
            </a:r>
          </a:p>
          <a:p>
            <a:pPr lvl="0"/>
            <a:r>
              <a:rPr lang="en-US" sz="3600" b="1" dirty="0">
                <a:solidFill>
                  <a:srgbClr val="FFFF00"/>
                </a:solidFill>
                <a:effectLst>
                  <a:outerShdw blurRad="38100" dist="38100" dir="2700000" algn="tl">
                    <a:srgbClr val="000000">
                      <a:alpha val="43137"/>
                    </a:srgbClr>
                  </a:outerShdw>
                </a:effectLst>
              </a:rPr>
              <a:t>Assist to activities/meetings/church</a:t>
            </a:r>
          </a:p>
          <a:p>
            <a:r>
              <a:rPr lang="en-US" sz="3600" b="1" dirty="0" smtClean="0">
                <a:solidFill>
                  <a:srgbClr val="663300"/>
                </a:solidFill>
                <a:effectLst>
                  <a:outerShdw blurRad="38100" dist="38100" dir="2700000" algn="tl">
                    <a:srgbClr val="000000">
                      <a:alpha val="43137"/>
                    </a:srgbClr>
                  </a:outerShdw>
                </a:effectLst>
              </a:rPr>
              <a:t>Participate </a:t>
            </a:r>
            <a:r>
              <a:rPr lang="en-US" sz="3600" b="1" dirty="0">
                <a:solidFill>
                  <a:srgbClr val="663300"/>
                </a:solidFill>
                <a:effectLst>
                  <a:outerShdw blurRad="38100" dist="38100" dir="2700000" algn="tl">
                    <a:srgbClr val="000000">
                      <a:alpha val="43137"/>
                    </a:srgbClr>
                  </a:outerShdw>
                </a:effectLst>
              </a:rPr>
              <a:t>in planned activities</a:t>
            </a:r>
          </a:p>
          <a:p>
            <a:r>
              <a:rPr lang="en-US" sz="3600" b="1" dirty="0">
                <a:solidFill>
                  <a:srgbClr val="FFFF00"/>
                </a:solidFill>
                <a:effectLst>
                  <a:outerShdw blurRad="38100" dist="38100" dir="2700000" algn="tl">
                    <a:srgbClr val="000000">
                      <a:alpha val="43137"/>
                    </a:srgbClr>
                  </a:outerShdw>
                </a:effectLst>
              </a:rPr>
              <a:t>Help with phone calls, cards, mail</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414696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25</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fontScale="90000"/>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Behaviors </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That </a:t>
            </a: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Uphold Residents</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 Rights</a:t>
            </a:r>
            <a:b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259763" cy="3663950"/>
          </a:xfrm>
        </p:spPr>
        <p:txBody>
          <a:bodyPr>
            <a:normAutofit/>
          </a:bodyPr>
          <a:lstStyle/>
          <a:p>
            <a:r>
              <a:rPr lang="en-US" sz="3600" b="1" dirty="0">
                <a:solidFill>
                  <a:srgbClr val="006600"/>
                </a:solidFill>
                <a:effectLst>
                  <a:outerShdw blurRad="38100" dist="38100" dir="2700000" algn="tl">
                    <a:srgbClr val="000000">
                      <a:alpha val="43137"/>
                    </a:srgbClr>
                  </a:outerShdw>
                </a:effectLst>
              </a:rPr>
              <a:t>Explain care you plan to give </a:t>
            </a:r>
          </a:p>
          <a:p>
            <a:r>
              <a:rPr lang="en-US" sz="3600" b="1" dirty="0">
                <a:solidFill>
                  <a:srgbClr val="C00000"/>
                </a:solidFill>
                <a:effectLst>
                  <a:outerShdw blurRad="38100" dist="38100" dir="2700000" algn="tl">
                    <a:srgbClr val="000000">
                      <a:alpha val="43137"/>
                    </a:srgbClr>
                  </a:outerShdw>
                </a:effectLst>
              </a:rPr>
              <a:t>Observe safety precautions</a:t>
            </a:r>
          </a:p>
          <a:p>
            <a:r>
              <a:rPr lang="en-US" sz="3600" b="1" dirty="0">
                <a:solidFill>
                  <a:srgbClr val="FFFF00"/>
                </a:solidFill>
                <a:effectLst>
                  <a:outerShdw blurRad="38100" dist="38100" dir="2700000" algn="tl">
                    <a:srgbClr val="000000">
                      <a:alpha val="43137"/>
                    </a:srgbClr>
                  </a:outerShdw>
                </a:effectLst>
              </a:rPr>
              <a:t>Obtain proper consent after identifying resident</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4146962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26</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fontScale="90000"/>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Behaviors </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That </a:t>
            </a: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Uphold Residents</a:t>
            </a: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 Rights</a:t>
            </a:r>
            <a:b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259763" cy="3663950"/>
          </a:xfrm>
        </p:spPr>
        <p:txBody>
          <a:bodyPr>
            <a:normAutofit/>
          </a:bodyPr>
          <a:lstStyle/>
          <a:p>
            <a:r>
              <a:rPr lang="en-US" sz="3600" b="1" dirty="0">
                <a:solidFill>
                  <a:srgbClr val="663300"/>
                </a:solidFill>
                <a:effectLst>
                  <a:outerShdw blurRad="38100" dist="38100" dir="2700000" algn="tl">
                    <a:srgbClr val="000000">
                      <a:alpha val="43137"/>
                    </a:srgbClr>
                  </a:outerShdw>
                </a:effectLst>
              </a:rPr>
              <a:t>Treat all residents equally</a:t>
            </a:r>
          </a:p>
          <a:p>
            <a:r>
              <a:rPr lang="en-US" sz="3600" b="1" dirty="0">
                <a:solidFill>
                  <a:schemeClr val="accent6">
                    <a:lumMod val="75000"/>
                  </a:schemeClr>
                </a:solidFill>
                <a:effectLst>
                  <a:outerShdw blurRad="38100" dist="38100" dir="2700000" algn="tl">
                    <a:srgbClr val="000000">
                      <a:alpha val="43137"/>
                    </a:srgbClr>
                  </a:outerShdw>
                </a:effectLst>
              </a:rPr>
              <a:t>Promote positive attitudes</a:t>
            </a:r>
          </a:p>
          <a:p>
            <a:r>
              <a:rPr lang="en-US" sz="3600" b="1" dirty="0">
                <a:solidFill>
                  <a:srgbClr val="FFFF00"/>
                </a:solidFill>
                <a:effectLst>
                  <a:outerShdw blurRad="38100" dist="38100" dir="2700000" algn="tl">
                    <a:srgbClr val="000000">
                      <a:alpha val="43137"/>
                    </a:srgbClr>
                  </a:outerShdw>
                </a:effectLst>
              </a:rPr>
              <a:t>Report errors to supervisor immediately</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370565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27</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fontScale="90000"/>
          </a:bodyPr>
          <a:lstStyle/>
          <a:p>
            <a:pPr>
              <a:lnSpc>
                <a:spcPct val="90000"/>
              </a:lnSpc>
            </a:pP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a:solidFill>
                  <a:prstClr val="white"/>
                </a:solidFill>
                <a:effectLst>
                  <a:outerShdw blurRad="38100" dist="38100" dir="2700000" algn="tl">
                    <a:srgbClr val="000000">
                      <a:alpha val="43137"/>
                    </a:srgbClr>
                  </a:outerShdw>
                </a:effectLst>
                <a:latin typeface="Arial" pitchFamily="34" charset="0"/>
                <a:cs typeface="Arial" pitchFamily="34" charset="0"/>
              </a:rPr>
              <a:t>Behaviors That Uphold Residents’ Rights</a:t>
            </a:r>
            <a:br>
              <a:rPr lang="en-US" sz="54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1" y="2133600"/>
            <a:ext cx="5638800" cy="3663950"/>
          </a:xfrm>
        </p:spPr>
        <p:txBody>
          <a:bodyPr>
            <a:normAutofit/>
          </a:bodyPr>
          <a:lstStyle/>
          <a:p>
            <a:r>
              <a:rPr lang="en-US" sz="3600" b="1" dirty="0">
                <a:solidFill>
                  <a:srgbClr val="663300"/>
                </a:solidFill>
                <a:effectLst>
                  <a:outerShdw blurRad="38100" dist="38100" dir="2700000" algn="tl">
                    <a:srgbClr val="000000">
                      <a:alpha val="43137"/>
                    </a:srgbClr>
                  </a:outerShdw>
                </a:effectLst>
              </a:rPr>
              <a:t>Handle personal items carefully</a:t>
            </a:r>
          </a:p>
          <a:p>
            <a:r>
              <a:rPr lang="en-US" sz="3600" b="1" dirty="0">
                <a:solidFill>
                  <a:srgbClr val="006600"/>
                </a:solidFill>
                <a:effectLst>
                  <a:outerShdw blurRad="38100" dist="38100" dir="2700000" algn="tl">
                    <a:srgbClr val="000000">
                      <a:alpha val="43137"/>
                    </a:srgbClr>
                  </a:outerShdw>
                </a:effectLst>
              </a:rPr>
              <a:t>Add new items to list of resident’s belongings</a:t>
            </a:r>
          </a:p>
          <a:p>
            <a:r>
              <a:rPr lang="en-US" sz="3600" b="1" dirty="0">
                <a:solidFill>
                  <a:srgbClr val="FFC000"/>
                </a:solidFill>
                <a:effectLst>
                  <a:outerShdw blurRad="38100" dist="38100" dir="2700000" algn="tl">
                    <a:srgbClr val="000000">
                      <a:alpha val="43137"/>
                    </a:srgbClr>
                  </a:outerShdw>
                </a:effectLst>
              </a:rPr>
              <a:t>Mark all items with resident’s name</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2453498"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39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28</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fontScale="90000"/>
          </a:bodyPr>
          <a:lstStyle/>
          <a:p>
            <a:pPr>
              <a:lnSpc>
                <a:spcPct val="90000"/>
              </a:lnSpc>
            </a:pPr>
            <a: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US" sz="54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a:solidFill>
                  <a:prstClr val="white"/>
                </a:solidFill>
                <a:effectLst>
                  <a:outerShdw blurRad="38100" dist="38100" dir="2700000" algn="tl">
                    <a:srgbClr val="000000">
                      <a:alpha val="43137"/>
                    </a:srgbClr>
                  </a:outerShdw>
                </a:effectLst>
                <a:latin typeface="Arial" pitchFamily="34" charset="0"/>
                <a:cs typeface="Arial" pitchFamily="34" charset="0"/>
              </a:rPr>
              <a:t>Behaviors That Uphold Residents’ Rights</a:t>
            </a:r>
            <a:br>
              <a:rPr lang="en-US" sz="54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077199" cy="3663950"/>
          </a:xfrm>
        </p:spPr>
        <p:txBody>
          <a:bodyPr>
            <a:normAutofit/>
          </a:bodyPr>
          <a:lstStyle/>
          <a:p>
            <a:r>
              <a:rPr lang="en-US" sz="3600" b="1" dirty="0" smtClean="0">
                <a:solidFill>
                  <a:srgbClr val="663300"/>
                </a:solidFill>
                <a:effectLst>
                  <a:outerShdw blurRad="38100" dist="38100" dir="2700000" algn="tl">
                    <a:srgbClr val="000000">
                      <a:alpha val="43137"/>
                    </a:srgbClr>
                  </a:outerShdw>
                </a:effectLst>
              </a:rPr>
              <a:t>Sit when feeding a resident</a:t>
            </a:r>
          </a:p>
          <a:p>
            <a:r>
              <a:rPr lang="en-US" sz="3600" b="1" dirty="0" smtClean="0">
                <a:solidFill>
                  <a:srgbClr val="006600"/>
                </a:solidFill>
                <a:effectLst>
                  <a:outerShdw blurRad="38100" dist="38100" dir="2700000" algn="tl">
                    <a:srgbClr val="000000">
                      <a:alpha val="43137"/>
                    </a:srgbClr>
                  </a:outerShdw>
                </a:effectLst>
              </a:rPr>
              <a:t>Offer a clothing protector; do NOT automatically place clothing protector on the resident prior to eating</a:t>
            </a:r>
          </a:p>
          <a:p>
            <a:r>
              <a:rPr lang="en-US" sz="3600" b="1" dirty="0" smtClean="0">
                <a:solidFill>
                  <a:schemeClr val="accent6">
                    <a:lumMod val="75000"/>
                  </a:schemeClr>
                </a:solidFill>
                <a:effectLst>
                  <a:outerShdw blurRad="38100" dist="38100" dir="2700000" algn="tl">
                    <a:srgbClr val="000000">
                      <a:alpha val="43137"/>
                    </a:srgbClr>
                  </a:outerShdw>
                </a:effectLst>
              </a:rPr>
              <a:t>Give resident centered, not task centered care</a:t>
            </a:r>
            <a:endParaRPr lang="en-US" sz="3600" b="1" dirty="0">
              <a:solidFill>
                <a:schemeClr val="accent6">
                  <a:lumMod val="75000"/>
                </a:schemeClr>
              </a:solidFill>
              <a:effectLst>
                <a:outerShdw blurRad="38100" dist="38100" dir="2700000" algn="tl">
                  <a:srgbClr val="000000">
                    <a:alpha val="43137"/>
                  </a:srgbClr>
                </a:outerShdw>
              </a:effectLst>
            </a:endParaRP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841583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29</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a:bodyPr>
          <a:lstStyle/>
          <a:p>
            <a:pPr>
              <a:lnSpc>
                <a:spcPct val="90000"/>
              </a:lnSpc>
            </a:pPr>
            <a:r>
              <a:rPr lang="en-US" sz="5400" b="1" dirty="0">
                <a:solidFill>
                  <a:prstClr val="white"/>
                </a:solidFill>
                <a:effectLst>
                  <a:outerShdw blurRad="38100" dist="38100" dir="2700000" algn="tl">
                    <a:srgbClr val="000000">
                      <a:alpha val="43137"/>
                    </a:srgbClr>
                  </a:outerShdw>
                </a:effectLst>
                <a:latin typeface="Arial" pitchFamily="34" charset="0"/>
                <a:cs typeface="Arial" pitchFamily="34" charset="0"/>
              </a:rPr>
              <a:t>Behaviors That Uphold Residents’ Rights</a:t>
            </a: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077199" cy="3663950"/>
          </a:xfrm>
        </p:spPr>
        <p:txBody>
          <a:bodyPr>
            <a:normAutofit/>
          </a:bodyPr>
          <a:lstStyle/>
          <a:p>
            <a:r>
              <a:rPr lang="en-US" sz="3600" b="1" dirty="0">
                <a:solidFill>
                  <a:srgbClr val="002060"/>
                </a:solidFill>
                <a:effectLst>
                  <a:outerShdw blurRad="38100" dist="38100" dir="2700000" algn="tl">
                    <a:srgbClr val="000000">
                      <a:alpha val="43137"/>
                    </a:srgbClr>
                  </a:outerShdw>
                </a:effectLst>
              </a:rPr>
              <a:t>Address resident in a dignified way</a:t>
            </a:r>
          </a:p>
          <a:p>
            <a:r>
              <a:rPr lang="en-US" sz="3600" b="1" dirty="0">
                <a:solidFill>
                  <a:srgbClr val="006600"/>
                </a:solidFill>
                <a:effectLst>
                  <a:outerShdw blurRad="38100" dist="38100" dir="2700000" algn="tl">
                    <a:srgbClr val="000000">
                      <a:alpha val="43137"/>
                    </a:srgbClr>
                  </a:outerShdw>
                </a:effectLst>
              </a:rPr>
              <a:t>Listen to what resident has to say</a:t>
            </a:r>
          </a:p>
          <a:p>
            <a:r>
              <a:rPr lang="en-US" sz="3600" b="1" dirty="0">
                <a:solidFill>
                  <a:srgbClr val="FFFF00"/>
                </a:solidFill>
                <a:effectLst>
                  <a:outerShdw blurRad="38100" dist="38100" dir="2700000" algn="tl">
                    <a:srgbClr val="000000">
                      <a:alpha val="43137"/>
                    </a:srgbClr>
                  </a:outerShdw>
                </a:effectLst>
              </a:rPr>
              <a:t>Converse with resident in an adult manner</a:t>
            </a:r>
          </a:p>
          <a:p>
            <a:r>
              <a:rPr lang="en-US" sz="3600" b="1" dirty="0">
                <a:solidFill>
                  <a:srgbClr val="C00000"/>
                </a:solidFill>
                <a:effectLst>
                  <a:outerShdw blurRad="38100" dist="38100" dir="2700000" algn="tl">
                    <a:srgbClr val="000000">
                      <a:alpha val="43137"/>
                    </a:srgbClr>
                  </a:outerShdw>
                </a:effectLst>
              </a:rPr>
              <a:t>Respect resident’s privacy</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74774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D2A95076-37CF-433E-90C5-E03A5B22465D}" type="slidenum">
              <a:rPr lang="en-US">
                <a:solidFill>
                  <a:srgbClr val="002060"/>
                </a:solidFill>
              </a:rPr>
              <a:pPr/>
              <a:t>3</a:t>
            </a:fld>
            <a:endParaRPr lang="en-US" dirty="0">
              <a:solidFill>
                <a:srgbClr val="002060"/>
              </a:solidFill>
            </a:endParaRPr>
          </a:p>
        </p:txBody>
      </p:sp>
      <p:sp>
        <p:nvSpPr>
          <p:cNvPr id="50178" name="Rectangle 2"/>
          <p:cNvSpPr>
            <a:spLocks noGrp="1" noChangeArrowheads="1"/>
          </p:cNvSpPr>
          <p:nvPr>
            <p:ph type="title"/>
          </p:nvPr>
        </p:nvSpPr>
        <p:spPr>
          <a:xfrm>
            <a:off x="0" y="0"/>
            <a:ext cx="9144000" cy="1143000"/>
          </a:xfrm>
          <a:solidFill>
            <a:srgbClr val="002060"/>
          </a:solidFill>
        </p:spPr>
        <p:txBody>
          <a:bodyPr>
            <a:normAutofit/>
          </a:bodyPr>
          <a:lstStyle/>
          <a:p>
            <a:r>
              <a:rPr kumimoji="1"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Basic Human Rights</a:t>
            </a:r>
            <a:endParaRPr kumimoji="1" lang="en-US" sz="4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0179" name="Rectangle 3"/>
          <p:cNvSpPr>
            <a:spLocks noGrp="1" noChangeArrowheads="1"/>
          </p:cNvSpPr>
          <p:nvPr>
            <p:ph type="body" idx="1"/>
          </p:nvPr>
        </p:nvSpPr>
        <p:spPr>
          <a:xfrm>
            <a:off x="533400" y="1447800"/>
            <a:ext cx="8318500" cy="4618037"/>
          </a:xfrm>
        </p:spPr>
        <p:txBody>
          <a:bodyPr/>
          <a:lstStyle/>
          <a:p>
            <a:pPr marL="669925" lvl="1" indent="-325438">
              <a:lnSpc>
                <a:spcPct val="90000"/>
              </a:lnSpc>
              <a:spcBef>
                <a:spcPct val="30000"/>
              </a:spcBef>
            </a:pPr>
            <a:r>
              <a:rPr lang="en-US" sz="3600" b="1" dirty="0" smtClean="0">
                <a:solidFill>
                  <a:srgbClr val="FFFF00"/>
                </a:solidFill>
                <a:effectLst>
                  <a:outerShdw blurRad="38100" dist="38100" dir="2700000" algn="tl">
                    <a:srgbClr val="000000">
                      <a:alpha val="43137"/>
                    </a:srgbClr>
                  </a:outerShdw>
                </a:effectLst>
              </a:rPr>
              <a:t>Protected </a:t>
            </a:r>
            <a:r>
              <a:rPr lang="en-US" sz="3600" b="1" dirty="0">
                <a:solidFill>
                  <a:srgbClr val="FFFF00"/>
                </a:solidFill>
                <a:effectLst>
                  <a:outerShdw blurRad="38100" dist="38100" dir="2700000" algn="tl">
                    <a:srgbClr val="000000">
                      <a:alpha val="43137"/>
                    </a:srgbClr>
                  </a:outerShdw>
                </a:effectLst>
              </a:rPr>
              <a:t>by Constitution</a:t>
            </a:r>
          </a:p>
          <a:p>
            <a:pPr marL="669925" lvl="1" indent="-325438">
              <a:lnSpc>
                <a:spcPct val="90000"/>
              </a:lnSpc>
              <a:spcBef>
                <a:spcPct val="30000"/>
              </a:spcBef>
            </a:pPr>
            <a:r>
              <a:rPr lang="en-US" sz="3600" b="1" dirty="0">
                <a:solidFill>
                  <a:srgbClr val="C00000"/>
                </a:solidFill>
                <a:effectLst>
                  <a:outerShdw blurRad="38100" dist="38100" dir="2700000" algn="tl">
                    <a:srgbClr val="000000">
                      <a:alpha val="43137"/>
                    </a:srgbClr>
                  </a:outerShdw>
                </a:effectLst>
              </a:rPr>
              <a:t>Laws clarify these rights:</a:t>
            </a:r>
          </a:p>
          <a:p>
            <a:pPr marL="1022350" lvl="2" indent="-350838">
              <a:lnSpc>
                <a:spcPct val="90000"/>
              </a:lnSpc>
              <a:spcBef>
                <a:spcPct val="30000"/>
              </a:spcBef>
            </a:pPr>
            <a:r>
              <a:rPr lang="en-US" sz="3600" b="1" dirty="0">
                <a:solidFill>
                  <a:srgbClr val="002060"/>
                </a:solidFill>
                <a:effectLst>
                  <a:outerShdw blurRad="38100" dist="38100" dir="2700000" algn="tl">
                    <a:srgbClr val="000000">
                      <a:alpha val="43137"/>
                    </a:srgbClr>
                  </a:outerShdw>
                </a:effectLst>
              </a:rPr>
              <a:t>Right to be treated with </a:t>
            </a:r>
            <a:r>
              <a:rPr lang="en-US" sz="3600" b="1" dirty="0">
                <a:solidFill>
                  <a:schemeClr val="bg1"/>
                </a:solidFill>
                <a:effectLst>
                  <a:outerShdw blurRad="38100" dist="38100" dir="2700000" algn="tl">
                    <a:srgbClr val="000000">
                      <a:alpha val="43137"/>
                    </a:srgbClr>
                  </a:outerShdw>
                </a:effectLst>
              </a:rPr>
              <a:t>respect</a:t>
            </a:r>
          </a:p>
          <a:p>
            <a:pPr marL="1022350" lvl="2" indent="-350838">
              <a:lnSpc>
                <a:spcPct val="90000"/>
              </a:lnSpc>
              <a:spcBef>
                <a:spcPct val="30000"/>
              </a:spcBef>
            </a:pPr>
            <a:r>
              <a:rPr lang="en-US" sz="3600" b="1" dirty="0">
                <a:solidFill>
                  <a:srgbClr val="002060"/>
                </a:solidFill>
                <a:effectLst>
                  <a:outerShdw blurRad="38100" dist="38100" dir="2700000" algn="tl">
                    <a:srgbClr val="000000">
                      <a:alpha val="43137"/>
                    </a:srgbClr>
                  </a:outerShdw>
                </a:effectLst>
              </a:rPr>
              <a:t>Right to live in </a:t>
            </a:r>
            <a:r>
              <a:rPr lang="en-US" sz="3600" b="1" dirty="0">
                <a:solidFill>
                  <a:schemeClr val="bg1"/>
                </a:solidFill>
                <a:effectLst>
                  <a:outerShdw blurRad="38100" dist="38100" dir="2700000" algn="tl">
                    <a:srgbClr val="000000">
                      <a:alpha val="43137"/>
                    </a:srgbClr>
                  </a:outerShdw>
                </a:effectLst>
              </a:rPr>
              <a:t>dignity</a:t>
            </a:r>
          </a:p>
          <a:p>
            <a:pPr marL="1022350" lvl="2" indent="-350838">
              <a:lnSpc>
                <a:spcPct val="90000"/>
              </a:lnSpc>
              <a:spcBef>
                <a:spcPct val="30000"/>
              </a:spcBef>
            </a:pPr>
            <a:r>
              <a:rPr lang="en-US" sz="3600" b="1" dirty="0">
                <a:solidFill>
                  <a:srgbClr val="002060"/>
                </a:solidFill>
                <a:effectLst>
                  <a:outerShdw blurRad="38100" dist="38100" dir="2700000" algn="tl">
                    <a:srgbClr val="000000">
                      <a:alpha val="43137"/>
                    </a:srgbClr>
                  </a:outerShdw>
                </a:effectLst>
              </a:rPr>
              <a:t>Right to </a:t>
            </a:r>
            <a:r>
              <a:rPr lang="en-US" sz="3600" b="1" dirty="0">
                <a:solidFill>
                  <a:schemeClr val="bg1"/>
                </a:solidFill>
                <a:effectLst>
                  <a:outerShdw blurRad="38100" dist="38100" dir="2700000" algn="tl">
                    <a:srgbClr val="000000">
                      <a:alpha val="43137"/>
                    </a:srgbClr>
                  </a:outerShdw>
                </a:effectLst>
              </a:rPr>
              <a:t>pursue a meaningful life</a:t>
            </a:r>
          </a:p>
          <a:p>
            <a:pPr marL="1022350" lvl="2" indent="-350838">
              <a:lnSpc>
                <a:spcPct val="90000"/>
              </a:lnSpc>
              <a:spcBef>
                <a:spcPct val="30000"/>
              </a:spcBef>
            </a:pPr>
            <a:r>
              <a:rPr lang="en-US" sz="3600" b="1" dirty="0">
                <a:solidFill>
                  <a:srgbClr val="002060"/>
                </a:solidFill>
                <a:effectLst>
                  <a:outerShdw blurRad="38100" dist="38100" dir="2700000" algn="tl">
                    <a:srgbClr val="000000">
                      <a:alpha val="43137"/>
                    </a:srgbClr>
                  </a:outerShdw>
                </a:effectLst>
              </a:rPr>
              <a:t>Right to be </a:t>
            </a:r>
            <a:r>
              <a:rPr lang="en-US" sz="3600" b="1" dirty="0">
                <a:solidFill>
                  <a:schemeClr val="bg1"/>
                </a:solidFill>
                <a:effectLst>
                  <a:outerShdw blurRad="38100" dist="38100" dir="2700000" algn="tl">
                    <a:srgbClr val="000000">
                      <a:alpha val="43137"/>
                    </a:srgbClr>
                  </a:outerShdw>
                </a:effectLst>
              </a:rPr>
              <a:t>free of fear</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pic>
        <p:nvPicPr>
          <p:cNvPr id="13314" name="Picture 2" descr="C:\Documents and Settings\amoore\Local Settings\Temporary Internet Files\Content.IE5\BY60WOFV\MC9001500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429062"/>
            <a:ext cx="1591280"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40083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30</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a:bodyPr>
          <a:lstStyle/>
          <a:p>
            <a:pPr>
              <a:lnSpc>
                <a:spcPct val="90000"/>
              </a:lnSpc>
            </a:pPr>
            <a:r>
              <a:rPr lang="en-US" sz="4900" b="1" dirty="0">
                <a:solidFill>
                  <a:prstClr val="white"/>
                </a:solidFill>
                <a:effectLst>
                  <a:outerShdw blurRad="38100" dist="38100" dir="2700000" algn="tl">
                    <a:srgbClr val="000000">
                      <a:alpha val="43137"/>
                    </a:srgbClr>
                  </a:outerShdw>
                </a:effectLst>
                <a:latin typeface="Arial" pitchFamily="34" charset="0"/>
                <a:cs typeface="Arial" pitchFamily="34" charset="0"/>
              </a:rPr>
              <a:t>Behaviors That Uphold Residents’ </a:t>
            </a:r>
            <a:r>
              <a:rPr lang="en-US" sz="49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Rights</a:t>
            </a: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457200" y="1981200"/>
            <a:ext cx="8305799" cy="1905000"/>
          </a:xfrm>
        </p:spPr>
        <p:txBody>
          <a:bodyPr>
            <a:noAutofit/>
          </a:bodyPr>
          <a:lstStyle/>
          <a:p>
            <a:r>
              <a:rPr lang="en-US" sz="4000" b="1" dirty="0" smtClean="0">
                <a:solidFill>
                  <a:srgbClr val="FFFF00"/>
                </a:solidFill>
                <a:effectLst>
                  <a:outerShdw blurRad="38100" dist="38100" dir="2700000" algn="tl">
                    <a:srgbClr val="000000">
                      <a:alpha val="43137"/>
                    </a:srgbClr>
                  </a:outerShdw>
                </a:effectLst>
              </a:rPr>
              <a:t>Adult residents must be </a:t>
            </a:r>
            <a:r>
              <a:rPr lang="en-US" sz="4000" b="1" dirty="0">
                <a:solidFill>
                  <a:srgbClr val="FFFF00"/>
                </a:solidFill>
                <a:effectLst>
                  <a:outerShdw blurRad="38100" dist="38100" dir="2700000" algn="tl">
                    <a:srgbClr val="000000">
                      <a:alpha val="43137"/>
                    </a:srgbClr>
                  </a:outerShdw>
                </a:effectLst>
              </a:rPr>
              <a:t>treated as </a:t>
            </a:r>
            <a:r>
              <a:rPr lang="en-US" sz="4000" b="1" dirty="0" smtClean="0">
                <a:solidFill>
                  <a:srgbClr val="FFFF00"/>
                </a:solidFill>
                <a:effectLst>
                  <a:outerShdw blurRad="38100" dist="38100" dir="2700000" algn="tl">
                    <a:srgbClr val="000000">
                      <a:alpha val="43137"/>
                    </a:srgbClr>
                  </a:outerShdw>
                </a:effectLst>
              </a:rPr>
              <a:t>adults.  Give age appropriate care.</a:t>
            </a:r>
          </a:p>
          <a:p>
            <a:r>
              <a:rPr lang="en-US" sz="4000" b="1" dirty="0" smtClean="0">
                <a:solidFill>
                  <a:srgbClr val="FFFF00"/>
                </a:solidFill>
                <a:effectLst>
                  <a:outerShdw blurRad="38100" dist="38100" dir="2700000" algn="tl">
                    <a:srgbClr val="000000">
                      <a:alpha val="43137"/>
                    </a:srgbClr>
                  </a:outerShdw>
                </a:effectLst>
              </a:rPr>
              <a:t>Age-appropriate </a:t>
            </a:r>
            <a:r>
              <a:rPr lang="en-US" sz="4000" b="1" dirty="0">
                <a:solidFill>
                  <a:srgbClr val="FFFF00"/>
                </a:solidFill>
                <a:effectLst>
                  <a:outerShdw blurRad="38100" dist="38100" dir="2700000" algn="tl">
                    <a:srgbClr val="000000">
                      <a:alpha val="43137"/>
                    </a:srgbClr>
                  </a:outerShdw>
                </a:effectLst>
              </a:rPr>
              <a:t>considerations</a:t>
            </a:r>
            <a:r>
              <a:rPr lang="en-US" sz="4000" b="1" dirty="0" smtClean="0">
                <a:solidFill>
                  <a:srgbClr val="FFFF00"/>
                </a:solidFill>
                <a:effectLst>
                  <a:outerShdw blurRad="38100" dist="38100" dir="2700000" algn="tl">
                    <a:srgbClr val="000000">
                      <a:alpha val="43137"/>
                    </a:srgbClr>
                  </a:outerShdw>
                </a:effectLst>
              </a:rPr>
              <a:t>:</a:t>
            </a:r>
          </a:p>
          <a:p>
            <a:pPr lvl="1"/>
            <a:r>
              <a:rPr lang="en-US" sz="2000" b="1" dirty="0" smtClean="0">
                <a:solidFill>
                  <a:srgbClr val="FFFF00"/>
                </a:solidFill>
                <a:effectLst>
                  <a:outerShdw blurRad="38100" dist="38100" dir="2700000" algn="tl">
                    <a:srgbClr val="000000">
                      <a:alpha val="43137"/>
                    </a:srgbClr>
                  </a:outerShdw>
                </a:effectLst>
              </a:rPr>
              <a:t>Style of dress</a:t>
            </a:r>
          </a:p>
          <a:p>
            <a:pPr lvl="1"/>
            <a:r>
              <a:rPr lang="en-US" sz="2000" b="1" dirty="0" smtClean="0">
                <a:solidFill>
                  <a:srgbClr val="FFFF00"/>
                </a:solidFill>
                <a:effectLst>
                  <a:outerShdw blurRad="38100" dist="38100" dir="2700000" algn="tl">
                    <a:srgbClr val="000000">
                      <a:alpha val="43137"/>
                    </a:srgbClr>
                  </a:outerShdw>
                </a:effectLst>
              </a:rPr>
              <a:t>Hair style and grooming</a:t>
            </a:r>
          </a:p>
          <a:p>
            <a:pPr lvl="1"/>
            <a:r>
              <a:rPr lang="en-US" sz="2000" b="1" dirty="0" smtClean="0">
                <a:solidFill>
                  <a:srgbClr val="FFFF00"/>
                </a:solidFill>
                <a:effectLst>
                  <a:outerShdw blurRad="38100" dist="38100" dir="2700000" algn="tl">
                    <a:srgbClr val="000000">
                      <a:alpha val="43137"/>
                    </a:srgbClr>
                  </a:outerShdw>
                </a:effectLst>
              </a:rPr>
              <a:t>Recreational activities</a:t>
            </a:r>
          </a:p>
          <a:p>
            <a:pPr lvl="1"/>
            <a:r>
              <a:rPr lang="en-US" sz="2000" b="1" dirty="0" smtClean="0">
                <a:solidFill>
                  <a:srgbClr val="FFFF00"/>
                </a:solidFill>
                <a:effectLst>
                  <a:outerShdw blurRad="38100" dist="38100" dir="2700000" algn="tl">
                    <a:srgbClr val="000000">
                      <a:alpha val="43137"/>
                    </a:srgbClr>
                  </a:outerShdw>
                </a:effectLst>
              </a:rPr>
              <a:t>Social activities</a:t>
            </a:r>
            <a:endParaRPr lang="en-US" sz="2000" b="1" dirty="0">
              <a:solidFill>
                <a:srgbClr val="FFFF00"/>
              </a:solidFill>
              <a:effectLst>
                <a:outerShdw blurRad="38100" dist="38100" dir="2700000" algn="tl">
                  <a:srgbClr val="000000">
                    <a:alpha val="43137"/>
                  </a:srgbClr>
                </a:outerShdw>
              </a:effectLst>
            </a:endParaRP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17392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31</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Age Appropriate Care</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Guidelines</a:t>
            </a: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000999" cy="3663950"/>
          </a:xfrm>
        </p:spPr>
        <p:txBody>
          <a:bodyPr>
            <a:normAutofit/>
          </a:bodyPr>
          <a:lstStyle/>
          <a:p>
            <a:r>
              <a:rPr lang="en-US" sz="3600" b="1" dirty="0">
                <a:solidFill>
                  <a:srgbClr val="FFFF00"/>
                </a:solidFill>
                <a:effectLst>
                  <a:outerShdw blurRad="38100" dist="38100" dir="2700000" algn="tl">
                    <a:srgbClr val="000000">
                      <a:alpha val="43137"/>
                    </a:srgbClr>
                  </a:outerShdw>
                </a:effectLst>
              </a:rPr>
              <a:t>Don’t ignore or humor resident</a:t>
            </a:r>
          </a:p>
          <a:p>
            <a:r>
              <a:rPr lang="en-US" sz="3600" b="1" dirty="0">
                <a:solidFill>
                  <a:srgbClr val="002060"/>
                </a:solidFill>
                <a:effectLst>
                  <a:outerShdw blurRad="38100" dist="38100" dir="2700000" algn="tl">
                    <a:srgbClr val="000000">
                      <a:alpha val="43137"/>
                    </a:srgbClr>
                  </a:outerShdw>
                </a:effectLst>
              </a:rPr>
              <a:t>Explain what care you are going to give</a:t>
            </a:r>
          </a:p>
          <a:p>
            <a:r>
              <a:rPr lang="en-US" sz="3600" b="1" dirty="0">
                <a:solidFill>
                  <a:srgbClr val="FFFF00"/>
                </a:solidFill>
                <a:effectLst>
                  <a:outerShdw blurRad="38100" dist="38100" dir="2700000" algn="tl">
                    <a:srgbClr val="000000">
                      <a:alpha val="43137"/>
                    </a:srgbClr>
                  </a:outerShdw>
                </a:effectLst>
              </a:rPr>
              <a:t>Promote resident independence</a:t>
            </a:r>
          </a:p>
          <a:p>
            <a:r>
              <a:rPr lang="en-US" sz="3600" b="1" dirty="0">
                <a:solidFill>
                  <a:srgbClr val="002060"/>
                </a:solidFill>
                <a:effectLst>
                  <a:outerShdw blurRad="38100" dist="38100" dir="2700000" algn="tl">
                    <a:srgbClr val="000000">
                      <a:alpha val="43137"/>
                    </a:srgbClr>
                  </a:outerShdw>
                </a:effectLst>
              </a:rPr>
              <a:t>Treat resident as you would want to be treated </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493032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32</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Age Appropriate Care</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Guidelines</a:t>
            </a: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7772399" cy="3663950"/>
          </a:xfrm>
        </p:spPr>
        <p:txBody>
          <a:bodyPr>
            <a:normAutofit/>
          </a:bodyPr>
          <a:lstStyle/>
          <a:p>
            <a:pPr marL="0" indent="0">
              <a:buNone/>
            </a:pPr>
            <a:r>
              <a:rPr lang="en-US" sz="3600" b="1" dirty="0">
                <a:solidFill>
                  <a:srgbClr val="002060"/>
                </a:solidFill>
                <a:effectLst>
                  <a:outerShdw blurRad="38100" dist="38100" dir="2700000" algn="tl">
                    <a:srgbClr val="000000">
                      <a:alpha val="43137"/>
                    </a:srgbClr>
                  </a:outerShdw>
                </a:effectLst>
              </a:rPr>
              <a:t>Encourage resident to make choices:</a:t>
            </a:r>
          </a:p>
          <a:p>
            <a:r>
              <a:rPr lang="en-US" sz="3600" b="1" dirty="0">
                <a:solidFill>
                  <a:srgbClr val="FFFF00"/>
                </a:solidFill>
                <a:effectLst>
                  <a:outerShdw blurRad="38100" dist="38100" dir="2700000" algn="tl">
                    <a:srgbClr val="000000">
                      <a:alpha val="43137"/>
                    </a:srgbClr>
                  </a:outerShdw>
                </a:effectLst>
              </a:rPr>
              <a:t>select clothing to wear</a:t>
            </a:r>
          </a:p>
          <a:p>
            <a:r>
              <a:rPr lang="en-US" sz="3600" b="1" dirty="0">
                <a:solidFill>
                  <a:srgbClr val="FFFF00"/>
                </a:solidFill>
                <a:effectLst>
                  <a:outerShdw blurRad="38100" dist="38100" dir="2700000" algn="tl">
                    <a:srgbClr val="000000">
                      <a:alpha val="43137"/>
                    </a:srgbClr>
                  </a:outerShdw>
                </a:effectLst>
              </a:rPr>
              <a:t>select books to read</a:t>
            </a:r>
          </a:p>
          <a:p>
            <a:r>
              <a:rPr lang="en-US" sz="3600" b="1" dirty="0">
                <a:solidFill>
                  <a:srgbClr val="FFFF00"/>
                </a:solidFill>
                <a:effectLst>
                  <a:outerShdw blurRad="38100" dist="38100" dir="2700000" algn="tl">
                    <a:srgbClr val="000000">
                      <a:alpha val="43137"/>
                    </a:srgbClr>
                  </a:outerShdw>
                </a:effectLst>
              </a:rPr>
              <a:t>select television programs to watch</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493032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33</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Age Appropriate Care</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Guidelines</a:t>
            </a: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133600"/>
            <a:ext cx="8077199" cy="3663950"/>
          </a:xfrm>
        </p:spPr>
        <p:txBody>
          <a:bodyPr>
            <a:normAutofit/>
          </a:bodyPr>
          <a:lstStyle/>
          <a:p>
            <a:pPr marL="0" indent="0">
              <a:buNone/>
            </a:pPr>
            <a:r>
              <a:rPr lang="en-US" sz="3600" b="1" dirty="0">
                <a:solidFill>
                  <a:srgbClr val="002060"/>
                </a:solidFill>
                <a:effectLst>
                  <a:outerShdw blurRad="38100" dist="38100" dir="2700000" algn="tl">
                    <a:srgbClr val="000000">
                      <a:alpha val="43137"/>
                    </a:srgbClr>
                  </a:outerShdw>
                </a:effectLst>
              </a:rPr>
              <a:t>Encourage resident to make choices:</a:t>
            </a:r>
          </a:p>
          <a:p>
            <a:r>
              <a:rPr lang="en-US" sz="3600" b="1" dirty="0">
                <a:solidFill>
                  <a:srgbClr val="FFFF00"/>
                </a:solidFill>
                <a:effectLst>
                  <a:outerShdw blurRad="38100" dist="38100" dir="2700000" algn="tl">
                    <a:srgbClr val="000000">
                      <a:alpha val="43137"/>
                    </a:srgbClr>
                  </a:outerShdw>
                </a:effectLst>
              </a:rPr>
              <a:t>select food and nourishments</a:t>
            </a:r>
          </a:p>
          <a:p>
            <a:r>
              <a:rPr lang="en-US" sz="3600" b="1" dirty="0">
                <a:solidFill>
                  <a:srgbClr val="FFFF00"/>
                </a:solidFill>
                <a:effectLst>
                  <a:outerShdw blurRad="38100" dist="38100" dir="2700000" algn="tl">
                    <a:srgbClr val="000000">
                      <a:alpha val="43137"/>
                    </a:srgbClr>
                  </a:outerShdw>
                </a:effectLst>
              </a:rPr>
              <a:t>select activities of interest</a:t>
            </a:r>
          </a:p>
          <a:p>
            <a:r>
              <a:rPr lang="en-US" sz="3600" b="1" dirty="0">
                <a:solidFill>
                  <a:srgbClr val="FFFF00"/>
                </a:solidFill>
                <a:effectLst>
                  <a:outerShdw blurRad="38100" dist="38100" dir="2700000" algn="tl">
                    <a:srgbClr val="000000">
                      <a:alpha val="43137"/>
                    </a:srgbClr>
                  </a:outerShdw>
                </a:effectLst>
              </a:rPr>
              <a:t>select friends</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840352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34</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Age Appropriate Care</a:t>
            </a:r>
            <a:b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Guidelines</a:t>
            </a: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228600" y="2438400"/>
            <a:ext cx="8534400" cy="3663950"/>
          </a:xfrm>
        </p:spPr>
        <p:txBody>
          <a:bodyPr>
            <a:normAutofit/>
          </a:bodyPr>
          <a:lstStyle/>
          <a:p>
            <a:r>
              <a:rPr lang="en-US" sz="3600" b="1" dirty="0">
                <a:solidFill>
                  <a:srgbClr val="FFFF00"/>
                </a:solidFill>
                <a:effectLst>
                  <a:outerShdw blurRad="38100" dist="38100" dir="2700000" algn="tl">
                    <a:srgbClr val="000000">
                      <a:alpha val="43137"/>
                    </a:srgbClr>
                  </a:outerShdw>
                </a:effectLst>
              </a:rPr>
              <a:t>Recognize value of past </a:t>
            </a:r>
            <a:r>
              <a:rPr lang="en-US" sz="3600" b="1" dirty="0" smtClean="0">
                <a:solidFill>
                  <a:srgbClr val="FFFF00"/>
                </a:solidFill>
                <a:effectLst>
                  <a:outerShdw blurRad="38100" dist="38100" dir="2700000" algn="tl">
                    <a:srgbClr val="000000">
                      <a:alpha val="43137"/>
                    </a:srgbClr>
                  </a:outerShdw>
                </a:effectLst>
              </a:rPr>
              <a:t>experience (validate the resident)</a:t>
            </a:r>
            <a:endParaRPr lang="en-US" sz="3600" b="1" dirty="0">
              <a:solidFill>
                <a:srgbClr val="FFFF00"/>
              </a:solidFill>
              <a:effectLst>
                <a:outerShdw blurRad="38100" dist="38100" dir="2700000" algn="tl">
                  <a:srgbClr val="000000">
                    <a:alpha val="43137"/>
                  </a:srgbClr>
                </a:outerShdw>
              </a:effectLst>
            </a:endParaRPr>
          </a:p>
          <a:p>
            <a:r>
              <a:rPr lang="en-US" sz="3600" b="1" dirty="0">
                <a:solidFill>
                  <a:srgbClr val="FFFF00"/>
                </a:solidFill>
                <a:effectLst>
                  <a:outerShdw blurRad="38100" dist="38100" dir="2700000" algn="tl">
                    <a:srgbClr val="000000">
                      <a:alpha val="43137"/>
                    </a:srgbClr>
                  </a:outerShdw>
                </a:effectLst>
              </a:rPr>
              <a:t>Praise age </a:t>
            </a:r>
            <a:r>
              <a:rPr lang="en-US" sz="3600" b="1" dirty="0" smtClean="0">
                <a:solidFill>
                  <a:srgbClr val="FFFF00"/>
                </a:solidFill>
                <a:effectLst>
                  <a:outerShdw blurRad="38100" dist="38100" dir="2700000" algn="tl">
                    <a:srgbClr val="000000">
                      <a:alpha val="43137"/>
                    </a:srgbClr>
                  </a:outerShdw>
                </a:effectLst>
              </a:rPr>
              <a:t>appropriate accomplishments</a:t>
            </a:r>
            <a:endParaRPr lang="en-US" sz="3600" b="1" dirty="0">
              <a:solidFill>
                <a:srgbClr val="FFFF00"/>
              </a:solidFill>
              <a:effectLst>
                <a:outerShdw blurRad="38100" dist="38100" dir="2700000" algn="tl">
                  <a:srgbClr val="000000">
                    <a:alpha val="43137"/>
                  </a:srgbClr>
                </a:outerShdw>
              </a:effectLst>
            </a:endParaRPr>
          </a:p>
          <a:p>
            <a:r>
              <a:rPr lang="en-US" sz="3600" b="1" dirty="0">
                <a:solidFill>
                  <a:srgbClr val="FFFF00"/>
                </a:solidFill>
                <a:effectLst>
                  <a:outerShdw blurRad="38100" dist="38100" dir="2700000" algn="tl">
                    <a:srgbClr val="000000">
                      <a:alpha val="43137"/>
                    </a:srgbClr>
                  </a:outerShdw>
                </a:effectLst>
              </a:rPr>
              <a:t>Encourage adult behavior</a:t>
            </a:r>
          </a:p>
          <a:p>
            <a:endParaRPr lang="en-US" sz="36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682710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AAF50BE9-C54D-42E7-BD6E-7E51795C5828}" type="slidenum">
              <a:rPr lang="en-US">
                <a:solidFill>
                  <a:srgbClr val="002060"/>
                </a:solidFill>
              </a:rPr>
              <a:pPr/>
              <a:t>35</a:t>
            </a:fld>
            <a:endParaRPr lang="en-US" dirty="0">
              <a:solidFill>
                <a:srgbClr val="002060"/>
              </a:solidFill>
            </a:endParaRPr>
          </a:p>
        </p:txBody>
      </p:sp>
      <p:sp>
        <p:nvSpPr>
          <p:cNvPr id="113666" name="Rectangle 2"/>
          <p:cNvSpPr>
            <a:spLocks noGrp="1" noChangeArrowheads="1"/>
          </p:cNvSpPr>
          <p:nvPr>
            <p:ph type="title"/>
          </p:nvPr>
        </p:nvSpPr>
        <p:spPr>
          <a:xfrm>
            <a:off x="-17489" y="0"/>
            <a:ext cx="9161489" cy="1676399"/>
          </a:xfrm>
          <a:solidFill>
            <a:srgbClr val="002060"/>
          </a:solidFill>
        </p:spPr>
        <p:txBody>
          <a:bodyPr>
            <a:normAutofit/>
          </a:bodyPr>
          <a:lstStyle/>
          <a:p>
            <a:pPr>
              <a:lnSpc>
                <a:spcPct val="90000"/>
              </a:lnSpc>
            </a:pP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Right to be Free from Restraint</a:t>
            </a:r>
            <a:endParaRPr lang="en-US" sz="4800" dirty="0">
              <a:effectLst>
                <a:outerShdw blurRad="38100" dist="38100" dir="2700000" algn="tl">
                  <a:srgbClr val="000000">
                    <a:alpha val="43137"/>
                  </a:srgbClr>
                </a:outerShdw>
              </a:effectLst>
            </a:endParaRPr>
          </a:p>
        </p:txBody>
      </p:sp>
      <p:sp>
        <p:nvSpPr>
          <p:cNvPr id="113667" name="Rectangle 3"/>
          <p:cNvSpPr>
            <a:spLocks noGrp="1" noChangeArrowheads="1"/>
          </p:cNvSpPr>
          <p:nvPr>
            <p:ph type="body" idx="1"/>
          </p:nvPr>
        </p:nvSpPr>
        <p:spPr>
          <a:xfrm>
            <a:off x="381000" y="2286000"/>
            <a:ext cx="8077199" cy="3663950"/>
          </a:xfrm>
        </p:spPr>
        <p:txBody>
          <a:bodyPr>
            <a:normAutofit/>
          </a:bodyPr>
          <a:lstStyle/>
          <a:p>
            <a:r>
              <a:rPr lang="en-US" sz="4400" b="1" dirty="0">
                <a:solidFill>
                  <a:srgbClr val="FFFF00"/>
                </a:solidFill>
                <a:effectLst>
                  <a:outerShdw blurRad="38100" dist="38100" dir="2700000" algn="tl">
                    <a:srgbClr val="000000">
                      <a:alpha val="43137"/>
                    </a:srgbClr>
                  </a:outerShdw>
                </a:effectLst>
              </a:rPr>
              <a:t>Under </a:t>
            </a:r>
            <a:r>
              <a:rPr lang="en-US" sz="4400" b="1" dirty="0">
                <a:solidFill>
                  <a:srgbClr val="002060"/>
                </a:solidFill>
                <a:effectLst>
                  <a:outerShdw blurRad="38100" dist="38100" dir="2700000" algn="tl">
                    <a:srgbClr val="000000">
                      <a:alpha val="43137"/>
                    </a:srgbClr>
                  </a:outerShdw>
                </a:effectLst>
              </a:rPr>
              <a:t>O</a:t>
            </a:r>
            <a:r>
              <a:rPr lang="en-US" sz="4400" b="1" dirty="0">
                <a:solidFill>
                  <a:srgbClr val="FFFF00"/>
                </a:solidFill>
                <a:effectLst>
                  <a:outerShdw blurRad="38100" dist="38100" dir="2700000" algn="tl">
                    <a:srgbClr val="000000">
                      <a:alpha val="43137"/>
                    </a:srgbClr>
                  </a:outerShdw>
                </a:effectLst>
              </a:rPr>
              <a:t>mnibus </a:t>
            </a:r>
            <a:r>
              <a:rPr lang="en-US" sz="4400" b="1" dirty="0">
                <a:solidFill>
                  <a:srgbClr val="002060"/>
                </a:solidFill>
                <a:effectLst>
                  <a:outerShdw blurRad="38100" dist="38100" dir="2700000" algn="tl">
                    <a:srgbClr val="000000">
                      <a:alpha val="43137"/>
                    </a:srgbClr>
                  </a:outerShdw>
                </a:effectLst>
              </a:rPr>
              <a:t>B</a:t>
            </a:r>
            <a:r>
              <a:rPr lang="en-US" sz="4400" b="1" dirty="0">
                <a:solidFill>
                  <a:srgbClr val="FFFF00"/>
                </a:solidFill>
                <a:effectLst>
                  <a:outerShdw blurRad="38100" dist="38100" dir="2700000" algn="tl">
                    <a:srgbClr val="000000">
                      <a:alpha val="43137"/>
                    </a:srgbClr>
                  </a:outerShdw>
                </a:effectLst>
              </a:rPr>
              <a:t>udget </a:t>
            </a:r>
            <a:r>
              <a:rPr lang="en-US" sz="4400" b="1" dirty="0">
                <a:solidFill>
                  <a:srgbClr val="002060"/>
                </a:solidFill>
                <a:effectLst>
                  <a:outerShdw blurRad="38100" dist="38100" dir="2700000" algn="tl">
                    <a:srgbClr val="000000">
                      <a:alpha val="43137"/>
                    </a:srgbClr>
                  </a:outerShdw>
                </a:effectLst>
              </a:rPr>
              <a:t>R</a:t>
            </a:r>
            <a:r>
              <a:rPr lang="en-US" sz="4400" b="1" dirty="0">
                <a:solidFill>
                  <a:srgbClr val="FFFF00"/>
                </a:solidFill>
                <a:effectLst>
                  <a:outerShdw blurRad="38100" dist="38100" dir="2700000" algn="tl">
                    <a:srgbClr val="000000">
                      <a:alpha val="43137"/>
                    </a:srgbClr>
                  </a:outerShdw>
                </a:effectLst>
              </a:rPr>
              <a:t>econciliation </a:t>
            </a:r>
            <a:r>
              <a:rPr lang="en-US" sz="4400" b="1" dirty="0">
                <a:solidFill>
                  <a:srgbClr val="002060"/>
                </a:solidFill>
                <a:effectLst>
                  <a:outerShdw blurRad="38100" dist="38100" dir="2700000" algn="tl">
                    <a:srgbClr val="000000">
                      <a:alpha val="43137"/>
                    </a:srgbClr>
                  </a:outerShdw>
                </a:effectLst>
              </a:rPr>
              <a:t>A</a:t>
            </a:r>
            <a:r>
              <a:rPr lang="en-US" sz="4400" b="1" dirty="0">
                <a:solidFill>
                  <a:srgbClr val="FFFF00"/>
                </a:solidFill>
                <a:effectLst>
                  <a:outerShdw blurRad="38100" dist="38100" dir="2700000" algn="tl">
                    <a:srgbClr val="000000">
                      <a:alpha val="43137"/>
                    </a:srgbClr>
                  </a:outerShdw>
                </a:effectLst>
              </a:rPr>
              <a:t>ct 1987 </a:t>
            </a:r>
            <a:r>
              <a:rPr lang="en-US" sz="4400" b="1" dirty="0">
                <a:solidFill>
                  <a:srgbClr val="002060"/>
                </a:solidFill>
                <a:effectLst>
                  <a:outerShdw blurRad="38100" dist="38100" dir="2700000" algn="tl">
                    <a:srgbClr val="000000">
                      <a:alpha val="43137"/>
                    </a:srgbClr>
                  </a:outerShdw>
                </a:effectLst>
              </a:rPr>
              <a:t>(OBRA)</a:t>
            </a:r>
            <a:r>
              <a:rPr lang="en-US" sz="4400" b="1" dirty="0">
                <a:solidFill>
                  <a:srgbClr val="FFFF00"/>
                </a:solidFill>
                <a:effectLst>
                  <a:outerShdw blurRad="38100" dist="38100" dir="2700000" algn="tl">
                    <a:srgbClr val="000000">
                      <a:alpha val="43137"/>
                    </a:srgbClr>
                  </a:outerShdw>
                </a:effectLst>
              </a:rPr>
              <a:t>, </a:t>
            </a:r>
          </a:p>
          <a:p>
            <a:r>
              <a:rPr lang="en-US" sz="4400" b="1" dirty="0">
                <a:solidFill>
                  <a:srgbClr val="FFFF00"/>
                </a:solidFill>
                <a:effectLst>
                  <a:outerShdw blurRad="38100" dist="38100" dir="2700000" algn="tl">
                    <a:srgbClr val="000000">
                      <a:alpha val="43137"/>
                    </a:srgbClr>
                  </a:outerShdw>
                </a:effectLst>
              </a:rPr>
              <a:t>residents have a right to be </a:t>
            </a:r>
            <a:r>
              <a:rPr lang="en-US" sz="4400" b="1" dirty="0" smtClean="0">
                <a:solidFill>
                  <a:srgbClr val="FFFF00"/>
                </a:solidFill>
                <a:effectLst>
                  <a:outerShdw blurRad="38100" dist="38100" dir="2700000" algn="tl">
                    <a:srgbClr val="000000">
                      <a:alpha val="43137"/>
                    </a:srgbClr>
                  </a:outerShdw>
                </a:effectLst>
              </a:rPr>
              <a:t>free </a:t>
            </a:r>
            <a:r>
              <a:rPr lang="en-US" sz="4400" b="1" dirty="0">
                <a:solidFill>
                  <a:srgbClr val="FFFF00"/>
                </a:solidFill>
                <a:effectLst>
                  <a:outerShdw blurRad="38100" dist="38100" dir="2700000" algn="tl">
                    <a:srgbClr val="000000">
                      <a:alpha val="43137"/>
                    </a:srgbClr>
                  </a:outerShdw>
                </a:effectLst>
              </a:rPr>
              <a:t>from restraints. </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682710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133600"/>
            <a:ext cx="9144000" cy="2451100"/>
          </a:xfrm>
          <a:solidFill>
            <a:srgbClr val="002060"/>
          </a:solidFill>
        </p:spPr>
        <p:txBody>
          <a:bodyPr rtlCol="0">
            <a:normAutofit/>
          </a:bodyPr>
          <a:lstStyle/>
          <a:p>
            <a:pPr eaLnBrk="1" fontAlgn="auto" hangingPunct="1">
              <a:spcAft>
                <a:spcPts val="0"/>
              </a:spcAft>
              <a:defRPr/>
            </a:pPr>
            <a:r>
              <a:rPr lang="en-US" sz="7200" b="1" dirty="0" smtClean="0">
                <a:solidFill>
                  <a:schemeClr val="bg1"/>
                </a:solidFill>
                <a:effectLst>
                  <a:outerShdw blurRad="38100" dist="38100" dir="2700000" algn="tl">
                    <a:srgbClr val="000000">
                      <a:alpha val="43137"/>
                    </a:srgbClr>
                  </a:outerShdw>
                </a:effectLst>
              </a:rPr>
              <a:t>Resident Restraints</a:t>
            </a:r>
            <a:endParaRPr lang="en-US" sz="7200" b="1" dirty="0">
              <a:solidFill>
                <a:schemeClr val="bg1"/>
              </a:solidFill>
              <a:effectLst>
                <a:outerShdw blurRad="38100" dist="38100" dir="2700000" algn="tl">
                  <a:srgbClr val="000000">
                    <a:alpha val="43137"/>
                  </a:srgbClr>
                </a:outerShdw>
              </a:effectLst>
            </a:endParaRPr>
          </a:p>
        </p:txBody>
      </p:sp>
      <p:sp>
        <p:nvSpPr>
          <p:cNvPr id="54275"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 7243</a:t>
            </a:r>
          </a:p>
        </p:txBody>
      </p:sp>
      <p:sp>
        <p:nvSpPr>
          <p:cNvPr id="5427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8F8FBD-7AD4-4D6A-A96C-C601935D5BA6}" type="slidenum">
              <a:rPr lang="en-US" smtClean="0">
                <a:solidFill>
                  <a:srgbClr val="FFFFFF"/>
                </a:solidFill>
              </a:rPr>
              <a:pPr eaLnBrk="1" hangingPunct="1"/>
              <a:t>36</a:t>
            </a:fld>
            <a:endParaRPr lang="en-US" smtClean="0">
              <a:solidFill>
                <a:srgbClr val="FFFFFF"/>
              </a:solidFill>
            </a:endParaRPr>
          </a:p>
        </p:txBody>
      </p:sp>
      <p:sp>
        <p:nvSpPr>
          <p:cNvPr id="54277"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FFFF"/>
                </a:solidFill>
              </a:rPr>
              <a:t>1.03</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14478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800"/>
            <a:ext cx="1524000" cy="151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876800"/>
            <a:ext cx="152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722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034"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Nursing Fundamentals 7243</a:t>
            </a:r>
          </a:p>
        </p:txBody>
      </p:sp>
      <p:sp>
        <p:nvSpPr>
          <p:cNvPr id="1035"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071329-B28C-4292-B2DB-570ADF159177}" type="slidenum">
              <a:rPr lang="en-US" smtClean="0"/>
              <a:pPr eaLnBrk="1" hangingPunct="1"/>
              <a:t>37</a:t>
            </a:fld>
            <a:endParaRPr lang="en-US" smtClean="0"/>
          </a:p>
        </p:txBody>
      </p:sp>
      <p:sp>
        <p:nvSpPr>
          <p:cNvPr id="1036" name="Rectangle 2"/>
          <p:cNvSpPr>
            <a:spLocks noGrp="1" noChangeArrowheads="1"/>
          </p:cNvSpPr>
          <p:nvPr>
            <p:ph type="title"/>
          </p:nvPr>
        </p:nvSpPr>
        <p:spPr>
          <a:xfrm>
            <a:off x="0" y="-26233"/>
            <a:ext cx="9144000"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1037" name="Object 16"/>
          <p:cNvGraphicFramePr>
            <a:graphicFrameLocks noGrp="1" noChangeAspect="1"/>
          </p:cNvGraphicFramePr>
          <p:nvPr>
            <p:ph sz="half" idx="1"/>
          </p:nvPr>
        </p:nvGraphicFramePr>
        <p:xfrm>
          <a:off x="457200" y="2516188"/>
          <a:ext cx="4038600" cy="2693987"/>
        </p:xfrm>
        <a:graphic>
          <a:graphicData uri="http://schemas.openxmlformats.org/presentationml/2006/ole">
            <mc:AlternateContent xmlns:mc="http://schemas.openxmlformats.org/markup-compatibility/2006">
              <mc:Choice xmlns:v="urn:schemas-microsoft-com:vml" Requires="v">
                <p:oleObj spid="_x0000_s1075" name="Chart" r:id="rId4" imgW="6096000" imgH="4067315" progId="MSGraph.Chart.8">
                  <p:embed followColorScheme="full"/>
                </p:oleObj>
              </mc:Choice>
              <mc:Fallback>
                <p:oleObj name="Chart" r:id="rId4" imgW="6096000" imgH="4067315" progId="MSGraph.Chart.8">
                  <p:embed followColorScheme="full"/>
                  <p:pic>
                    <p:nvPicPr>
                      <p:cNvPr id="0" name=""/>
                      <p:cNvPicPr>
                        <a:picLocks noChangeAspect="1" noChangeArrowheads="1"/>
                      </p:cNvPicPr>
                      <p:nvPr/>
                    </p:nvPicPr>
                    <p:blipFill>
                      <a:blip r:embed="rId5"/>
                      <a:srcRect/>
                      <a:stretch>
                        <a:fillRect/>
                      </a:stretch>
                    </p:blipFill>
                    <p:spPr bwMode="auto">
                      <a:xfrm>
                        <a:off x="457200" y="2516188"/>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nvGrpSpPr>
          <p:cNvPr id="2" name="Organization Chart 19"/>
          <p:cNvGrpSpPr>
            <a:grpSpLocks/>
          </p:cNvGrpSpPr>
          <p:nvPr/>
        </p:nvGrpSpPr>
        <p:grpSpPr bwMode="auto">
          <a:xfrm>
            <a:off x="735013" y="1403350"/>
            <a:ext cx="7715250" cy="4525963"/>
            <a:chOff x="1152" y="1297"/>
            <a:chExt cx="1872" cy="720"/>
          </a:xfrm>
        </p:grpSpPr>
        <p:cxnSp>
          <p:nvCxnSpPr>
            <p:cNvPr id="1028" name="_s1028"/>
            <p:cNvCxnSpPr>
              <a:cxnSpLocks noChangeShapeType="1"/>
              <a:stCxn id="5" idx="0"/>
              <a:endCxn id="3" idx="2"/>
            </p:cNvCxnSpPr>
            <p:nvPr/>
          </p:nvCxnSpPr>
          <p:spPr bwMode="auto">
            <a:xfrm rot="5400000" flipH="1">
              <a:off x="2268" y="1405"/>
              <a:ext cx="144" cy="504"/>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029" name="_s1029"/>
            <p:cNvCxnSpPr>
              <a:cxnSpLocks noChangeShapeType="1"/>
              <a:stCxn id="4" idx="0"/>
              <a:endCxn id="3" idx="2"/>
            </p:cNvCxnSpPr>
            <p:nvPr/>
          </p:nvCxnSpPr>
          <p:spPr bwMode="auto">
            <a:xfrm rot="16200000">
              <a:off x="1764" y="1405"/>
              <a:ext cx="144" cy="504"/>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3" name="_s1030"/>
            <p:cNvSpPr>
              <a:spLocks noChangeArrowheads="1"/>
            </p:cNvSpPr>
            <p:nvPr/>
          </p:nvSpPr>
          <p:spPr bwMode="auto">
            <a:xfrm>
              <a:off x="1656" y="1297"/>
              <a:ext cx="864" cy="288"/>
            </a:xfrm>
            <a:prstGeom prst="roundRect">
              <a:avLst>
                <a:gd name="adj" fmla="val 16667"/>
              </a:avLst>
            </a:prstGeom>
            <a:solidFill>
              <a:srgbClr val="FF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1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charset="0"/>
                </a:rPr>
                <a:t>RESTRAINTS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charset="0"/>
                </a:rPr>
                <a:t>restrict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charset="0"/>
                </a:rPr>
                <a:t>voluntary movement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charset="0"/>
                </a:rPr>
                <a:t>or behavior</a:t>
              </a:r>
            </a:p>
          </p:txBody>
        </p:sp>
        <p:sp>
          <p:nvSpPr>
            <p:cNvPr id="4" name="_s1031"/>
            <p:cNvSpPr>
              <a:spLocks noChangeArrowheads="1"/>
            </p:cNvSpPr>
            <p:nvPr/>
          </p:nvSpPr>
          <p:spPr bwMode="auto">
            <a:xfrm>
              <a:off x="1152" y="1729"/>
              <a:ext cx="864" cy="288"/>
            </a:xfrm>
            <a:prstGeom prst="roundRect">
              <a:avLst>
                <a:gd name="adj" fmla="val 16667"/>
              </a:avLst>
            </a:prstGeom>
            <a:solidFill>
              <a:srgbClr val="FF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1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charset="0"/>
                </a:rPr>
                <a:t>CHEMICAL</a:t>
              </a:r>
            </a:p>
          </p:txBody>
        </p:sp>
        <p:sp>
          <p:nvSpPr>
            <p:cNvPr id="5" name="_s1032"/>
            <p:cNvSpPr>
              <a:spLocks noChangeArrowheads="1"/>
            </p:cNvSpPr>
            <p:nvPr/>
          </p:nvSpPr>
          <p:spPr bwMode="auto">
            <a:xfrm>
              <a:off x="2160" y="1729"/>
              <a:ext cx="864" cy="288"/>
            </a:xfrm>
            <a:prstGeom prst="roundRect">
              <a:avLst>
                <a:gd name="adj" fmla="val 16667"/>
              </a:avLst>
            </a:prstGeom>
            <a:solidFill>
              <a:srgbClr val="FF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100" b="1" i="0" u="none" strike="noStrike" cap="none" normalizeH="0" baseline="0" dirty="0" smtClean="0">
                  <a:ln>
                    <a:noFill/>
                  </a:ln>
                  <a:solidFill>
                    <a:srgbClr val="002060"/>
                  </a:solidFill>
                  <a:effectLst>
                    <a:outerShdw blurRad="38100" dist="38100" dir="2700000" algn="tl">
                      <a:srgbClr val="000000">
                        <a:alpha val="43137"/>
                      </a:srgbClr>
                    </a:outerShdw>
                  </a:effectLst>
                  <a:latin typeface="Arial" charset="0"/>
                </a:rPr>
                <a:t>PHYSICAL</a:t>
              </a:r>
            </a:p>
          </p:txBody>
        </p:sp>
      </p:grpSp>
      <p:sp>
        <p:nvSpPr>
          <p:cNvPr id="6" name="Date Placeholder 5"/>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spTree>
    <p:extLst>
      <p:ext uri="{BB962C8B-B14F-4D97-AF65-F5344CB8AC3E}">
        <p14:creationId xmlns:p14="http://schemas.microsoft.com/office/powerpoint/2010/main" val="2106021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38</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2092"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2" name="Text Box 4"/>
          <p:cNvSpPr txBox="1">
            <a:spLocks noChangeArrowheads="1"/>
          </p:cNvSpPr>
          <p:nvPr/>
        </p:nvSpPr>
        <p:spPr bwMode="auto">
          <a:xfrm>
            <a:off x="1752600" y="1447800"/>
            <a:ext cx="6548438" cy="4385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5400" b="1" dirty="0" smtClean="0">
                <a:solidFill>
                  <a:srgbClr val="FFFF00"/>
                </a:solidFill>
                <a:effectLst>
                  <a:outerShdw blurRad="38100" dist="38100" dir="2700000" algn="tl">
                    <a:srgbClr val="000000"/>
                  </a:outerShdw>
                </a:effectLst>
              </a:rPr>
              <a:t>Physical </a:t>
            </a:r>
            <a:r>
              <a:rPr lang="en-US" sz="5400" b="1" dirty="0">
                <a:solidFill>
                  <a:srgbClr val="FFFF00"/>
                </a:solidFill>
                <a:effectLst>
                  <a:outerShdw blurRad="38100" dist="38100" dir="2700000" algn="tl">
                    <a:srgbClr val="000000"/>
                  </a:outerShdw>
                </a:effectLst>
              </a:rPr>
              <a:t>Restraints</a:t>
            </a:r>
          </a:p>
          <a:p>
            <a:pPr>
              <a:spcBef>
                <a:spcPct val="50000"/>
              </a:spcBef>
              <a:defRPr/>
            </a:pPr>
            <a:r>
              <a:rPr lang="en-US" sz="3600" b="1" dirty="0">
                <a:solidFill>
                  <a:srgbClr val="C00000"/>
                </a:solidFill>
              </a:rPr>
              <a:t>a</a:t>
            </a:r>
            <a:r>
              <a:rPr lang="en-US" sz="2400" dirty="0">
                <a:solidFill>
                  <a:srgbClr val="C00000"/>
                </a:solidFill>
              </a:rPr>
              <a:t>lso </a:t>
            </a:r>
            <a:r>
              <a:rPr lang="en-US" sz="3600" b="1" dirty="0">
                <a:solidFill>
                  <a:srgbClr val="C00000"/>
                </a:solidFill>
              </a:rPr>
              <a:t>k</a:t>
            </a:r>
            <a:r>
              <a:rPr lang="en-US" sz="2400" dirty="0">
                <a:solidFill>
                  <a:srgbClr val="C00000"/>
                </a:solidFill>
              </a:rPr>
              <a:t>nown </a:t>
            </a:r>
            <a:r>
              <a:rPr lang="en-US" sz="3600" b="1" dirty="0">
                <a:solidFill>
                  <a:srgbClr val="C00000"/>
                </a:solidFill>
              </a:rPr>
              <a:t>a</a:t>
            </a:r>
            <a:r>
              <a:rPr lang="en-US" sz="2400" dirty="0">
                <a:solidFill>
                  <a:srgbClr val="C00000"/>
                </a:solidFill>
              </a:rPr>
              <a:t>s</a:t>
            </a:r>
            <a:r>
              <a:rPr lang="en-US" sz="5400" dirty="0">
                <a:solidFill>
                  <a:srgbClr val="C00000"/>
                </a:solidFill>
              </a:rPr>
              <a:t> </a:t>
            </a:r>
            <a:r>
              <a:rPr lang="en-US" sz="5400" b="1" dirty="0">
                <a:solidFill>
                  <a:srgbClr val="C00000"/>
                </a:solidFill>
              </a:rPr>
              <a:t> </a:t>
            </a:r>
          </a:p>
          <a:p>
            <a:pPr>
              <a:spcBef>
                <a:spcPct val="50000"/>
              </a:spcBef>
              <a:buFontTx/>
              <a:buChar char="•"/>
              <a:defRPr/>
            </a:pPr>
            <a:r>
              <a:rPr lang="en-US" sz="4800" b="1" dirty="0" smtClean="0">
                <a:solidFill>
                  <a:srgbClr val="002060"/>
                </a:solidFill>
                <a:effectLst>
                  <a:outerShdw blurRad="38100" dist="38100" dir="2700000" algn="tl">
                    <a:srgbClr val="000000">
                      <a:alpha val="43137"/>
                    </a:srgbClr>
                  </a:outerShdw>
                </a:effectLst>
              </a:rPr>
              <a:t> postural </a:t>
            </a:r>
            <a:r>
              <a:rPr lang="en-US" sz="4800" b="1" dirty="0">
                <a:solidFill>
                  <a:srgbClr val="002060"/>
                </a:solidFill>
                <a:effectLst>
                  <a:outerShdw blurRad="38100" dist="38100" dir="2700000" algn="tl">
                    <a:srgbClr val="000000">
                      <a:alpha val="43137"/>
                    </a:srgbClr>
                  </a:outerShdw>
                </a:effectLst>
              </a:rPr>
              <a:t>supports</a:t>
            </a:r>
          </a:p>
          <a:p>
            <a:pPr>
              <a:spcBef>
                <a:spcPct val="50000"/>
              </a:spcBef>
              <a:buFontTx/>
              <a:buChar char="•"/>
              <a:defRPr/>
            </a:pPr>
            <a:r>
              <a:rPr lang="en-US" sz="4800" b="1" dirty="0">
                <a:solidFill>
                  <a:srgbClr val="002060"/>
                </a:solidFill>
                <a:effectLst>
                  <a:outerShdw blurRad="38100" dist="38100" dir="2700000" algn="tl">
                    <a:srgbClr val="000000">
                      <a:alpha val="43137"/>
                    </a:srgbClr>
                  </a:outerShdw>
                </a:effectLst>
              </a:rPr>
              <a:t> protective devices</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273540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39</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32803"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TextBox 2"/>
          <p:cNvSpPr txBox="1"/>
          <p:nvPr/>
        </p:nvSpPr>
        <p:spPr>
          <a:xfrm>
            <a:off x="1143000" y="1371600"/>
            <a:ext cx="6629400" cy="4278094"/>
          </a:xfrm>
          <a:prstGeom prst="rect">
            <a:avLst/>
          </a:prstGeom>
          <a:noFill/>
        </p:spPr>
        <p:txBody>
          <a:bodyPr wrap="square" rtlCol="0">
            <a:spAutoFit/>
          </a:bodyPr>
          <a:lstStyle/>
          <a:p>
            <a:pPr lvl="0" algn="ctr">
              <a:spcBef>
                <a:spcPct val="50000"/>
              </a:spcBef>
              <a:defRPr/>
            </a:pPr>
            <a:r>
              <a:rPr lang="en-US" sz="3200" b="1" dirty="0" smtClean="0">
                <a:solidFill>
                  <a:srgbClr val="FFFFFF"/>
                </a:solidFill>
                <a:effectLst>
                  <a:outerShdw blurRad="38100" dist="38100" dir="2700000" algn="tl">
                    <a:srgbClr val="000000"/>
                  </a:outerShdw>
                </a:effectLst>
              </a:rPr>
              <a:t>Restraint</a:t>
            </a:r>
            <a:r>
              <a:rPr lang="en-US" sz="3200" b="1" dirty="0">
                <a:solidFill>
                  <a:srgbClr val="FFFFFF"/>
                </a:solidFill>
                <a:effectLst>
                  <a:outerShdw blurRad="38100" dist="38100" dir="2700000" algn="tl">
                    <a:srgbClr val="000000"/>
                  </a:outerShdw>
                </a:effectLst>
              </a:rPr>
              <a:t>:</a:t>
            </a:r>
          </a:p>
          <a:p>
            <a:pPr lvl="0" algn="ctr">
              <a:spcBef>
                <a:spcPct val="50000"/>
              </a:spcBef>
              <a:defRPr/>
            </a:pPr>
            <a:r>
              <a:rPr lang="en-US" sz="3200" b="1" dirty="0">
                <a:solidFill>
                  <a:srgbClr val="C00000"/>
                </a:solidFill>
                <a:effectLst>
                  <a:outerShdw blurRad="38100" dist="38100" dir="2700000" algn="tl">
                    <a:srgbClr val="000000">
                      <a:alpha val="43137"/>
                    </a:srgbClr>
                  </a:outerShdw>
                </a:effectLst>
              </a:rPr>
              <a:t>Any manual method, physical or mechanical device, material, or equipment attached or next to the resident’s body that the individual cannot remove easily, which restricts freedom of movement or normal access to one’s body</a:t>
            </a:r>
          </a:p>
        </p:txBody>
      </p:sp>
    </p:spTree>
    <p:extLst>
      <p:ext uri="{BB962C8B-B14F-4D97-AF65-F5344CB8AC3E}">
        <p14:creationId xmlns:p14="http://schemas.microsoft.com/office/powerpoint/2010/main" val="3297829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248400"/>
            <a:ext cx="2895600" cy="365125"/>
          </a:xfrm>
        </p:spPr>
        <p:txBody>
          <a:bodyPr/>
          <a:lstStyle/>
          <a:p>
            <a:r>
              <a:rPr lang="en-US" smtClean="0">
                <a:solidFill>
                  <a:srgbClr val="002060"/>
                </a:solidFill>
              </a:rPr>
              <a:t>Nursing Fundamentals 7243</a:t>
            </a:r>
            <a:endParaRPr lang="en-US">
              <a:solidFill>
                <a:srgbClr val="002060"/>
              </a:solidFill>
            </a:endParaRPr>
          </a:p>
        </p:txBody>
      </p:sp>
      <p:sp>
        <p:nvSpPr>
          <p:cNvPr id="6" name="Slide Number Placeholder 5"/>
          <p:cNvSpPr>
            <a:spLocks noGrp="1"/>
          </p:cNvSpPr>
          <p:nvPr>
            <p:ph type="sldNum" sz="quarter" idx="12"/>
          </p:nvPr>
        </p:nvSpPr>
        <p:spPr/>
        <p:txBody>
          <a:bodyPr/>
          <a:lstStyle/>
          <a:p>
            <a:fld id="{F4457E16-3B87-4A08-9CAF-51E02E8ADD14}" type="slidenum">
              <a:rPr lang="en-US">
                <a:solidFill>
                  <a:srgbClr val="002060"/>
                </a:solidFill>
              </a:rPr>
              <a:pPr/>
              <a:t>4</a:t>
            </a:fld>
            <a:endParaRPr lang="en-US" dirty="0">
              <a:solidFill>
                <a:srgbClr val="002060"/>
              </a:solidFill>
            </a:endParaRPr>
          </a:p>
        </p:txBody>
      </p:sp>
      <p:sp>
        <p:nvSpPr>
          <p:cNvPr id="51202" name="Rectangle 2"/>
          <p:cNvSpPr>
            <a:spLocks noGrp="1" noChangeArrowheads="1"/>
          </p:cNvSpPr>
          <p:nvPr>
            <p:ph type="title"/>
          </p:nvPr>
        </p:nvSpPr>
        <p:spPr>
          <a:xfrm>
            <a:off x="0" y="14990"/>
            <a:ext cx="9144000" cy="1044575"/>
          </a:xfrm>
          <a:solidFill>
            <a:srgbClr val="002060"/>
          </a:solidFill>
        </p:spPr>
        <p:txBody>
          <a:bodyPr>
            <a:normAutofit/>
          </a:bodyPr>
          <a:lstStyle/>
          <a:p>
            <a:r>
              <a:rPr kumimoji="1" lang="en-US" sz="4800" b="1" dirty="0">
                <a:solidFill>
                  <a:prstClr val="white"/>
                </a:solidFill>
                <a:effectLst>
                  <a:outerShdw blurRad="38100" dist="38100" dir="2700000" algn="tl">
                    <a:srgbClr val="000000">
                      <a:alpha val="43137"/>
                    </a:srgbClr>
                  </a:outerShdw>
                </a:effectLst>
                <a:latin typeface="Arial" pitchFamily="34" charset="0"/>
                <a:cs typeface="Arial" pitchFamily="34" charset="0"/>
              </a:rPr>
              <a:t>Basic Human </a:t>
            </a:r>
            <a:r>
              <a:rPr kumimoji="1" lang="en-US" sz="48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Rights</a:t>
            </a:r>
            <a:endParaRPr kumimoji="1" lang="en-US" sz="48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51203" name="Rectangle 3"/>
          <p:cNvSpPr>
            <a:spLocks noGrp="1" noChangeArrowheads="1"/>
          </p:cNvSpPr>
          <p:nvPr>
            <p:ph type="body" idx="1"/>
          </p:nvPr>
        </p:nvSpPr>
        <p:spPr>
          <a:xfrm>
            <a:off x="533400" y="1371600"/>
            <a:ext cx="8318500" cy="4441825"/>
          </a:xfrm>
        </p:spPr>
        <p:txBody>
          <a:bodyPr>
            <a:normAutofit/>
          </a:bodyPr>
          <a:lstStyle/>
          <a:p>
            <a:pPr marL="344487" lvl="1" indent="0">
              <a:lnSpc>
                <a:spcPct val="80000"/>
              </a:lnSpc>
              <a:spcBef>
                <a:spcPct val="30000"/>
              </a:spcBef>
              <a:buNone/>
            </a:pPr>
            <a:r>
              <a:rPr lang="en-US" sz="4000" b="1" dirty="0" smtClean="0">
                <a:solidFill>
                  <a:srgbClr val="C00000"/>
                </a:solidFill>
                <a:effectLst>
                  <a:outerShdw blurRad="38100" dist="38100" dir="2700000" algn="tl">
                    <a:srgbClr val="000000">
                      <a:alpha val="43137"/>
                    </a:srgbClr>
                  </a:outerShdw>
                </a:effectLst>
              </a:rPr>
              <a:t>Behaviors </a:t>
            </a:r>
            <a:r>
              <a:rPr lang="en-US" sz="4000" b="1" dirty="0">
                <a:solidFill>
                  <a:srgbClr val="C00000"/>
                </a:solidFill>
                <a:effectLst>
                  <a:outerShdw blurRad="38100" dist="38100" dir="2700000" algn="tl">
                    <a:srgbClr val="000000">
                      <a:alpha val="43137"/>
                    </a:srgbClr>
                  </a:outerShdw>
                </a:effectLst>
              </a:rPr>
              <a:t>that </a:t>
            </a:r>
            <a:r>
              <a:rPr lang="en-US" sz="4000" b="1" dirty="0" smtClean="0">
                <a:solidFill>
                  <a:srgbClr val="C00000"/>
                </a:solidFill>
                <a:effectLst>
                  <a:outerShdw blurRad="38100" dist="38100" dir="2700000" algn="tl">
                    <a:srgbClr val="000000">
                      <a:alpha val="43137"/>
                    </a:srgbClr>
                  </a:outerShdw>
                </a:effectLst>
              </a:rPr>
              <a:t>infringe </a:t>
            </a:r>
            <a:r>
              <a:rPr lang="en-US" sz="4000" b="1" dirty="0">
                <a:solidFill>
                  <a:srgbClr val="C00000"/>
                </a:solidFill>
                <a:effectLst>
                  <a:outerShdw blurRad="38100" dist="38100" dir="2700000" algn="tl">
                    <a:srgbClr val="000000">
                      <a:alpha val="43137"/>
                    </a:srgbClr>
                  </a:outerShdw>
                </a:effectLst>
              </a:rPr>
              <a:t>on </a:t>
            </a:r>
            <a:r>
              <a:rPr lang="en-US" sz="4000" b="1" dirty="0" smtClean="0">
                <a:solidFill>
                  <a:srgbClr val="C00000"/>
                </a:solidFill>
                <a:effectLst>
                  <a:outerShdw blurRad="38100" dist="38100" dir="2700000" algn="tl">
                    <a:srgbClr val="000000">
                      <a:alpha val="43137"/>
                    </a:srgbClr>
                  </a:outerShdw>
                </a:effectLst>
              </a:rPr>
              <a:t>human rights</a:t>
            </a:r>
            <a:r>
              <a:rPr lang="en-US" sz="4000" b="1" dirty="0">
                <a:solidFill>
                  <a:srgbClr val="C00000"/>
                </a:solidFill>
                <a:effectLst>
                  <a:outerShdw blurRad="38100" dist="38100" dir="2700000" algn="tl">
                    <a:srgbClr val="000000">
                      <a:alpha val="43137"/>
                    </a:srgbClr>
                  </a:outerShdw>
                </a:effectLst>
              </a:rPr>
              <a:t>:</a:t>
            </a:r>
          </a:p>
          <a:p>
            <a:pPr marL="1022350" lvl="2" indent="-350838">
              <a:lnSpc>
                <a:spcPct val="80000"/>
              </a:lnSpc>
              <a:spcBef>
                <a:spcPct val="30000"/>
              </a:spcBef>
            </a:pPr>
            <a:r>
              <a:rPr lang="en-US" sz="4000" b="1" dirty="0">
                <a:solidFill>
                  <a:srgbClr val="003300"/>
                </a:solidFill>
                <a:effectLst>
                  <a:outerShdw blurRad="38100" dist="38100" dir="2700000" algn="tl">
                    <a:srgbClr val="000000">
                      <a:alpha val="43137"/>
                    </a:srgbClr>
                  </a:outerShdw>
                </a:effectLst>
              </a:rPr>
              <a:t>addressing residents as children</a:t>
            </a:r>
          </a:p>
          <a:p>
            <a:pPr marL="1022350" lvl="2" indent="-350838">
              <a:lnSpc>
                <a:spcPct val="80000"/>
              </a:lnSpc>
              <a:spcBef>
                <a:spcPct val="30000"/>
              </a:spcBef>
            </a:pPr>
            <a:r>
              <a:rPr lang="en-US" sz="4000" b="1" dirty="0">
                <a:solidFill>
                  <a:srgbClr val="663300"/>
                </a:solidFill>
                <a:effectLst>
                  <a:outerShdw blurRad="38100" dist="38100" dir="2700000" algn="tl">
                    <a:srgbClr val="000000">
                      <a:alpha val="43137"/>
                    </a:srgbClr>
                  </a:outerShdw>
                </a:effectLst>
              </a:rPr>
              <a:t>using demeaning nicknames for residents</a:t>
            </a:r>
          </a:p>
          <a:p>
            <a:pPr marL="1022350" lvl="2" indent="-350838">
              <a:lnSpc>
                <a:spcPct val="80000"/>
              </a:lnSpc>
              <a:spcBef>
                <a:spcPct val="30000"/>
              </a:spcBef>
            </a:pPr>
            <a:r>
              <a:rPr lang="en-US" sz="4000" b="1" dirty="0">
                <a:solidFill>
                  <a:srgbClr val="FFFF00"/>
                </a:solidFill>
                <a:effectLst>
                  <a:outerShdw blurRad="38100" dist="38100" dir="2700000" algn="tl">
                    <a:srgbClr val="000000">
                      <a:alpha val="43137"/>
                    </a:srgbClr>
                  </a:outerShdw>
                </a:effectLst>
              </a:rPr>
              <a:t>leaving door open during bath</a:t>
            </a:r>
          </a:p>
          <a:p>
            <a:pPr marL="1022350" lvl="2" indent="-350838">
              <a:lnSpc>
                <a:spcPct val="80000"/>
              </a:lnSpc>
              <a:spcBef>
                <a:spcPct val="30000"/>
              </a:spcBef>
            </a:pPr>
            <a:r>
              <a:rPr lang="en-US" sz="4000" b="1" dirty="0">
                <a:solidFill>
                  <a:srgbClr val="7030A0"/>
                </a:solidFill>
                <a:effectLst>
                  <a:outerShdw blurRad="38100" dist="38100" dir="2700000" algn="tl">
                    <a:srgbClr val="000000">
                      <a:alpha val="43137"/>
                    </a:srgbClr>
                  </a:outerShdw>
                </a:effectLst>
              </a:rPr>
              <a:t>threatening a resident with harm</a:t>
            </a:r>
          </a:p>
        </p:txBody>
      </p:sp>
      <p:sp>
        <p:nvSpPr>
          <p:cNvPr id="2" name="Date Placeholder 1"/>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pic>
        <p:nvPicPr>
          <p:cNvPr id="14338" name="Picture 2" descr="C:\Documents and Settings\amoore\Local Settings\Temporary Internet Files\Content.IE5\KX2ZS5IN\MC9003491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863" y="3581400"/>
            <a:ext cx="907085" cy="919886"/>
          </a:xfrm>
          <a:prstGeom prst="rect">
            <a:avLst/>
          </a:prstGeom>
          <a:noFill/>
          <a:extLst>
            <a:ext uri="{909E8E84-426E-40dd-AFC4-6F175D3DCCD1}">
              <a14:hiddenFill xmlns:a14="http://schemas.microsoft.com/office/drawing/2010/main" xmlns="">
                <a:solidFill>
                  <a:srgbClr val="FFFFFF"/>
                </a:solidFill>
              </a14:hiddenFill>
            </a:ext>
          </a:extLst>
        </p:spPr>
      </p:pic>
      <p:pic>
        <p:nvPicPr>
          <p:cNvPr id="14339" name="Picture 3" descr="C:\Documents and Settings\amoore\Local Settings\Temporary Internet Files\Content.IE5\KX2ZS5IN\MP9003091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63" y="2740002"/>
            <a:ext cx="802665" cy="536448"/>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C:\Documents and Settings\amoore\Local Settings\Temporary Internet Files\Content.IE5\SS77Q5UL\MC900151497[1].w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09"/>
          <a:stretch/>
        </p:blipFill>
        <p:spPr bwMode="auto">
          <a:xfrm>
            <a:off x="335863" y="4876800"/>
            <a:ext cx="827060" cy="8689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9339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40</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23588"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2" name="Text Box 4"/>
          <p:cNvSpPr txBox="1">
            <a:spLocks noChangeArrowheads="1"/>
          </p:cNvSpPr>
          <p:nvPr/>
        </p:nvSpPr>
        <p:spPr bwMode="auto">
          <a:xfrm>
            <a:off x="1066800" y="1371600"/>
            <a:ext cx="6548438"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lvl="0">
              <a:spcBef>
                <a:spcPct val="50000"/>
              </a:spcBef>
            </a:pPr>
            <a:r>
              <a:rPr lang="en-US" sz="3200" b="1" dirty="0">
                <a:solidFill>
                  <a:srgbClr val="FFFF00"/>
                </a:solidFill>
                <a:effectLst>
                  <a:outerShdw blurRad="38100" dist="38100" dir="2700000" algn="tl">
                    <a:srgbClr val="000000">
                      <a:alpha val="43137"/>
                    </a:srgbClr>
                  </a:outerShdw>
                </a:effectLst>
              </a:rPr>
              <a:t>IN THE PAST!</a:t>
            </a:r>
          </a:p>
          <a:p>
            <a:pPr lvl="0">
              <a:spcBef>
                <a:spcPct val="50000"/>
              </a:spcBef>
              <a:buClr>
                <a:srgbClr val="C00000"/>
              </a:buClr>
              <a:buFontTx/>
              <a:buChar char="•"/>
            </a:pPr>
            <a:r>
              <a:rPr lang="en-US" sz="2400" b="1" dirty="0">
                <a:solidFill>
                  <a:srgbClr val="7030A0"/>
                </a:solidFill>
                <a:effectLst>
                  <a:outerShdw blurRad="38100" dist="38100" dir="2700000" algn="tl">
                    <a:srgbClr val="000000">
                      <a:alpha val="43137"/>
                    </a:srgbClr>
                  </a:outerShdw>
                </a:effectLst>
              </a:rPr>
              <a:t>     </a:t>
            </a:r>
            <a:r>
              <a:rPr lang="en-US" sz="3200" b="1" dirty="0">
                <a:solidFill>
                  <a:srgbClr val="C00000"/>
                </a:solidFill>
                <a:effectLst>
                  <a:outerShdw blurRad="38100" dist="38100" dir="2700000" algn="tl">
                    <a:srgbClr val="000000">
                      <a:alpha val="43137"/>
                    </a:srgbClr>
                  </a:outerShdw>
                </a:effectLst>
              </a:rPr>
              <a:t>Restraints commonly used to safeguard residents who wander,  prone to falls, are violet, </a:t>
            </a:r>
            <a:r>
              <a:rPr lang="en-US" sz="3200" b="1" dirty="0" smtClean="0">
                <a:solidFill>
                  <a:srgbClr val="C00000"/>
                </a:solidFill>
                <a:effectLst>
                  <a:outerShdw blurRad="38100" dist="38100" dir="2700000" algn="tl">
                    <a:srgbClr val="000000">
                      <a:alpha val="43137"/>
                    </a:srgbClr>
                  </a:outerShdw>
                </a:effectLst>
              </a:rPr>
              <a:t>at </a:t>
            </a:r>
            <a:r>
              <a:rPr lang="en-US" sz="3200" b="1" dirty="0">
                <a:solidFill>
                  <a:srgbClr val="C00000"/>
                </a:solidFill>
                <a:effectLst>
                  <a:outerShdw blurRad="38100" dist="38100" dir="2700000" algn="tl">
                    <a:srgbClr val="000000">
                      <a:alpha val="43137"/>
                    </a:srgbClr>
                  </a:outerShdw>
                </a:effectLst>
              </a:rPr>
              <a:t>risk of hurting </a:t>
            </a:r>
            <a:r>
              <a:rPr lang="en-US" sz="3200" b="1" dirty="0" smtClean="0">
                <a:solidFill>
                  <a:srgbClr val="C00000"/>
                </a:solidFill>
                <a:effectLst>
                  <a:outerShdw blurRad="38100" dist="38100" dir="2700000" algn="tl">
                    <a:srgbClr val="000000">
                      <a:alpha val="43137"/>
                    </a:srgbClr>
                  </a:outerShdw>
                </a:effectLst>
              </a:rPr>
              <a:t>themselves, or pulling tubes out</a:t>
            </a:r>
            <a:endParaRPr lang="en-US" sz="3200" b="1" dirty="0">
              <a:solidFill>
                <a:srgbClr val="C00000"/>
              </a:solidFill>
              <a:effectLst>
                <a:outerShdw blurRad="38100" dist="38100" dir="2700000" algn="tl">
                  <a:srgbClr val="000000">
                    <a:alpha val="43137"/>
                  </a:srgbClr>
                </a:outerShdw>
              </a:effectLst>
            </a:endParaRPr>
          </a:p>
          <a:p>
            <a:pPr lvl="0">
              <a:spcBef>
                <a:spcPct val="50000"/>
              </a:spcBef>
              <a:buFontTx/>
              <a:buChar char="•"/>
            </a:pPr>
            <a:r>
              <a:rPr lang="en-US" sz="2400" b="1" dirty="0" smtClean="0">
                <a:solidFill>
                  <a:srgbClr val="C00000"/>
                </a:solidFill>
                <a:effectLst>
                  <a:outerShdw blurRad="38100" dist="38100" dir="2700000" algn="tl">
                    <a:srgbClr val="000000">
                      <a:alpha val="43137"/>
                    </a:srgbClr>
                  </a:outerShdw>
                </a:effectLst>
              </a:rPr>
              <a:t>     </a:t>
            </a:r>
            <a:r>
              <a:rPr lang="en-US" sz="3200" b="1" dirty="0">
                <a:solidFill>
                  <a:srgbClr val="C00000"/>
                </a:solidFill>
                <a:effectLst>
                  <a:outerShdw blurRad="38100" dist="38100" dir="2700000" algn="tl">
                    <a:srgbClr val="000000">
                      <a:alpha val="43137"/>
                    </a:srgbClr>
                  </a:outerShdw>
                </a:effectLst>
              </a:rPr>
              <a:t>Abuse of restraints </a:t>
            </a:r>
            <a:r>
              <a:rPr lang="en-US" sz="3200" b="1" dirty="0" smtClean="0">
                <a:solidFill>
                  <a:srgbClr val="C00000"/>
                </a:solidFill>
                <a:effectLst>
                  <a:outerShdw blurRad="38100" dist="38100" dir="2700000" algn="tl">
                    <a:srgbClr val="000000">
                      <a:alpha val="43137"/>
                    </a:srgbClr>
                  </a:outerShdw>
                </a:effectLst>
              </a:rPr>
              <a:t>led to </a:t>
            </a:r>
            <a:r>
              <a:rPr lang="en-US" sz="3200" b="1" dirty="0">
                <a:solidFill>
                  <a:srgbClr val="C00000"/>
                </a:solidFill>
                <a:effectLst>
                  <a:outerShdw blurRad="38100" dist="38100" dir="2700000" algn="tl">
                    <a:srgbClr val="000000">
                      <a:alpha val="43137"/>
                    </a:srgbClr>
                  </a:outerShdw>
                </a:effectLst>
              </a:rPr>
              <a:t>new restrictions and laws on use of restraints</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914400"/>
            <a:ext cx="1371600" cy="1155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447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41</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extLst>
              <p:ext uri="{D42A27DB-BD31-4B8C-83A1-F6EECF244321}">
                <p14:modId xmlns:p14="http://schemas.microsoft.com/office/powerpoint/2010/main" val="666277793"/>
              </p:ext>
            </p:extLst>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25637"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Rectangle 2"/>
          <p:cNvSpPr/>
          <p:nvPr/>
        </p:nvSpPr>
        <p:spPr>
          <a:xfrm>
            <a:off x="914400" y="1845330"/>
            <a:ext cx="4572000" cy="3046988"/>
          </a:xfrm>
          <a:prstGeom prst="rect">
            <a:avLst/>
          </a:prstGeom>
        </p:spPr>
        <p:txBody>
          <a:bodyPr>
            <a:spAutoFit/>
          </a:bodyPr>
          <a:lstStyle/>
          <a:p>
            <a:pPr lvl="0">
              <a:spcBef>
                <a:spcPct val="50000"/>
              </a:spcBef>
            </a:pPr>
            <a:r>
              <a:rPr lang="en-US" sz="4800" b="1" dirty="0">
                <a:solidFill>
                  <a:srgbClr val="FFC000"/>
                </a:solidFill>
                <a:effectLst>
                  <a:outerShdw blurRad="38100" dist="38100" dir="2700000" algn="tl">
                    <a:srgbClr val="000000">
                      <a:alpha val="43137"/>
                    </a:srgbClr>
                  </a:outerShdw>
                </a:effectLst>
              </a:rPr>
              <a:t>Tucking in top sheet</a:t>
            </a:r>
            <a:r>
              <a:rPr lang="en-US" sz="4800" b="1" dirty="0">
                <a:solidFill>
                  <a:srgbClr val="006600"/>
                </a:solidFill>
                <a:effectLst>
                  <a:outerShdw blurRad="38100" dist="38100" dir="2700000" algn="tl">
                    <a:srgbClr val="000000">
                      <a:alpha val="43137"/>
                    </a:srgbClr>
                  </a:outerShdw>
                </a:effectLst>
              </a:rPr>
              <a:t> so tightly that resident cannot move</a:t>
            </a:r>
          </a:p>
        </p:txBody>
      </p:sp>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057400"/>
            <a:ext cx="3035300" cy="3157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215726" y="2787134"/>
            <a:ext cx="1043876"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NEVER</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2447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42</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26660"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Rectangle 2"/>
          <p:cNvSpPr/>
          <p:nvPr/>
        </p:nvSpPr>
        <p:spPr>
          <a:xfrm>
            <a:off x="990600" y="1676400"/>
            <a:ext cx="4572000" cy="4154984"/>
          </a:xfrm>
          <a:prstGeom prst="rect">
            <a:avLst/>
          </a:prstGeom>
        </p:spPr>
        <p:txBody>
          <a:bodyPr>
            <a:spAutoFit/>
          </a:bodyPr>
          <a:lstStyle/>
          <a:p>
            <a:pPr lvl="0">
              <a:spcBef>
                <a:spcPct val="50000"/>
              </a:spcBef>
            </a:pPr>
            <a:r>
              <a:rPr lang="en-US" sz="4400" b="1" dirty="0">
                <a:solidFill>
                  <a:srgbClr val="C00000"/>
                </a:solidFill>
                <a:effectLst>
                  <a:outerShdw blurRad="38100" dist="38100" dir="2700000" algn="tl">
                    <a:srgbClr val="000000">
                      <a:alpha val="43137"/>
                    </a:srgbClr>
                  </a:outerShdw>
                </a:effectLst>
              </a:rPr>
              <a:t>Placing wheelchair so close to a wall that the wall prevents resident from getting out of chair</a:t>
            </a:r>
          </a:p>
        </p:txBody>
      </p:sp>
      <p:pic>
        <p:nvPicPr>
          <p:cNvPr id="26626" name="Picture 2" descr="C:\Documents and Settings\amoore\Local Settings\Temporary Internet Files\Content.IE5\P7ZPRTNG\MC90022990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667000"/>
            <a:ext cx="1251814" cy="1819656"/>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7347814" y="2209800"/>
            <a:ext cx="43586" cy="281940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447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43</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27684"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4" name="Rectangle 3"/>
          <p:cNvSpPr/>
          <p:nvPr/>
        </p:nvSpPr>
        <p:spPr>
          <a:xfrm>
            <a:off x="990600" y="1600200"/>
            <a:ext cx="4572000" cy="4524315"/>
          </a:xfrm>
          <a:prstGeom prst="rect">
            <a:avLst/>
          </a:prstGeom>
        </p:spPr>
        <p:txBody>
          <a:bodyPr>
            <a:spAutoFit/>
          </a:bodyPr>
          <a:lstStyle/>
          <a:p>
            <a:pPr lvl="0">
              <a:spcBef>
                <a:spcPct val="50000"/>
              </a:spcBef>
            </a:pPr>
            <a:r>
              <a:rPr lang="en-US" sz="4800" b="1" dirty="0">
                <a:solidFill>
                  <a:srgbClr val="C00000"/>
                </a:solidFill>
                <a:effectLst>
                  <a:outerShdw blurRad="38100" dist="38100" dir="2700000" algn="tl">
                    <a:srgbClr val="000000">
                      <a:alpha val="43137"/>
                    </a:srgbClr>
                  </a:outerShdw>
                </a:effectLst>
              </a:rPr>
              <a:t>Pulling up full side rails to prevent patient from voluntarily getting out of bed</a:t>
            </a:r>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278797"/>
            <a:ext cx="2597509" cy="2581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78397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44</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Rectangle 2"/>
          <p:cNvSpPr/>
          <p:nvPr/>
        </p:nvSpPr>
        <p:spPr>
          <a:xfrm>
            <a:off x="990600" y="1916998"/>
            <a:ext cx="5410200" cy="3416320"/>
          </a:xfrm>
          <a:prstGeom prst="rect">
            <a:avLst/>
          </a:prstGeom>
        </p:spPr>
        <p:txBody>
          <a:bodyPr wrap="square">
            <a:spAutoFit/>
          </a:bodyPr>
          <a:lstStyle/>
          <a:p>
            <a:r>
              <a:rPr lang="en-US" sz="5400" b="1" dirty="0">
                <a:solidFill>
                  <a:srgbClr val="FFFF00"/>
                </a:solidFill>
                <a:effectLst>
                  <a:outerShdw blurRad="38100" dist="38100" dir="2700000" algn="tl">
                    <a:srgbClr val="000000">
                      <a:alpha val="43137"/>
                    </a:srgbClr>
                  </a:outerShdw>
                </a:effectLst>
              </a:rPr>
              <a:t>Restraints </a:t>
            </a:r>
            <a:r>
              <a:rPr lang="en-US" sz="5400" b="1" dirty="0" smtClean="0">
                <a:solidFill>
                  <a:srgbClr val="FFFF00"/>
                </a:solidFill>
                <a:effectLst>
                  <a:outerShdw blurRad="38100" dist="38100" dir="2700000" algn="tl">
                    <a:srgbClr val="000000">
                      <a:alpha val="43137"/>
                    </a:srgbClr>
                  </a:outerShdw>
                </a:effectLst>
              </a:rPr>
              <a:t>MUST </a:t>
            </a:r>
            <a:r>
              <a:rPr lang="en-US" sz="5400" b="1" dirty="0">
                <a:solidFill>
                  <a:srgbClr val="FFFF00"/>
                </a:solidFill>
                <a:effectLst>
                  <a:outerShdw blurRad="38100" dist="38100" dir="2700000" algn="tl">
                    <a:srgbClr val="000000">
                      <a:alpha val="43137"/>
                    </a:srgbClr>
                  </a:outerShdw>
                </a:effectLst>
              </a:rPr>
              <a:t>not be used</a:t>
            </a:r>
          </a:p>
          <a:p>
            <a:r>
              <a:rPr lang="en-US" sz="5400" b="1" dirty="0">
                <a:solidFill>
                  <a:srgbClr val="FFFF00"/>
                </a:solidFill>
                <a:effectLst>
                  <a:outerShdw blurRad="38100" dist="38100" dir="2700000" algn="tl">
                    <a:srgbClr val="000000">
                      <a:alpha val="43137"/>
                    </a:srgbClr>
                  </a:outerShdw>
                </a:effectLst>
              </a:rPr>
              <a:t>for convenience</a:t>
            </a:r>
          </a:p>
          <a:p>
            <a:r>
              <a:rPr lang="en-US" sz="5400" b="1" dirty="0">
                <a:solidFill>
                  <a:srgbClr val="FFFF00"/>
                </a:solidFill>
                <a:effectLst>
                  <a:outerShdw blurRad="38100" dist="38100" dir="2700000" algn="tl">
                    <a:srgbClr val="000000">
                      <a:alpha val="43137"/>
                    </a:srgbClr>
                  </a:outerShdw>
                </a:effectLst>
              </a:rPr>
              <a:t>or discipline </a:t>
            </a:r>
          </a:p>
        </p:txBody>
      </p:sp>
      <p:pic>
        <p:nvPicPr>
          <p:cNvPr id="28674" name="Picture 2" descr="C:\Documents and Settings\amoore\Local Settings\Temporary Internet Files\Content.IE5\24YHVD4S\MC9002321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095" y="2209800"/>
            <a:ext cx="994372" cy="28307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69357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45</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Content Placeholder 2"/>
          <p:cNvSpPr>
            <a:spLocks noGrp="1"/>
          </p:cNvSpPr>
          <p:nvPr>
            <p:ph sz="half" idx="1"/>
          </p:nvPr>
        </p:nvSpPr>
        <p:spPr>
          <a:xfrm>
            <a:off x="457200" y="1600200"/>
            <a:ext cx="8077200" cy="4525963"/>
          </a:xfrm>
        </p:spPr>
        <p:txBody>
          <a:bodyPr/>
          <a:lstStyle/>
          <a:p>
            <a:pPr marL="0" indent="0" algn="ctr">
              <a:spcBef>
                <a:spcPct val="50000"/>
              </a:spcBef>
              <a:buNone/>
            </a:pPr>
            <a:r>
              <a:rPr lang="en-US" b="1" dirty="0">
                <a:effectLst>
                  <a:outerShdw blurRad="38100" dist="38100" dir="2700000" algn="tl">
                    <a:srgbClr val="000000">
                      <a:alpha val="43137"/>
                    </a:srgbClr>
                  </a:outerShdw>
                </a:effectLst>
              </a:rPr>
              <a:t>Unnecessary use of restraint is </a:t>
            </a:r>
          </a:p>
          <a:p>
            <a:pPr marL="0" indent="0" algn="ctr">
              <a:spcBef>
                <a:spcPct val="50000"/>
              </a:spcBef>
              <a:buNone/>
            </a:pPr>
            <a:r>
              <a:rPr lang="en-US" sz="5400" b="1" dirty="0">
                <a:solidFill>
                  <a:srgbClr val="FF0000"/>
                </a:solidFill>
                <a:effectLst>
                  <a:outerShdw blurRad="38100" dist="38100" dir="2700000" algn="tl">
                    <a:srgbClr val="000000">
                      <a:alpha val="43137"/>
                    </a:srgbClr>
                  </a:outerShdw>
                </a:effectLst>
              </a:rPr>
              <a:t>FALSE </a:t>
            </a:r>
          </a:p>
          <a:p>
            <a:pPr marL="0" indent="0" algn="ctr">
              <a:spcBef>
                <a:spcPct val="50000"/>
              </a:spcBef>
              <a:buNone/>
            </a:pPr>
            <a:r>
              <a:rPr lang="en-US" sz="5400" b="1" dirty="0">
                <a:solidFill>
                  <a:srgbClr val="FF0000"/>
                </a:solidFill>
                <a:effectLst>
                  <a:outerShdw blurRad="38100" dist="38100" dir="2700000" algn="tl">
                    <a:srgbClr val="000000">
                      <a:alpha val="43137"/>
                    </a:srgbClr>
                  </a:outerShdw>
                </a:effectLst>
              </a:rPr>
              <a:t>IMPRISONMENT</a:t>
            </a:r>
          </a:p>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2255837"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811337" cy="153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357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46</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34851"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Rectangle 2"/>
          <p:cNvSpPr/>
          <p:nvPr/>
        </p:nvSpPr>
        <p:spPr>
          <a:xfrm>
            <a:off x="457200" y="1613119"/>
            <a:ext cx="8382000" cy="4324261"/>
          </a:xfrm>
          <a:prstGeom prst="rect">
            <a:avLst/>
          </a:prstGeom>
        </p:spPr>
        <p:txBody>
          <a:bodyPr wrap="square">
            <a:spAutoFit/>
          </a:bodyPr>
          <a:lstStyle/>
          <a:p>
            <a:pPr marL="533400" indent="-533400"/>
            <a:r>
              <a:rPr lang="en-US" sz="3600" b="1" dirty="0">
                <a:solidFill>
                  <a:srgbClr val="FFFF00"/>
                </a:solidFill>
                <a:effectLst>
                  <a:outerShdw blurRad="38100" dist="38100" dir="2700000" algn="tl">
                    <a:srgbClr val="000000">
                      <a:alpha val="43137"/>
                    </a:srgbClr>
                  </a:outerShdw>
                </a:effectLst>
              </a:rPr>
              <a:t>Acceptable Reasons for Use </a:t>
            </a:r>
            <a:r>
              <a:rPr lang="en-US" sz="3600" b="1" dirty="0" smtClean="0">
                <a:solidFill>
                  <a:srgbClr val="FFFF00"/>
                </a:solidFill>
                <a:effectLst>
                  <a:outerShdw blurRad="38100" dist="38100" dir="2700000" algn="tl">
                    <a:srgbClr val="000000">
                      <a:alpha val="43137"/>
                    </a:srgbClr>
                  </a:outerShdw>
                </a:effectLst>
              </a:rPr>
              <a:t>of Restraints: </a:t>
            </a:r>
            <a:endParaRPr lang="en-US" sz="3600" b="1" dirty="0">
              <a:solidFill>
                <a:srgbClr val="FFFF00"/>
              </a:solidFill>
              <a:effectLst>
                <a:outerShdw blurRad="38100" dist="38100" dir="2700000" algn="tl">
                  <a:srgbClr val="000000">
                    <a:alpha val="43137"/>
                  </a:srgbClr>
                </a:outerShdw>
              </a:effectLst>
            </a:endParaRPr>
          </a:p>
          <a:p>
            <a:pPr lvl="1"/>
            <a:endParaRPr lang="en-US" sz="1200" b="1" dirty="0" smtClean="0">
              <a:solidFill>
                <a:srgbClr val="C00000"/>
              </a:solidFill>
              <a:effectLst>
                <a:outerShdw blurRad="38100" dist="38100" dir="2700000" algn="tl">
                  <a:srgbClr val="000000">
                    <a:alpha val="43137"/>
                  </a:srgbClr>
                </a:outerShdw>
              </a:effectLst>
            </a:endParaRPr>
          </a:p>
          <a:p>
            <a:pPr lvl="1"/>
            <a:r>
              <a:rPr lang="en-US" sz="3600" b="1" dirty="0" smtClean="0">
                <a:solidFill>
                  <a:srgbClr val="C00000"/>
                </a:solidFill>
                <a:effectLst>
                  <a:outerShdw blurRad="38100" dist="38100" dir="2700000" algn="tl">
                    <a:srgbClr val="000000">
                      <a:alpha val="43137"/>
                    </a:srgbClr>
                  </a:outerShdw>
                </a:effectLst>
              </a:rPr>
              <a:t>Temporarily </a:t>
            </a:r>
            <a:r>
              <a:rPr lang="en-US" sz="3600" b="1" dirty="0">
                <a:solidFill>
                  <a:srgbClr val="C00000"/>
                </a:solidFill>
                <a:effectLst>
                  <a:outerShdw blurRad="38100" dist="38100" dir="2700000" algn="tl">
                    <a:srgbClr val="000000">
                      <a:alpha val="43137"/>
                    </a:srgbClr>
                  </a:outerShdw>
                </a:effectLst>
              </a:rPr>
              <a:t>for life threatening medical conditions</a:t>
            </a:r>
          </a:p>
          <a:p>
            <a:pPr lvl="1"/>
            <a:endParaRPr lang="en-US" sz="1100" b="1" dirty="0">
              <a:solidFill>
                <a:srgbClr val="002060"/>
              </a:solidFill>
              <a:effectLst>
                <a:outerShdw blurRad="38100" dist="38100" dir="2700000" algn="tl">
                  <a:srgbClr val="000000">
                    <a:alpha val="43137"/>
                  </a:srgbClr>
                </a:outerShdw>
              </a:effectLst>
            </a:endParaRPr>
          </a:p>
          <a:p>
            <a:pPr lvl="1"/>
            <a:r>
              <a:rPr lang="en-US" sz="3600" b="1" dirty="0">
                <a:solidFill>
                  <a:srgbClr val="006600"/>
                </a:solidFill>
                <a:effectLst>
                  <a:outerShdw blurRad="38100" dist="38100" dir="2700000" algn="tl">
                    <a:srgbClr val="000000">
                      <a:alpha val="43137"/>
                    </a:srgbClr>
                  </a:outerShdw>
                </a:effectLst>
              </a:rPr>
              <a:t>Brief periods to allow medical treatment to proceed if there is documented evidence of resident or legal approval of treatment</a:t>
            </a:r>
          </a:p>
        </p:txBody>
      </p:sp>
    </p:spTree>
    <p:extLst>
      <p:ext uri="{BB962C8B-B14F-4D97-AF65-F5344CB8AC3E}">
        <p14:creationId xmlns:p14="http://schemas.microsoft.com/office/powerpoint/2010/main" val="1669357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47</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extLst>
              <p:ext uri="{D42A27DB-BD31-4B8C-83A1-F6EECF244321}">
                <p14:modId xmlns:p14="http://schemas.microsoft.com/office/powerpoint/2010/main" val="1875226206"/>
              </p:ext>
            </p:extLst>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35875"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Rectangle 2"/>
          <p:cNvSpPr/>
          <p:nvPr/>
        </p:nvSpPr>
        <p:spPr>
          <a:xfrm>
            <a:off x="381000" y="1447799"/>
            <a:ext cx="8382000" cy="3527119"/>
          </a:xfrm>
          <a:prstGeom prst="rect">
            <a:avLst/>
          </a:prstGeom>
        </p:spPr>
        <p:txBody>
          <a:bodyPr wrap="square">
            <a:spAutoFit/>
          </a:bodyPr>
          <a:lstStyle/>
          <a:p>
            <a:pPr lvl="0">
              <a:spcBef>
                <a:spcPct val="20000"/>
              </a:spcBef>
            </a:pPr>
            <a:r>
              <a:rPr lang="en-US" sz="3600" b="1" dirty="0">
                <a:solidFill>
                  <a:srgbClr val="FFFF00"/>
                </a:solidFill>
                <a:effectLst>
                  <a:outerShdw blurRad="38100" dist="38100" dir="2700000" algn="tl">
                    <a:srgbClr val="000000">
                      <a:alpha val="43137"/>
                    </a:srgbClr>
                  </a:outerShdw>
                </a:effectLst>
              </a:rPr>
              <a:t>Acceptable Reasons for Use of Restraints </a:t>
            </a:r>
          </a:p>
          <a:p>
            <a:pPr marL="533400" lvl="0" indent="-533400">
              <a:spcBef>
                <a:spcPct val="20000"/>
              </a:spcBef>
            </a:pPr>
            <a:r>
              <a:rPr lang="en-US" sz="3600" b="1" dirty="0">
                <a:solidFill>
                  <a:srgbClr val="002060"/>
                </a:solidFill>
                <a:effectLst>
                  <a:outerShdw blurRad="38100" dist="38100" dir="2700000" algn="tl">
                    <a:srgbClr val="000000">
                      <a:alpha val="43137"/>
                    </a:srgbClr>
                  </a:outerShdw>
                </a:effectLst>
              </a:rPr>
              <a:t>When alternatives to restraints are not effective, however, and the physician orders restraints, it becomes essential for the nurse aide to know the risks involved in caring for these residents.</a:t>
            </a:r>
          </a:p>
        </p:txBody>
      </p:sp>
    </p:spTree>
    <p:extLst>
      <p:ext uri="{BB962C8B-B14F-4D97-AF65-F5344CB8AC3E}">
        <p14:creationId xmlns:p14="http://schemas.microsoft.com/office/powerpoint/2010/main" val="1669357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48</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graphicFrame>
        <p:nvGraphicFramePr>
          <p:cNvPr id="5126" name="Object 3"/>
          <p:cNvGraphicFramePr>
            <a:graphicFrameLocks noGrp="1" noChangeAspect="1"/>
          </p:cNvGraphicFramePr>
          <p:nvPr>
            <p:ph sz="half" idx="1"/>
          </p:nvPr>
        </p:nvGraphicFramePr>
        <p:xfrm>
          <a:off x="241300" y="2703513"/>
          <a:ext cx="4038600" cy="2693987"/>
        </p:xfrm>
        <a:graphic>
          <a:graphicData uri="http://schemas.openxmlformats.org/presentationml/2006/ole">
            <mc:AlternateContent xmlns:mc="http://schemas.openxmlformats.org/markup-compatibility/2006">
              <mc:Choice xmlns:v="urn:schemas-microsoft-com:vml" Requires="v">
                <p:oleObj spid="_x0000_s33827" name="Chart" r:id="rId3" imgW="6096000" imgH="4067315" progId="MSGraph.Chart.8">
                  <p:embed followColorScheme="full"/>
                </p:oleObj>
              </mc:Choice>
              <mc:Fallback>
                <p:oleObj name="Chart" r:id="rId3" imgW="6096000" imgH="4067315" progId="MSGraph.Chart.8">
                  <p:embed followColorScheme="full"/>
                  <p:pic>
                    <p:nvPicPr>
                      <p:cNvPr id="0" name=""/>
                      <p:cNvPicPr>
                        <a:picLocks noChangeAspect="1" noChangeArrowheads="1"/>
                      </p:cNvPicPr>
                      <p:nvPr/>
                    </p:nvPicPr>
                    <p:blipFill>
                      <a:blip r:embed="rId4"/>
                      <a:srcRect/>
                      <a:stretch>
                        <a:fillRect/>
                      </a:stretch>
                    </p:blipFill>
                    <p:spPr bwMode="auto">
                      <a:xfrm>
                        <a:off x="241300" y="2703513"/>
                        <a:ext cx="4038600" cy="269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4" name="Rectangle 3"/>
          <p:cNvSpPr/>
          <p:nvPr/>
        </p:nvSpPr>
        <p:spPr>
          <a:xfrm>
            <a:off x="928140" y="1367853"/>
            <a:ext cx="7377659" cy="4832092"/>
          </a:xfrm>
          <a:prstGeom prst="rect">
            <a:avLst/>
          </a:prstGeom>
        </p:spPr>
        <p:txBody>
          <a:bodyPr wrap="square">
            <a:spAutoFit/>
          </a:bodyPr>
          <a:lstStyle/>
          <a:p>
            <a:pPr>
              <a:spcBef>
                <a:spcPct val="50000"/>
              </a:spcBef>
              <a:defRPr/>
            </a:pPr>
            <a:r>
              <a:rPr lang="en-US" sz="2800" b="1" dirty="0">
                <a:solidFill>
                  <a:srgbClr val="FFFFFF"/>
                </a:solidFill>
                <a:effectLst>
                  <a:outerShdw blurRad="38100" dist="38100" dir="2700000" algn="tl">
                    <a:srgbClr val="000000">
                      <a:alpha val="43137"/>
                    </a:srgbClr>
                  </a:outerShdw>
                </a:effectLst>
              </a:rPr>
              <a:t>Types of acceptable physical restraints if ordered </a:t>
            </a:r>
            <a:r>
              <a:rPr lang="en-US" sz="2800" b="1" dirty="0" smtClean="0">
                <a:solidFill>
                  <a:srgbClr val="FFFFFF"/>
                </a:solidFill>
                <a:effectLst>
                  <a:outerShdw blurRad="38100" dist="38100" dir="2700000" algn="tl">
                    <a:srgbClr val="000000">
                      <a:alpha val="43137"/>
                    </a:srgbClr>
                  </a:outerShdw>
                </a:effectLst>
              </a:rPr>
              <a:t>appropriately</a:t>
            </a:r>
            <a:endParaRPr lang="en-US" sz="2800" b="1" dirty="0">
              <a:solidFill>
                <a:srgbClr val="FFFFFF"/>
              </a:solidFill>
              <a:effectLst>
                <a:outerShdw blurRad="38100" dist="38100" dir="2700000" algn="tl">
                  <a:srgbClr val="000000">
                    <a:alpha val="43137"/>
                  </a:srgbClr>
                </a:outerShdw>
              </a:effectLst>
            </a:endParaRPr>
          </a:p>
          <a:p>
            <a:pPr marL="457200" indent="-457200">
              <a:spcBef>
                <a:spcPct val="50000"/>
              </a:spcBef>
              <a:buFont typeface="Arial" pitchFamily="34" charset="0"/>
              <a:buChar char="•"/>
              <a:defRPr/>
            </a:pPr>
            <a:r>
              <a:rPr lang="en-US" sz="2800" b="1" dirty="0" smtClean="0">
                <a:solidFill>
                  <a:srgbClr val="006600"/>
                </a:solidFill>
                <a:effectLst>
                  <a:outerShdw blurRad="38100" dist="38100" dir="2700000" algn="tl">
                    <a:srgbClr val="000000">
                      <a:alpha val="43137"/>
                    </a:srgbClr>
                  </a:outerShdw>
                </a:effectLst>
              </a:rPr>
              <a:t>Side </a:t>
            </a:r>
            <a:r>
              <a:rPr lang="en-US" sz="2800" b="1" dirty="0">
                <a:solidFill>
                  <a:srgbClr val="006600"/>
                </a:solidFill>
                <a:effectLst>
                  <a:outerShdw blurRad="38100" dist="38100" dir="2700000" algn="tl">
                    <a:srgbClr val="000000">
                      <a:alpha val="43137"/>
                    </a:srgbClr>
                  </a:outerShdw>
                </a:effectLst>
              </a:rPr>
              <a:t>rails on a bed</a:t>
            </a:r>
          </a:p>
          <a:p>
            <a:pPr marL="457200" indent="-457200">
              <a:spcBef>
                <a:spcPct val="50000"/>
              </a:spcBef>
              <a:buFont typeface="Arial" pitchFamily="34" charset="0"/>
              <a:buChar char="•"/>
              <a:defRPr/>
            </a:pPr>
            <a:r>
              <a:rPr lang="en-US" sz="2800" b="1" dirty="0" smtClean="0">
                <a:solidFill>
                  <a:srgbClr val="006600"/>
                </a:solidFill>
                <a:effectLst>
                  <a:outerShdw blurRad="38100" dist="38100" dir="2700000" algn="tl">
                    <a:srgbClr val="000000">
                      <a:alpha val="43137"/>
                    </a:srgbClr>
                  </a:outerShdw>
                </a:effectLst>
              </a:rPr>
              <a:t> Special </a:t>
            </a:r>
            <a:r>
              <a:rPr lang="en-US" sz="2800" b="1" dirty="0">
                <a:solidFill>
                  <a:srgbClr val="006600"/>
                </a:solidFill>
                <a:effectLst>
                  <a:outerShdw blurRad="38100" dist="38100" dir="2700000" algn="tl">
                    <a:srgbClr val="000000">
                      <a:alpha val="43137"/>
                    </a:srgbClr>
                  </a:outerShdw>
                </a:effectLst>
              </a:rPr>
              <a:t>chairs such as geriatric chairs</a:t>
            </a:r>
          </a:p>
          <a:p>
            <a:pPr marL="457200" indent="-457200">
              <a:spcBef>
                <a:spcPct val="50000"/>
              </a:spcBef>
              <a:buFont typeface="Arial" pitchFamily="34" charset="0"/>
              <a:buChar char="•"/>
              <a:defRPr/>
            </a:pPr>
            <a:r>
              <a:rPr lang="en-US" sz="2800" b="1" dirty="0" smtClean="0">
                <a:solidFill>
                  <a:srgbClr val="006600"/>
                </a:solidFill>
                <a:effectLst>
                  <a:outerShdw blurRad="38100" dist="38100" dir="2700000" algn="tl">
                    <a:srgbClr val="000000">
                      <a:alpha val="43137"/>
                    </a:srgbClr>
                  </a:outerShdw>
                </a:effectLst>
              </a:rPr>
              <a:t> Lap </a:t>
            </a:r>
            <a:r>
              <a:rPr lang="en-US" sz="2800" b="1" dirty="0">
                <a:solidFill>
                  <a:srgbClr val="006600"/>
                </a:solidFill>
                <a:effectLst>
                  <a:outerShdw blurRad="38100" dist="38100" dir="2700000" algn="tl">
                    <a:srgbClr val="000000">
                      <a:alpha val="43137"/>
                    </a:srgbClr>
                  </a:outerShdw>
                </a:effectLst>
              </a:rPr>
              <a:t>cushions or lap tray</a:t>
            </a:r>
          </a:p>
          <a:p>
            <a:pPr marL="457200" indent="-457200">
              <a:spcBef>
                <a:spcPct val="50000"/>
              </a:spcBef>
              <a:buFont typeface="Arial" pitchFamily="34" charset="0"/>
              <a:buChar char="•"/>
              <a:defRPr/>
            </a:pPr>
            <a:r>
              <a:rPr lang="en-US" sz="2800" b="1" dirty="0" smtClean="0">
                <a:solidFill>
                  <a:srgbClr val="006600"/>
                </a:solidFill>
                <a:effectLst>
                  <a:outerShdw blurRad="38100" dist="38100" dir="2700000" algn="tl">
                    <a:srgbClr val="000000">
                      <a:alpha val="43137"/>
                    </a:srgbClr>
                  </a:outerShdw>
                </a:effectLst>
              </a:rPr>
              <a:t> Vests </a:t>
            </a:r>
            <a:r>
              <a:rPr lang="en-US" sz="2800" b="1" dirty="0">
                <a:solidFill>
                  <a:srgbClr val="006600"/>
                </a:solidFill>
                <a:effectLst>
                  <a:outerShdw blurRad="38100" dist="38100" dir="2700000" algn="tl">
                    <a:srgbClr val="000000">
                      <a:alpha val="43137"/>
                    </a:srgbClr>
                  </a:outerShdw>
                </a:effectLst>
              </a:rPr>
              <a:t>and jacket restraints</a:t>
            </a:r>
          </a:p>
          <a:p>
            <a:pPr marL="457200" indent="-457200">
              <a:spcBef>
                <a:spcPct val="50000"/>
              </a:spcBef>
              <a:buFont typeface="Arial" pitchFamily="34" charset="0"/>
              <a:buChar char="•"/>
              <a:defRPr/>
            </a:pPr>
            <a:r>
              <a:rPr lang="en-US" sz="2800" b="1" dirty="0" smtClean="0">
                <a:solidFill>
                  <a:srgbClr val="006600"/>
                </a:solidFill>
                <a:effectLst>
                  <a:outerShdw blurRad="38100" dist="38100" dir="2700000" algn="tl">
                    <a:srgbClr val="000000">
                      <a:alpha val="43137"/>
                    </a:srgbClr>
                  </a:outerShdw>
                </a:effectLst>
              </a:rPr>
              <a:t> Safety </a:t>
            </a:r>
            <a:r>
              <a:rPr lang="en-US" sz="2800" b="1" dirty="0">
                <a:solidFill>
                  <a:srgbClr val="006600"/>
                </a:solidFill>
                <a:effectLst>
                  <a:outerShdw blurRad="38100" dist="38100" dir="2700000" algn="tl">
                    <a:srgbClr val="000000">
                      <a:alpha val="43137"/>
                    </a:srgbClr>
                  </a:outerShdw>
                </a:effectLst>
              </a:rPr>
              <a:t>belt restraints</a:t>
            </a:r>
          </a:p>
          <a:p>
            <a:pPr marL="457200" indent="-457200">
              <a:spcBef>
                <a:spcPct val="50000"/>
              </a:spcBef>
              <a:buFont typeface="Arial" pitchFamily="34" charset="0"/>
              <a:buChar char="•"/>
              <a:defRPr/>
            </a:pPr>
            <a:r>
              <a:rPr lang="en-US" sz="2800" b="1" dirty="0" smtClean="0">
                <a:solidFill>
                  <a:srgbClr val="006600"/>
                </a:solidFill>
                <a:effectLst>
                  <a:outerShdw blurRad="38100" dist="38100" dir="2700000" algn="tl">
                    <a:srgbClr val="000000">
                      <a:alpha val="43137"/>
                    </a:srgbClr>
                  </a:outerShdw>
                </a:effectLst>
              </a:rPr>
              <a:t> Soft </a:t>
            </a:r>
            <a:r>
              <a:rPr lang="en-US" sz="2800" b="1" dirty="0">
                <a:solidFill>
                  <a:srgbClr val="006600"/>
                </a:solidFill>
                <a:effectLst>
                  <a:outerShdw blurRad="38100" dist="38100" dir="2700000" algn="tl">
                    <a:srgbClr val="000000">
                      <a:alpha val="43137"/>
                    </a:srgbClr>
                  </a:outerShdw>
                </a:effectLst>
              </a:rPr>
              <a:t>ties for wrist and ankles</a:t>
            </a:r>
          </a:p>
        </p:txBody>
      </p:sp>
    </p:spTree>
    <p:extLst>
      <p:ext uri="{BB962C8B-B14F-4D97-AF65-F5344CB8AC3E}">
        <p14:creationId xmlns:p14="http://schemas.microsoft.com/office/powerpoint/2010/main" val="38671302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49</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Facts Regarding Restraints</a:t>
            </a:r>
          </a:p>
        </p:txBody>
      </p:sp>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Content Placeholder 2"/>
          <p:cNvSpPr>
            <a:spLocks noGrp="1"/>
          </p:cNvSpPr>
          <p:nvPr>
            <p:ph sz="half" idx="1"/>
          </p:nvPr>
        </p:nvSpPr>
        <p:spPr>
          <a:xfrm>
            <a:off x="457200" y="1600200"/>
            <a:ext cx="7772400" cy="4525963"/>
          </a:xfrm>
        </p:spPr>
        <p:txBody>
          <a:bodyPr>
            <a:normAutofit/>
          </a:bodyPr>
          <a:lstStyle/>
          <a:p>
            <a:pPr marL="0" lvl="0" indent="0">
              <a:spcBef>
                <a:spcPct val="50000"/>
              </a:spcBef>
              <a:buNone/>
            </a:pPr>
            <a:r>
              <a:rPr lang="en-US" sz="6000" b="1" dirty="0" smtClean="0">
                <a:solidFill>
                  <a:srgbClr val="C00000"/>
                </a:solidFill>
                <a:effectLst>
                  <a:outerShdw blurRad="38100" dist="38100" dir="2700000" algn="tl">
                    <a:srgbClr val="000000">
                      <a:alpha val="43137"/>
                    </a:srgbClr>
                  </a:outerShdw>
                </a:effectLst>
              </a:rPr>
              <a:t>Restraint-free facility:</a:t>
            </a:r>
            <a:endParaRPr lang="en-US" sz="6000" b="1" dirty="0">
              <a:solidFill>
                <a:srgbClr val="C00000"/>
              </a:solidFill>
              <a:effectLst>
                <a:outerShdw blurRad="38100" dist="38100" dir="2700000" algn="tl">
                  <a:srgbClr val="000000">
                    <a:alpha val="43137"/>
                  </a:srgbClr>
                </a:outerShdw>
              </a:effectLst>
            </a:endParaRPr>
          </a:p>
          <a:p>
            <a:pPr marL="0" lvl="0" indent="0">
              <a:spcBef>
                <a:spcPct val="50000"/>
              </a:spcBef>
              <a:buNone/>
            </a:pPr>
            <a:r>
              <a:rPr lang="en-US" sz="4800" b="1" dirty="0">
                <a:solidFill>
                  <a:srgbClr val="FFFF00"/>
                </a:solidFill>
                <a:effectLst>
                  <a:outerShdw blurRad="38100" dist="38100" dir="2700000" algn="tl">
                    <a:srgbClr val="000000">
                      <a:alpha val="43137"/>
                    </a:srgbClr>
                  </a:outerShdw>
                </a:effectLst>
              </a:rPr>
              <a:t>Restraints are not used for any reason and not kept in the facility</a:t>
            </a:r>
          </a:p>
          <a:p>
            <a:endParaRPr lang="en-US" dirty="0"/>
          </a:p>
        </p:txBody>
      </p:sp>
      <p:pic>
        <p:nvPicPr>
          <p:cNvPr id="30722" name="Picture 2" descr="C:\Documents and Settings\amoore\Local Settings\Temporary Internet Files\Content.IE5\C10F4JS3\MC9001047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2412" y="4114800"/>
            <a:ext cx="1748333" cy="18187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69357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45BA35A0-EB51-40E8-B6BC-BA69742DC2C7}" type="slidenum">
              <a:rPr lang="en-US">
                <a:solidFill>
                  <a:srgbClr val="002060"/>
                </a:solidFill>
              </a:rPr>
              <a:pPr/>
              <a:t>5</a:t>
            </a:fld>
            <a:endParaRPr lang="en-US" dirty="0">
              <a:solidFill>
                <a:srgbClr val="002060"/>
              </a:solidFill>
            </a:endParaRPr>
          </a:p>
        </p:txBody>
      </p:sp>
      <p:sp>
        <p:nvSpPr>
          <p:cNvPr id="52227" name="Rectangle 3"/>
          <p:cNvSpPr>
            <a:spLocks noGrp="1" noChangeArrowheads="1"/>
          </p:cNvSpPr>
          <p:nvPr>
            <p:ph type="body" idx="1"/>
          </p:nvPr>
        </p:nvSpPr>
        <p:spPr>
          <a:xfrm>
            <a:off x="412750" y="1676400"/>
            <a:ext cx="8318500" cy="3808413"/>
          </a:xfrm>
        </p:spPr>
        <p:txBody>
          <a:bodyPr>
            <a:normAutofit fontScale="92500" lnSpcReduction="10000"/>
          </a:bodyPr>
          <a:lstStyle/>
          <a:p>
            <a:pPr marL="1030287" lvl="1" indent="-685800">
              <a:lnSpc>
                <a:spcPct val="85000"/>
              </a:lnSpc>
              <a:spcBef>
                <a:spcPct val="25000"/>
              </a:spcBef>
              <a:buFont typeface="Arial" pitchFamily="34" charset="0"/>
              <a:buChar char="•"/>
            </a:pPr>
            <a:r>
              <a:rPr lang="en-US" sz="4800" b="1" dirty="0" smtClean="0">
                <a:solidFill>
                  <a:srgbClr val="FFFF00"/>
                </a:solidFill>
                <a:effectLst>
                  <a:outerShdw blurRad="38100" dist="38100" dir="2700000" algn="tl">
                    <a:srgbClr val="000000">
                      <a:alpha val="43137"/>
                    </a:srgbClr>
                  </a:outerShdw>
                </a:effectLst>
              </a:rPr>
              <a:t>Ethical </a:t>
            </a:r>
            <a:r>
              <a:rPr lang="en-US" sz="4800" b="1" dirty="0">
                <a:solidFill>
                  <a:srgbClr val="FFFF00"/>
                </a:solidFill>
                <a:effectLst>
                  <a:outerShdw blurRad="38100" dist="38100" dir="2700000" algn="tl">
                    <a:srgbClr val="000000">
                      <a:alpha val="43137"/>
                    </a:srgbClr>
                  </a:outerShdw>
                </a:effectLst>
              </a:rPr>
              <a:t>and legal basis</a:t>
            </a:r>
          </a:p>
          <a:p>
            <a:pPr marL="1030287" lvl="1" indent="-685800">
              <a:lnSpc>
                <a:spcPct val="85000"/>
              </a:lnSpc>
              <a:spcBef>
                <a:spcPct val="25000"/>
              </a:spcBef>
              <a:buFont typeface="Arial" pitchFamily="34" charset="0"/>
              <a:buChar char="•"/>
            </a:pPr>
            <a:r>
              <a:rPr lang="en-US" sz="4800" b="1" dirty="0" smtClean="0">
                <a:solidFill>
                  <a:srgbClr val="003300"/>
                </a:solidFill>
                <a:effectLst>
                  <a:outerShdw blurRad="38100" dist="38100" dir="2700000" algn="tl">
                    <a:srgbClr val="000000">
                      <a:alpha val="43137"/>
                    </a:srgbClr>
                  </a:outerShdw>
                </a:effectLst>
              </a:rPr>
              <a:t>States have adopted or codified these rights into law</a:t>
            </a:r>
            <a:endParaRPr lang="en-US" sz="4800" b="1" dirty="0">
              <a:solidFill>
                <a:srgbClr val="003300"/>
              </a:solidFill>
              <a:effectLst>
                <a:outerShdw blurRad="38100" dist="38100" dir="2700000" algn="tl">
                  <a:srgbClr val="000000">
                    <a:alpha val="43137"/>
                  </a:srgbClr>
                </a:outerShdw>
              </a:effectLst>
            </a:endParaRPr>
          </a:p>
          <a:p>
            <a:pPr marL="1030287" lvl="1" indent="-685800">
              <a:lnSpc>
                <a:spcPct val="85000"/>
              </a:lnSpc>
              <a:spcBef>
                <a:spcPct val="25000"/>
              </a:spcBef>
              <a:buFont typeface="Arial" pitchFamily="34" charset="0"/>
              <a:buChar char="•"/>
            </a:pPr>
            <a:r>
              <a:rPr lang="en-US" sz="4800" b="1" dirty="0">
                <a:solidFill>
                  <a:srgbClr val="7030A0"/>
                </a:solidFill>
                <a:effectLst>
                  <a:outerShdw blurRad="38100" dist="38100" dir="2700000" algn="tl">
                    <a:srgbClr val="000000">
                      <a:alpha val="43137"/>
                    </a:srgbClr>
                  </a:outerShdw>
                </a:effectLst>
              </a:rPr>
              <a:t>Posted in facility</a:t>
            </a:r>
          </a:p>
          <a:p>
            <a:pPr marL="1030287" lvl="1" indent="-685800">
              <a:lnSpc>
                <a:spcPct val="85000"/>
              </a:lnSpc>
              <a:spcBef>
                <a:spcPct val="25000"/>
              </a:spcBef>
              <a:buFont typeface="Arial" pitchFamily="34" charset="0"/>
              <a:buChar char="•"/>
            </a:pPr>
            <a:r>
              <a:rPr lang="en-US" sz="4800" b="1" dirty="0">
                <a:solidFill>
                  <a:srgbClr val="663300"/>
                </a:solidFill>
                <a:effectLst>
                  <a:outerShdw blurRad="38100" dist="38100" dir="2700000" algn="tl">
                    <a:srgbClr val="000000">
                      <a:alpha val="43137"/>
                    </a:srgbClr>
                  </a:outerShdw>
                </a:effectLst>
              </a:rPr>
              <a:t>Distributed on admission in many facilities</a:t>
            </a:r>
          </a:p>
        </p:txBody>
      </p:sp>
      <p:sp>
        <p:nvSpPr>
          <p:cNvPr id="52229" name="Rectangle 5"/>
          <p:cNvSpPr>
            <a:spLocks noChangeArrowheads="1"/>
          </p:cNvSpPr>
          <p:nvPr/>
        </p:nvSpPr>
        <p:spPr bwMode="auto">
          <a:xfrm>
            <a:off x="0" y="0"/>
            <a:ext cx="9144000" cy="1371600"/>
          </a:xfrm>
          <a:prstGeom prst="rect">
            <a:avLst/>
          </a:prstGeom>
          <a:solidFill>
            <a:srgbClr val="002060"/>
          </a:solidFill>
          <a:ln>
            <a:noFill/>
          </a:ln>
          <a:effectLst/>
          <a:extLst/>
        </p:spPr>
        <p:txBody>
          <a:bodyPr anchor="ctr"/>
          <a:lstStyle/>
          <a:p>
            <a:pPr algn="ctr"/>
            <a:endParaRPr kumimoji="1" lang="en-US" sz="3600" b="1" dirty="0" smtClean="0">
              <a:solidFill>
                <a:schemeClr val="bg1"/>
              </a:solidFill>
              <a:latin typeface="Arial" pitchFamily="34" charset="0"/>
              <a:cs typeface="Arial" pitchFamily="34" charset="0"/>
            </a:endParaRPr>
          </a:p>
          <a:p>
            <a:pPr algn="ctr"/>
            <a:r>
              <a:rPr kumimoji="1" lang="en-US" sz="3600" b="1" dirty="0" smtClean="0">
                <a:solidFill>
                  <a:schemeClr val="bg1"/>
                </a:solidFill>
                <a:latin typeface="Arial" pitchFamily="34" charset="0"/>
                <a:cs typeface="Arial" pitchFamily="34" charset="0"/>
              </a:rPr>
              <a:t>OBRA 1987 </a:t>
            </a:r>
          </a:p>
          <a:p>
            <a:pPr algn="ctr"/>
            <a:r>
              <a:rPr kumimoji="1" lang="en-US" sz="3600" b="1" dirty="0" smtClean="0">
                <a:solidFill>
                  <a:schemeClr val="bg1"/>
                </a:solidFill>
                <a:latin typeface="Arial" pitchFamily="34" charset="0"/>
                <a:cs typeface="Arial" pitchFamily="34" charset="0"/>
              </a:rPr>
              <a:t>Residents’ Bill of Rights</a:t>
            </a:r>
            <a:r>
              <a:rPr kumimoji="1" lang="en-US" sz="3600" b="1" dirty="0">
                <a:solidFill>
                  <a:schemeClr val="bg1"/>
                </a:solidFill>
                <a:latin typeface="Arial" pitchFamily="34" charset="0"/>
                <a:cs typeface="Arial" pitchFamily="34" charset="0"/>
              </a:rPr>
              <a:t/>
            </a:r>
            <a:br>
              <a:rPr kumimoji="1" lang="en-US" sz="3600" b="1" dirty="0">
                <a:solidFill>
                  <a:schemeClr val="bg1"/>
                </a:solidFill>
                <a:latin typeface="Arial" pitchFamily="34" charset="0"/>
                <a:cs typeface="Arial" pitchFamily="34" charset="0"/>
              </a:rPr>
            </a:br>
            <a:endParaRPr kumimoji="1" lang="en-US" sz="3200" dirty="0">
              <a:solidFill>
                <a:srgbClr val="663300"/>
              </a:solidFill>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pic>
        <p:nvPicPr>
          <p:cNvPr id="15362" name="Picture 2" descr="C:\Documents and Settings\amoore\Local Settings\Temporary Internet Files\Content.IE5\P7ZPRTNG\MC9003311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953000"/>
            <a:ext cx="1026955" cy="10532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0786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133600"/>
            <a:ext cx="9144000" cy="2451100"/>
          </a:xfrm>
          <a:solidFill>
            <a:srgbClr val="002060"/>
          </a:solidFill>
        </p:spPr>
        <p:txBody>
          <a:bodyPr rtlCol="0">
            <a:normAutofit/>
          </a:bodyPr>
          <a:lstStyle/>
          <a:p>
            <a:pPr eaLnBrk="1" fontAlgn="auto" hangingPunct="1">
              <a:spcAft>
                <a:spcPts val="0"/>
              </a:spcAft>
              <a:defRPr/>
            </a:pPr>
            <a:r>
              <a:rPr lang="en-US" sz="7200" b="1" dirty="0" smtClean="0">
                <a:solidFill>
                  <a:schemeClr val="bg1"/>
                </a:solidFill>
                <a:effectLst>
                  <a:outerShdw blurRad="38100" dist="38100" dir="2700000" algn="tl">
                    <a:srgbClr val="000000">
                      <a:alpha val="43137"/>
                    </a:srgbClr>
                  </a:outerShdw>
                </a:effectLst>
              </a:rPr>
              <a:t>Restraint Alternatives</a:t>
            </a:r>
            <a:endParaRPr lang="en-US" sz="7200" b="1" dirty="0">
              <a:solidFill>
                <a:schemeClr val="bg1"/>
              </a:solidFill>
              <a:effectLst>
                <a:outerShdw blurRad="38100" dist="38100" dir="2700000" algn="tl">
                  <a:srgbClr val="000000">
                    <a:alpha val="43137"/>
                  </a:srgbClr>
                </a:outerShdw>
              </a:effectLst>
            </a:endParaRPr>
          </a:p>
        </p:txBody>
      </p:sp>
      <p:sp>
        <p:nvSpPr>
          <p:cNvPr id="54275"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 7243</a:t>
            </a:r>
          </a:p>
        </p:txBody>
      </p:sp>
      <p:sp>
        <p:nvSpPr>
          <p:cNvPr id="5427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8F8FBD-7AD4-4D6A-A96C-C601935D5BA6}" type="slidenum">
              <a:rPr lang="en-US" smtClean="0">
                <a:solidFill>
                  <a:srgbClr val="FFFFFF"/>
                </a:solidFill>
              </a:rPr>
              <a:pPr eaLnBrk="1" hangingPunct="1"/>
              <a:t>50</a:t>
            </a:fld>
            <a:endParaRPr lang="en-US" smtClean="0">
              <a:solidFill>
                <a:srgbClr val="FFFFFF"/>
              </a:solidFill>
            </a:endParaRPr>
          </a:p>
        </p:txBody>
      </p:sp>
      <p:sp>
        <p:nvSpPr>
          <p:cNvPr id="54277"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FFFF"/>
                </a:solidFill>
              </a:rPr>
              <a:t>1.03</a:t>
            </a:r>
          </a:p>
        </p:txBody>
      </p:sp>
    </p:spTree>
    <p:extLst>
      <p:ext uri="{BB962C8B-B14F-4D97-AF65-F5344CB8AC3E}">
        <p14:creationId xmlns:p14="http://schemas.microsoft.com/office/powerpoint/2010/main" val="1466733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51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1E1A-F66B-4762-A051-F1B484B3E8D5}" type="slidenum">
              <a:rPr lang="en-US" smtClean="0">
                <a:solidFill>
                  <a:srgbClr val="002060"/>
                </a:solidFill>
              </a:rPr>
              <a:pPr eaLnBrk="1" hangingPunct="1"/>
              <a:t>51</a:t>
            </a:fld>
            <a:endParaRPr lang="en-US" dirty="0" smtClean="0">
              <a:solidFill>
                <a:srgbClr val="002060"/>
              </a:solidFill>
            </a:endParaRPr>
          </a:p>
        </p:txBody>
      </p:sp>
      <p:sp>
        <p:nvSpPr>
          <p:cNvPr id="5125" name="Rectangle 2"/>
          <p:cNvSpPr>
            <a:spLocks noGrp="1" noChangeArrowheads="1"/>
          </p:cNvSpPr>
          <p:nvPr>
            <p:ph type="title"/>
          </p:nvPr>
        </p:nvSpPr>
        <p:spPr>
          <a:xfrm>
            <a:off x="22484" y="0"/>
            <a:ext cx="9121515" cy="1143000"/>
          </a:xfrm>
          <a:solidFill>
            <a:srgbClr val="002060"/>
          </a:solidFill>
        </p:spPr>
        <p:txBody>
          <a:bodyPr>
            <a:normAutofit/>
          </a:bodyPr>
          <a:lstStyle/>
          <a:p>
            <a:pPr eaLnBrk="1" hangingPunct="1"/>
            <a:r>
              <a:rPr lang="en-US" sz="4800" b="1" dirty="0" smtClean="0">
                <a:solidFill>
                  <a:schemeClr val="bg1"/>
                </a:solidFill>
                <a:effectLst>
                  <a:outerShdw blurRad="38100" dist="38100" dir="2700000" algn="tl">
                    <a:srgbClr val="000000">
                      <a:alpha val="43137"/>
                    </a:srgbClr>
                  </a:outerShdw>
                </a:effectLst>
              </a:rPr>
              <a:t>Restraint Alternatives</a:t>
            </a:r>
          </a:p>
        </p:txBody>
      </p:sp>
      <p:sp>
        <p:nvSpPr>
          <p:cNvPr id="63492" name="Text Box 4"/>
          <p:cNvSpPr txBox="1">
            <a:spLocks noChangeArrowheads="1"/>
          </p:cNvSpPr>
          <p:nvPr/>
        </p:nvSpPr>
        <p:spPr bwMode="auto">
          <a:xfrm>
            <a:off x="1752600" y="1447800"/>
            <a:ext cx="654843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endParaRPr lang="en-US" sz="4800" b="1" dirty="0">
              <a:solidFill>
                <a:srgbClr val="00206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
        <p:nvSpPr>
          <p:cNvPr id="3" name="Content Placeholder 2"/>
          <p:cNvSpPr>
            <a:spLocks noGrp="1"/>
          </p:cNvSpPr>
          <p:nvPr>
            <p:ph sz="half" idx="1"/>
          </p:nvPr>
        </p:nvSpPr>
        <p:spPr>
          <a:xfrm>
            <a:off x="457200" y="1600200"/>
            <a:ext cx="7772400" cy="4525963"/>
          </a:xfrm>
        </p:spPr>
        <p:txBody>
          <a:bodyPr>
            <a:normAutofit/>
          </a:bodyPr>
          <a:lstStyle/>
          <a:p>
            <a:pPr marL="0" lvl="0" indent="0">
              <a:spcBef>
                <a:spcPct val="50000"/>
              </a:spcBef>
              <a:buNone/>
            </a:pPr>
            <a:r>
              <a:rPr lang="en-US" sz="5400" b="1" dirty="0">
                <a:solidFill>
                  <a:srgbClr val="002060"/>
                </a:solidFill>
                <a:effectLst>
                  <a:outerShdw blurRad="38100" dist="38100" dir="2700000" algn="tl">
                    <a:srgbClr val="000000">
                      <a:alpha val="43137"/>
                    </a:srgbClr>
                  </a:outerShdw>
                </a:effectLst>
              </a:rPr>
              <a:t>Restraint alternative:</a:t>
            </a:r>
          </a:p>
          <a:p>
            <a:pPr marL="0" lvl="0" indent="0">
              <a:spcBef>
                <a:spcPct val="50000"/>
              </a:spcBef>
              <a:buNone/>
            </a:pPr>
            <a:r>
              <a:rPr lang="en-US" sz="4800" b="1" dirty="0">
                <a:solidFill>
                  <a:srgbClr val="C00000"/>
                </a:solidFill>
                <a:effectLst>
                  <a:outerShdw blurRad="38100" dist="38100" dir="2700000" algn="tl">
                    <a:srgbClr val="000000">
                      <a:alpha val="43137"/>
                    </a:srgbClr>
                  </a:outerShdw>
                </a:effectLst>
              </a:rPr>
              <a:t>Interventions used instead of using restraints</a:t>
            </a:r>
          </a:p>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734086"/>
            <a:ext cx="1676400" cy="190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80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4099"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20CEBD-218F-46CD-B5BF-3B8E1099E37D}" type="slidenum">
              <a:rPr lang="en-US" smtClean="0">
                <a:solidFill>
                  <a:srgbClr val="002060"/>
                </a:solidFill>
              </a:rPr>
              <a:pPr/>
              <a:t>52</a:t>
            </a:fld>
            <a:endParaRPr lang="en-US" dirty="0" smtClean="0">
              <a:solidFill>
                <a:srgbClr val="002060"/>
              </a:solidFill>
            </a:endParaRPr>
          </a:p>
        </p:txBody>
      </p:sp>
      <p:sp>
        <p:nvSpPr>
          <p:cNvPr id="4100" name="Rectangle 2"/>
          <p:cNvSpPr>
            <a:spLocks noGrp="1" noChangeArrowheads="1"/>
          </p:cNvSpPr>
          <p:nvPr>
            <p:ph type="title"/>
          </p:nvPr>
        </p:nvSpPr>
        <p:spPr>
          <a:xfrm>
            <a:off x="-11244" y="12492"/>
            <a:ext cx="9155243" cy="944562"/>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000" b="1" u="sng" dirty="0" smtClean="0"/>
          </a:p>
        </p:txBody>
      </p:sp>
      <p:sp>
        <p:nvSpPr>
          <p:cNvPr id="4101" name="Rectangle 3"/>
          <p:cNvSpPr>
            <a:spLocks noGrp="1" noChangeArrowheads="1"/>
          </p:cNvSpPr>
          <p:nvPr>
            <p:ph type="body" idx="1"/>
          </p:nvPr>
        </p:nvSpPr>
        <p:spPr>
          <a:xfrm>
            <a:off x="457200" y="1219200"/>
            <a:ext cx="8229600" cy="4525963"/>
          </a:xfrm>
        </p:spPr>
        <p:txBody>
          <a:bodyPr/>
          <a:lstStyle/>
          <a:p>
            <a:pPr marL="990600" lvl="1" indent="-533400" eaLnBrk="1" hangingPunct="1">
              <a:buFontTx/>
              <a:buNone/>
            </a:pPr>
            <a:r>
              <a:rPr lang="en-US" sz="4000" b="1" dirty="0" smtClean="0">
                <a:solidFill>
                  <a:srgbClr val="FFFF00"/>
                </a:solidFill>
              </a:rPr>
              <a:t>Using friends, family, volunteers or resident directed care provider </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grpSp>
        <p:nvGrpSpPr>
          <p:cNvPr id="4" name="Group 3"/>
          <p:cNvGrpSpPr/>
          <p:nvPr/>
        </p:nvGrpSpPr>
        <p:grpSpPr>
          <a:xfrm>
            <a:off x="1080877" y="2695958"/>
            <a:ext cx="7069580" cy="3276600"/>
            <a:chOff x="304800" y="2557866"/>
            <a:chExt cx="8324850" cy="4048125"/>
          </a:xfrm>
        </p:grpSpPr>
        <p:pic>
          <p:nvPicPr>
            <p:cNvPr id="4102" name="Picture 5" descr="MPj04464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86200"/>
              <a:ext cx="3448050" cy="229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MPj04392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557866"/>
              <a:ext cx="2819400" cy="198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7" descr="MPj040101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067579"/>
              <a:ext cx="3810000"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743679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5123"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583194-A658-4F75-9928-7D1332E2C884}" type="slidenum">
              <a:rPr lang="en-US" smtClean="0">
                <a:solidFill>
                  <a:srgbClr val="002060"/>
                </a:solidFill>
              </a:rPr>
              <a:pPr/>
              <a:t>53</a:t>
            </a:fld>
            <a:endParaRPr lang="en-US" dirty="0" smtClean="0">
              <a:solidFill>
                <a:srgbClr val="002060"/>
              </a:solidFill>
            </a:endParaRPr>
          </a:p>
        </p:txBody>
      </p:sp>
      <p:sp>
        <p:nvSpPr>
          <p:cNvPr id="5124" name="Rectangle 2"/>
          <p:cNvSpPr>
            <a:spLocks noGrp="1" noChangeArrowheads="1"/>
          </p:cNvSpPr>
          <p:nvPr>
            <p:ph type="title"/>
          </p:nvPr>
        </p:nvSpPr>
        <p:spPr>
          <a:xfrm>
            <a:off x="0" y="0"/>
            <a:ext cx="9144000" cy="944562"/>
          </a:xfrm>
          <a:solidFill>
            <a:srgbClr val="002060"/>
          </a:solidFill>
        </p:spPr>
        <p:txBody>
          <a:bodyPr>
            <a:normAutofit/>
          </a:bodyPr>
          <a:lstStyle/>
          <a:p>
            <a:r>
              <a:rPr lang="en-US" b="1" dirty="0">
                <a:solidFill>
                  <a:schemeClr val="bg1"/>
                </a:solidFill>
                <a:effectLst>
                  <a:outerShdw blurRad="38100" dist="38100" dir="2700000" algn="tl">
                    <a:srgbClr val="000000">
                      <a:alpha val="43137"/>
                    </a:srgbClr>
                  </a:outerShdw>
                </a:effectLst>
              </a:rPr>
              <a:t>Restraint Alternatives</a:t>
            </a:r>
            <a:endParaRPr lang="en-US" b="1" u="sng" dirty="0" smtClean="0"/>
          </a:p>
        </p:txBody>
      </p:sp>
      <p:sp>
        <p:nvSpPr>
          <p:cNvPr id="5125" name="Rectangle 3"/>
          <p:cNvSpPr>
            <a:spLocks noGrp="1" noChangeArrowheads="1"/>
          </p:cNvSpPr>
          <p:nvPr>
            <p:ph type="body" idx="1"/>
          </p:nvPr>
        </p:nvSpPr>
        <p:spPr>
          <a:xfrm>
            <a:off x="519113" y="1089818"/>
            <a:ext cx="8229600" cy="4525963"/>
          </a:xfrm>
        </p:spPr>
        <p:txBody>
          <a:bodyPr/>
          <a:lstStyle/>
          <a:p>
            <a:pPr marL="990600" lvl="1" indent="-533400" eaLnBrk="1" hangingPunct="1">
              <a:buFontTx/>
              <a:buNone/>
            </a:pPr>
            <a:r>
              <a:rPr lang="en-US" sz="4000" b="1" dirty="0" smtClean="0">
                <a:solidFill>
                  <a:srgbClr val="C00000"/>
                </a:solidFill>
                <a:effectLst>
                  <a:outerShdw blurRad="38100" dist="38100" dir="2700000" algn="tl">
                    <a:srgbClr val="000000">
                      <a:alpha val="43137"/>
                    </a:srgbClr>
                  </a:outerShdw>
                </a:effectLst>
              </a:rPr>
              <a:t>Interesting activities and diversions such as games, movies or music distract residents</a:t>
            </a:r>
          </a:p>
        </p:txBody>
      </p:sp>
      <p:pic>
        <p:nvPicPr>
          <p:cNvPr id="5126" name="Picture 4" descr="MPj044331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4038600"/>
            <a:ext cx="2528887" cy="188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5" descr="MCj042606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79604"/>
            <a:ext cx="2362200" cy="222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8" name="Music"/>
          <p:cNvSpPr>
            <a:spLocks noEditPoints="1" noChangeArrowheads="1"/>
          </p:cNvSpPr>
          <p:nvPr/>
        </p:nvSpPr>
        <p:spPr bwMode="auto">
          <a:xfrm>
            <a:off x="2143125" y="3419475"/>
            <a:ext cx="1809750" cy="1809750"/>
          </a:xfrm>
          <a:custGeom>
            <a:avLst/>
            <a:gdLst>
              <a:gd name="T0" fmla="*/ 2147483647 w 21600"/>
              <a:gd name="T1" fmla="*/ 27054590 h 21600"/>
              <a:gd name="T2" fmla="*/ 2147483647 w 21600"/>
              <a:gd name="T3" fmla="*/ 2147483647 h 21600"/>
              <a:gd name="T4" fmla="*/ 2147483647 w 21600"/>
              <a:gd name="T5" fmla="*/ 2147483647 h 21600"/>
              <a:gd name="T6" fmla="*/ 2147483647 w 21600"/>
              <a:gd name="T7" fmla="*/ 27054590 h 21600"/>
              <a:gd name="T8" fmla="*/ 2147483647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5129" name="Picture 7" descr="MPj041010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977" y="3105150"/>
            <a:ext cx="162242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453976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6147"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01AF7E-D0FF-4E7B-A9C6-BFA68B6C0CF1}" type="slidenum">
              <a:rPr lang="en-US" smtClean="0">
                <a:solidFill>
                  <a:srgbClr val="002060"/>
                </a:solidFill>
              </a:rPr>
              <a:pPr/>
              <a:t>54</a:t>
            </a:fld>
            <a:endParaRPr lang="en-US" dirty="0" smtClean="0">
              <a:solidFill>
                <a:srgbClr val="002060"/>
              </a:solidFill>
            </a:endParaRPr>
          </a:p>
        </p:txBody>
      </p:sp>
      <p:sp>
        <p:nvSpPr>
          <p:cNvPr id="6148" name="Rectangle 2"/>
          <p:cNvSpPr>
            <a:spLocks noGrp="1" noChangeArrowheads="1"/>
          </p:cNvSpPr>
          <p:nvPr>
            <p:ph type="title"/>
          </p:nvPr>
        </p:nvSpPr>
        <p:spPr>
          <a:xfrm>
            <a:off x="0" y="0"/>
            <a:ext cx="9144000" cy="944562"/>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000" b="1" u="sng" dirty="0" smtClean="0"/>
          </a:p>
        </p:txBody>
      </p:sp>
      <p:sp>
        <p:nvSpPr>
          <p:cNvPr id="6149" name="Rectangle 3"/>
          <p:cNvSpPr>
            <a:spLocks noGrp="1" noChangeArrowheads="1"/>
          </p:cNvSpPr>
          <p:nvPr>
            <p:ph type="body" idx="1"/>
          </p:nvPr>
        </p:nvSpPr>
        <p:spPr>
          <a:xfrm>
            <a:off x="457200" y="1219200"/>
            <a:ext cx="8229600" cy="4525963"/>
          </a:xfrm>
        </p:spPr>
        <p:txBody>
          <a:bodyPr/>
          <a:lstStyle/>
          <a:p>
            <a:pPr marL="990600" lvl="1" indent="-533400" eaLnBrk="1" hangingPunct="1">
              <a:buFontTx/>
              <a:buNone/>
            </a:pPr>
            <a:r>
              <a:rPr lang="en-US" sz="4000" b="1" dirty="0" smtClean="0">
                <a:solidFill>
                  <a:srgbClr val="FFFF00"/>
                </a:solidFill>
                <a:effectLst>
                  <a:outerShdw blurRad="38100" dist="38100" dir="2700000" algn="tl">
                    <a:srgbClr val="000000">
                      <a:alpha val="43137"/>
                    </a:srgbClr>
                  </a:outerShdw>
                </a:effectLst>
              </a:rPr>
              <a:t>Answering call signal promptly</a:t>
            </a:r>
          </a:p>
        </p:txBody>
      </p:sp>
      <p:pic>
        <p:nvPicPr>
          <p:cNvPr id="6150" name="Picture 10" descr="MCj007871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09800"/>
            <a:ext cx="2303463" cy="2862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3" descr="MCj03045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90800"/>
            <a:ext cx="2209800" cy="2200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952265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7171"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0309B6-582E-4506-891A-B33A42658E9E}" type="slidenum">
              <a:rPr lang="en-US" smtClean="0">
                <a:solidFill>
                  <a:srgbClr val="002060"/>
                </a:solidFill>
              </a:rPr>
              <a:pPr/>
              <a:t>55</a:t>
            </a:fld>
            <a:endParaRPr lang="en-US" dirty="0" smtClean="0">
              <a:solidFill>
                <a:srgbClr val="002060"/>
              </a:solidFill>
            </a:endParaRPr>
          </a:p>
        </p:txBody>
      </p:sp>
      <p:sp>
        <p:nvSpPr>
          <p:cNvPr id="7172" name="Rectangle 2"/>
          <p:cNvSpPr>
            <a:spLocks noGrp="1" noChangeArrowheads="1"/>
          </p:cNvSpPr>
          <p:nvPr>
            <p:ph type="title"/>
          </p:nvPr>
        </p:nvSpPr>
        <p:spPr>
          <a:xfrm>
            <a:off x="-7496" y="0"/>
            <a:ext cx="9151495"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000" b="1" u="sng" dirty="0" smtClean="0"/>
          </a:p>
        </p:txBody>
      </p:sp>
      <p:sp>
        <p:nvSpPr>
          <p:cNvPr id="7173" name="Rectangle 3"/>
          <p:cNvSpPr>
            <a:spLocks noGrp="1" noChangeArrowheads="1"/>
          </p:cNvSpPr>
          <p:nvPr>
            <p:ph type="body" idx="1"/>
          </p:nvPr>
        </p:nvSpPr>
        <p:spPr>
          <a:xfrm>
            <a:off x="533400" y="1219200"/>
            <a:ext cx="8229600" cy="4525963"/>
          </a:xfrm>
        </p:spPr>
        <p:txBody>
          <a:bodyPr/>
          <a:lstStyle/>
          <a:p>
            <a:pPr lvl="1" eaLnBrk="1" hangingPunct="1">
              <a:buFontTx/>
              <a:buNone/>
            </a:pPr>
            <a:r>
              <a:rPr lang="en-US" sz="4000" b="1" dirty="0" smtClean="0">
                <a:solidFill>
                  <a:srgbClr val="FFFF00"/>
                </a:solidFill>
                <a:effectLst>
                  <a:outerShdw blurRad="38100" dist="38100" dir="2700000" algn="tl">
                    <a:srgbClr val="000000">
                      <a:alpha val="43137"/>
                    </a:srgbClr>
                  </a:outerShdw>
                </a:effectLst>
              </a:rPr>
              <a:t>Exercise and outdoor activities</a:t>
            </a:r>
          </a:p>
          <a:p>
            <a:pPr eaLnBrk="1" hangingPunct="1"/>
            <a:endParaRPr lang="en-US" dirty="0" smtClean="0"/>
          </a:p>
        </p:txBody>
      </p:sp>
      <p:pic>
        <p:nvPicPr>
          <p:cNvPr id="7174" name="Picture 4" descr="MCj044053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77" y="2971800"/>
            <a:ext cx="2311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Fall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057400"/>
            <a:ext cx="2122488" cy="250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9" descr="Bowling Ball Push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819400"/>
            <a:ext cx="22987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spTree>
    <p:extLst>
      <p:ext uri="{BB962C8B-B14F-4D97-AF65-F5344CB8AC3E}">
        <p14:creationId xmlns:p14="http://schemas.microsoft.com/office/powerpoint/2010/main" val="38361977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9219"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A549B7-BB57-430A-8889-8F4C9FE249BC}" type="slidenum">
              <a:rPr lang="en-US" smtClean="0">
                <a:solidFill>
                  <a:srgbClr val="002060"/>
                </a:solidFill>
              </a:rPr>
              <a:pPr/>
              <a:t>56</a:t>
            </a:fld>
            <a:endParaRPr lang="en-US" dirty="0" smtClean="0">
              <a:solidFill>
                <a:srgbClr val="002060"/>
              </a:solidFill>
            </a:endParaRPr>
          </a:p>
        </p:txBody>
      </p:sp>
      <p:sp>
        <p:nvSpPr>
          <p:cNvPr id="9220"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400" b="1" u="sng" dirty="0" smtClean="0"/>
          </a:p>
        </p:txBody>
      </p:sp>
      <p:sp>
        <p:nvSpPr>
          <p:cNvPr id="9221" name="Rectangle 3"/>
          <p:cNvSpPr>
            <a:spLocks noGrp="1" noChangeArrowheads="1"/>
          </p:cNvSpPr>
          <p:nvPr>
            <p:ph type="body" idx="1"/>
          </p:nvPr>
        </p:nvSpPr>
        <p:spPr>
          <a:xfrm>
            <a:off x="457200" y="1371600"/>
            <a:ext cx="8229600" cy="4525963"/>
          </a:xfrm>
        </p:spPr>
        <p:txBody>
          <a:bodyPr/>
          <a:lstStyle/>
          <a:p>
            <a:pPr lvl="1" eaLnBrk="1" hangingPunct="1">
              <a:buFontTx/>
              <a:buNone/>
            </a:pPr>
            <a:r>
              <a:rPr lang="en-US" sz="4000" b="1" dirty="0" smtClean="0">
                <a:solidFill>
                  <a:srgbClr val="C00000"/>
                </a:solidFill>
                <a:effectLst>
                  <a:outerShdw blurRad="38100" dist="38100" dir="2700000" algn="tl">
                    <a:srgbClr val="000000">
                      <a:alpha val="43137"/>
                    </a:srgbClr>
                  </a:outerShdw>
                </a:effectLst>
              </a:rPr>
              <a:t>Consistent reality orientation or validation and staff assignments</a:t>
            </a:r>
          </a:p>
          <a:p>
            <a:pPr lvl="1" eaLnBrk="1" hangingPunct="1">
              <a:buFontTx/>
              <a:buNone/>
            </a:pPr>
            <a:endParaRPr lang="en-US" sz="4000" b="1" dirty="0" smtClean="0"/>
          </a:p>
          <a:p>
            <a:pPr eaLnBrk="1" hangingPunct="1"/>
            <a:endParaRPr lang="en-US" sz="4000" b="1" dirty="0" smtClean="0"/>
          </a:p>
        </p:txBody>
      </p:sp>
      <p:pic>
        <p:nvPicPr>
          <p:cNvPr id="9222" name="Picture 4" descr="MCj043479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71800"/>
            <a:ext cx="2209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6" descr="MPj044238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71800"/>
            <a:ext cx="298132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7907427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10243"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95B2D2-051D-4B67-9650-53519730596A}" type="slidenum">
              <a:rPr lang="en-US" smtClean="0">
                <a:solidFill>
                  <a:srgbClr val="002060"/>
                </a:solidFill>
              </a:rPr>
              <a:pPr/>
              <a:t>57</a:t>
            </a:fld>
            <a:endParaRPr lang="en-US" dirty="0" smtClean="0">
              <a:solidFill>
                <a:srgbClr val="002060"/>
              </a:solidFill>
            </a:endParaRPr>
          </a:p>
        </p:txBody>
      </p:sp>
      <p:sp>
        <p:nvSpPr>
          <p:cNvPr id="10244" name="Rectangle 2"/>
          <p:cNvSpPr>
            <a:spLocks noGrp="1" noChangeArrowheads="1"/>
          </p:cNvSpPr>
          <p:nvPr>
            <p:ph type="title"/>
          </p:nvPr>
        </p:nvSpPr>
        <p:spPr>
          <a:xfrm>
            <a:off x="0" y="12492"/>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4000" b="1" u="sng" dirty="0" smtClean="0"/>
          </a:p>
        </p:txBody>
      </p:sp>
      <p:sp>
        <p:nvSpPr>
          <p:cNvPr id="10245" name="Rectangle 3"/>
          <p:cNvSpPr>
            <a:spLocks noGrp="1" noChangeArrowheads="1"/>
          </p:cNvSpPr>
          <p:nvPr>
            <p:ph type="body" idx="1"/>
          </p:nvPr>
        </p:nvSpPr>
        <p:spPr>
          <a:xfrm>
            <a:off x="457200" y="1242218"/>
            <a:ext cx="8229600" cy="4525963"/>
          </a:xfrm>
        </p:spPr>
        <p:txBody>
          <a:bodyPr/>
          <a:lstStyle/>
          <a:p>
            <a:pPr lvl="1" eaLnBrk="1" hangingPunct="1">
              <a:buFontTx/>
              <a:buNone/>
            </a:pPr>
            <a:r>
              <a:rPr lang="en-US" sz="4000" b="1" dirty="0" smtClean="0">
                <a:solidFill>
                  <a:srgbClr val="FFFF00"/>
                </a:solidFill>
                <a:effectLst>
                  <a:outerShdw blurRad="38100" dist="38100" dir="2700000" algn="tl">
                    <a:srgbClr val="000000">
                      <a:alpha val="43137"/>
                    </a:srgbClr>
                  </a:outerShdw>
                </a:effectLst>
              </a:rPr>
              <a:t>Having resident’s room close to nurses’ station</a:t>
            </a:r>
          </a:p>
        </p:txBody>
      </p:sp>
      <p:pic>
        <p:nvPicPr>
          <p:cNvPr id="10246" name="Picture 9" descr="Go to full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3028950" cy="2271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7" name="Picture 11"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069431"/>
            <a:ext cx="2895600" cy="1924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812005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12291"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9D6E75-CD3A-47A6-9F58-FB0CFEE74EFA}" type="slidenum">
              <a:rPr lang="en-US" smtClean="0">
                <a:solidFill>
                  <a:srgbClr val="002060"/>
                </a:solidFill>
              </a:rPr>
              <a:pPr/>
              <a:t>58</a:t>
            </a:fld>
            <a:endParaRPr lang="en-US" dirty="0" smtClean="0">
              <a:solidFill>
                <a:srgbClr val="002060"/>
              </a:solidFill>
            </a:endParaRPr>
          </a:p>
        </p:txBody>
      </p:sp>
      <p:sp>
        <p:nvSpPr>
          <p:cNvPr id="12292"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400" b="1" u="sng" dirty="0" smtClean="0"/>
          </a:p>
        </p:txBody>
      </p:sp>
      <p:sp>
        <p:nvSpPr>
          <p:cNvPr id="12293" name="Rectangle 3"/>
          <p:cNvSpPr>
            <a:spLocks noGrp="1" noChangeArrowheads="1"/>
          </p:cNvSpPr>
          <p:nvPr>
            <p:ph type="body" idx="1"/>
          </p:nvPr>
        </p:nvSpPr>
        <p:spPr>
          <a:xfrm>
            <a:off x="381000" y="1371600"/>
            <a:ext cx="8229600" cy="4525963"/>
          </a:xfrm>
        </p:spPr>
        <p:txBody>
          <a:bodyPr/>
          <a:lstStyle/>
          <a:p>
            <a:pPr lvl="1" eaLnBrk="1" hangingPunct="1">
              <a:buFontTx/>
              <a:buNone/>
            </a:pPr>
            <a:r>
              <a:rPr lang="en-US" sz="4400" b="1" dirty="0" smtClean="0">
                <a:solidFill>
                  <a:srgbClr val="C00000"/>
                </a:solidFill>
                <a:effectLst>
                  <a:outerShdw blurRad="38100" dist="38100" dir="2700000" algn="tl">
                    <a:srgbClr val="000000">
                      <a:alpha val="43137"/>
                    </a:srgbClr>
                  </a:outerShdw>
                </a:effectLst>
              </a:rPr>
              <a:t>Barriers such as STOP SIGNS posted on doors discourages confused residents from wandering into the area</a:t>
            </a:r>
          </a:p>
          <a:p>
            <a:pPr eaLnBrk="1" hangingPunct="1"/>
            <a:endParaRPr lang="en-US" sz="4000" b="1" dirty="0" smtClean="0"/>
          </a:p>
          <a:p>
            <a:pPr eaLnBrk="1" hangingPunct="1"/>
            <a:endParaRPr lang="en-US" dirty="0" smtClean="0"/>
          </a:p>
        </p:txBody>
      </p:sp>
      <p:pic>
        <p:nvPicPr>
          <p:cNvPr id="12294" name="Picture 4" descr="MCj043480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118" y="4114800"/>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2214577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13315"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28CF87-0A4B-4CBC-898E-1C2C34E56CA0}" type="slidenum">
              <a:rPr lang="en-US" smtClean="0">
                <a:solidFill>
                  <a:srgbClr val="002060"/>
                </a:solidFill>
              </a:rPr>
              <a:pPr/>
              <a:t>59</a:t>
            </a:fld>
            <a:endParaRPr lang="en-US" dirty="0" smtClean="0">
              <a:solidFill>
                <a:srgbClr val="002060"/>
              </a:solidFill>
            </a:endParaRPr>
          </a:p>
        </p:txBody>
      </p:sp>
      <p:sp>
        <p:nvSpPr>
          <p:cNvPr id="13316"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400" b="1" u="sng" dirty="0" smtClean="0"/>
          </a:p>
        </p:txBody>
      </p:sp>
      <p:sp>
        <p:nvSpPr>
          <p:cNvPr id="13317" name="Rectangle 3"/>
          <p:cNvSpPr>
            <a:spLocks noGrp="1" noChangeArrowheads="1"/>
          </p:cNvSpPr>
          <p:nvPr>
            <p:ph type="body" idx="1"/>
          </p:nvPr>
        </p:nvSpPr>
        <p:spPr>
          <a:xfrm>
            <a:off x="457200" y="1295400"/>
            <a:ext cx="8229600" cy="4525963"/>
          </a:xfrm>
        </p:spPr>
        <p:txBody>
          <a:bodyPr/>
          <a:lstStyle/>
          <a:p>
            <a:pPr lvl="1" eaLnBrk="1" hangingPunct="1">
              <a:buFontTx/>
              <a:buNone/>
            </a:pPr>
            <a:r>
              <a:rPr lang="en-US" sz="4000" b="1" u="sng" dirty="0" smtClean="0">
                <a:solidFill>
                  <a:srgbClr val="FFC000"/>
                </a:solidFill>
                <a:effectLst>
                  <a:outerShdw blurRad="38100" dist="38100" dir="2700000" algn="tl">
                    <a:srgbClr val="000000">
                      <a:alpha val="43137"/>
                    </a:srgbClr>
                  </a:outerShdw>
                </a:effectLst>
              </a:rPr>
              <a:t>Partial</a:t>
            </a:r>
            <a:r>
              <a:rPr lang="en-US" sz="4000" b="1" dirty="0" smtClean="0">
                <a:solidFill>
                  <a:srgbClr val="FFC000"/>
                </a:solidFill>
                <a:effectLst>
                  <a:outerShdw blurRad="38100" dist="38100" dir="2700000" algn="tl">
                    <a:srgbClr val="000000">
                      <a:alpha val="43137"/>
                    </a:srgbClr>
                  </a:outerShdw>
                </a:effectLst>
              </a:rPr>
              <a:t> bed rails prevent residents from rolling out of bed while allowing them freedom to get up if they wish to</a:t>
            </a:r>
          </a:p>
          <a:p>
            <a:pPr eaLnBrk="1" hangingPunct="1"/>
            <a:endParaRPr lang="en-US" sz="4000" b="1" dirty="0" smtClean="0"/>
          </a:p>
          <a:p>
            <a:pPr eaLnBrk="1" hangingPunct="1"/>
            <a:endParaRPr lang="en-US" dirty="0" smtClean="0"/>
          </a:p>
        </p:txBody>
      </p:sp>
      <p:pic>
        <p:nvPicPr>
          <p:cNvPr id="13318" name="Picture 6" descr="Ablerise&lt;sup&gt;TM&lt;/sup&gt; Bed Ra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14800"/>
            <a:ext cx="2000367" cy="1880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3319" name="Picture 8" descr="Arcorail&lt;sup&gt;TM&lt;/sup&gt; Bed Rai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62101"/>
            <a:ext cx="156845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410055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6</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lnSpcReduction="10000"/>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858837" indent="-914400">
              <a:lnSpc>
                <a:spcPct val="90000"/>
              </a:lnSpc>
              <a:buFont typeface="+mj-lt"/>
              <a:buAutoNum type="arabicPeriod"/>
            </a:pPr>
            <a:r>
              <a:rPr lang="en-US" sz="5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Be treated with consideration, respect, and full recognition of personal dignity.</a:t>
            </a:r>
            <a:endParaRPr lang="en-US" sz="54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schemeClr val="bg1"/>
              </a:solidFill>
              <a:latin typeface="Arial" pitchFamily="34" charset="0"/>
              <a:cs typeface="Arial" pitchFamily="34" charset="0"/>
            </a:endParaRPr>
          </a:p>
          <a:p>
            <a:pPr algn="ctr"/>
            <a:r>
              <a:rPr kumimoji="1" lang="en-US" sz="4000" b="1" dirty="0" smtClean="0">
                <a:solidFill>
                  <a:schemeClr val="bg1"/>
                </a:solidFill>
                <a:latin typeface="Arial" pitchFamily="34" charset="0"/>
                <a:cs typeface="Arial" pitchFamily="34" charset="0"/>
              </a:rPr>
              <a:t>OBRA </a:t>
            </a:r>
            <a:r>
              <a:rPr kumimoji="1" lang="en-US" sz="4000" b="1" dirty="0">
                <a:solidFill>
                  <a:schemeClr val="bg1"/>
                </a:solidFill>
                <a:latin typeface="Arial" pitchFamily="34" charset="0"/>
                <a:cs typeface="Arial" pitchFamily="34" charset="0"/>
              </a:rPr>
              <a:t>1987 </a:t>
            </a:r>
          </a:p>
          <a:p>
            <a:pPr algn="ctr"/>
            <a:r>
              <a:rPr kumimoji="1" lang="en-US" sz="4000" b="1" dirty="0">
                <a:solidFill>
                  <a:schemeClr val="bg1"/>
                </a:solidFill>
                <a:latin typeface="Arial" pitchFamily="34" charset="0"/>
                <a:cs typeface="Arial" pitchFamily="34" charset="0"/>
              </a:rPr>
              <a:t>Residents’ Bill of Rights</a:t>
            </a:r>
            <a:r>
              <a:rPr kumimoji="1" lang="en-US" sz="40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5984149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14339"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93EB99-918E-4713-BF74-0E366EAE3449}" type="slidenum">
              <a:rPr lang="en-US" smtClean="0">
                <a:solidFill>
                  <a:srgbClr val="002060"/>
                </a:solidFill>
              </a:rPr>
              <a:pPr/>
              <a:t>60</a:t>
            </a:fld>
            <a:endParaRPr lang="en-US" dirty="0" smtClean="0">
              <a:solidFill>
                <a:srgbClr val="002060"/>
              </a:solidFill>
            </a:endParaRPr>
          </a:p>
        </p:txBody>
      </p:sp>
      <p:sp>
        <p:nvSpPr>
          <p:cNvPr id="14340"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400" b="1" u="sng" dirty="0" smtClean="0"/>
          </a:p>
        </p:txBody>
      </p:sp>
      <p:sp>
        <p:nvSpPr>
          <p:cNvPr id="14341" name="Rectangle 3"/>
          <p:cNvSpPr>
            <a:spLocks noGrp="1" noChangeArrowheads="1"/>
          </p:cNvSpPr>
          <p:nvPr>
            <p:ph type="body" idx="1"/>
          </p:nvPr>
        </p:nvSpPr>
        <p:spPr>
          <a:xfrm>
            <a:off x="457200" y="1371600"/>
            <a:ext cx="8229600" cy="4525963"/>
          </a:xfrm>
        </p:spPr>
        <p:txBody>
          <a:bodyPr/>
          <a:lstStyle/>
          <a:p>
            <a:pPr lvl="1" eaLnBrk="1" hangingPunct="1">
              <a:buFontTx/>
              <a:buNone/>
            </a:pPr>
            <a:r>
              <a:rPr lang="en-US" sz="3600" b="1" dirty="0" smtClean="0">
                <a:solidFill>
                  <a:srgbClr val="002060"/>
                </a:solidFill>
                <a:effectLst>
                  <a:outerShdw blurRad="38100" dist="38100" dir="2700000" algn="tl">
                    <a:srgbClr val="000000">
                      <a:alpha val="43137"/>
                    </a:srgbClr>
                  </a:outerShdw>
                </a:effectLst>
              </a:rPr>
              <a:t>Positioning devices and wedges such as wedge cushions placed in wheelchairs to prevent forward sliding</a:t>
            </a:r>
          </a:p>
          <a:p>
            <a:pPr eaLnBrk="1" hangingPunct="1"/>
            <a:endParaRPr lang="en-US" sz="3600" b="1" dirty="0" smtClean="0"/>
          </a:p>
          <a:p>
            <a:pPr marL="0" indent="0" eaLnBrk="1" hangingPunct="1">
              <a:buNone/>
            </a:pPr>
            <a:endParaRPr lang="en-US" dirty="0" smtClean="0"/>
          </a:p>
        </p:txBody>
      </p:sp>
      <p:pic>
        <p:nvPicPr>
          <p:cNvPr id="14342" name="Picture 6" descr="AliMed® Early Warning Sensor Pa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466" y="3352800"/>
            <a:ext cx="2060575" cy="2266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038463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15363"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DACEF0-DD06-4C6E-8ED9-BFD27EF40197}" type="slidenum">
              <a:rPr lang="en-US" smtClean="0">
                <a:solidFill>
                  <a:srgbClr val="002060"/>
                </a:solidFill>
              </a:rPr>
              <a:pPr/>
              <a:t>61</a:t>
            </a:fld>
            <a:endParaRPr lang="en-US" dirty="0" smtClean="0">
              <a:solidFill>
                <a:srgbClr val="002060"/>
              </a:solidFill>
            </a:endParaRPr>
          </a:p>
        </p:txBody>
      </p:sp>
      <p:sp>
        <p:nvSpPr>
          <p:cNvPr id="15364"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400" b="1" u="sng" dirty="0" smtClean="0"/>
          </a:p>
        </p:txBody>
      </p:sp>
      <p:sp>
        <p:nvSpPr>
          <p:cNvPr id="15365" name="Rectangle 3"/>
          <p:cNvSpPr>
            <a:spLocks noGrp="1" noChangeArrowheads="1"/>
          </p:cNvSpPr>
          <p:nvPr>
            <p:ph type="body" idx="1"/>
          </p:nvPr>
        </p:nvSpPr>
        <p:spPr>
          <a:xfrm>
            <a:off x="457200" y="1523139"/>
            <a:ext cx="8229600" cy="4525963"/>
          </a:xfrm>
        </p:spPr>
        <p:txBody>
          <a:bodyPr/>
          <a:lstStyle/>
          <a:p>
            <a:pPr lvl="1" eaLnBrk="1" hangingPunct="1">
              <a:buFontTx/>
              <a:buNone/>
            </a:pPr>
            <a:r>
              <a:rPr lang="en-US" sz="4000" b="1" dirty="0" smtClean="0">
                <a:solidFill>
                  <a:srgbClr val="00FF00"/>
                </a:solidFill>
              </a:rPr>
              <a:t>Furniture such as low beds, rocking chairs, or recliners</a:t>
            </a:r>
          </a:p>
          <a:p>
            <a:pPr eaLnBrk="1" hangingPunct="1"/>
            <a:endParaRPr lang="en-US" sz="4000" b="1" dirty="0" smtClean="0"/>
          </a:p>
        </p:txBody>
      </p:sp>
      <p:pic>
        <p:nvPicPr>
          <p:cNvPr id="15366" name="Picture 4" descr="MCj024056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971800"/>
            <a:ext cx="2593975" cy="274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367" name="Group 7"/>
          <p:cNvGrpSpPr>
            <a:grpSpLocks noChangeAspect="1"/>
          </p:cNvGrpSpPr>
          <p:nvPr/>
        </p:nvGrpSpPr>
        <p:grpSpPr bwMode="auto">
          <a:xfrm flipH="1">
            <a:off x="5641051" y="2923150"/>
            <a:ext cx="1981200" cy="2817813"/>
            <a:chOff x="2832" y="2016"/>
            <a:chExt cx="948" cy="1151"/>
          </a:xfrm>
        </p:grpSpPr>
        <p:sp>
          <p:nvSpPr>
            <p:cNvPr id="15369" name="AutoShape 6"/>
            <p:cNvSpPr>
              <a:spLocks noChangeAspect="1" noChangeArrowheads="1" noTextEdit="1"/>
            </p:cNvSpPr>
            <p:nvPr/>
          </p:nvSpPr>
          <p:spPr bwMode="auto">
            <a:xfrm>
              <a:off x="2832" y="2016"/>
              <a:ext cx="948" cy="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70" name="Freeform 8"/>
            <p:cNvSpPr>
              <a:spLocks/>
            </p:cNvSpPr>
            <p:nvPr/>
          </p:nvSpPr>
          <p:spPr bwMode="auto">
            <a:xfrm>
              <a:off x="2864" y="2016"/>
              <a:ext cx="861" cy="1151"/>
            </a:xfrm>
            <a:custGeom>
              <a:avLst/>
              <a:gdLst>
                <a:gd name="T0" fmla="*/ 23 w 1722"/>
                <a:gd name="T1" fmla="*/ 0 h 2302"/>
                <a:gd name="T2" fmla="*/ 0 w 1722"/>
                <a:gd name="T3" fmla="*/ 281 h 2302"/>
                <a:gd name="T4" fmla="*/ 216 w 1722"/>
                <a:gd name="T5" fmla="*/ 288 h 2302"/>
                <a:gd name="T6" fmla="*/ 163 w 1722"/>
                <a:gd name="T7" fmla="*/ 2 h 2302"/>
                <a:gd name="T8" fmla="*/ 23 w 1722"/>
                <a:gd name="T9" fmla="*/ 0 h 2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 h="2302">
                  <a:moveTo>
                    <a:pt x="183" y="0"/>
                  </a:moveTo>
                  <a:lnTo>
                    <a:pt x="0" y="2244"/>
                  </a:lnTo>
                  <a:lnTo>
                    <a:pt x="1722" y="2302"/>
                  </a:lnTo>
                  <a:lnTo>
                    <a:pt x="1299" y="14"/>
                  </a:lnTo>
                  <a:lnTo>
                    <a:pt x="183" y="0"/>
                  </a:lnTo>
                  <a:close/>
                </a:path>
              </a:pathLst>
            </a:custGeom>
            <a:solidFill>
              <a:srgbClr val="8989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1" name="Freeform 9"/>
            <p:cNvSpPr>
              <a:spLocks/>
            </p:cNvSpPr>
            <p:nvPr/>
          </p:nvSpPr>
          <p:spPr bwMode="auto">
            <a:xfrm>
              <a:off x="2902" y="2178"/>
              <a:ext cx="776" cy="829"/>
            </a:xfrm>
            <a:custGeom>
              <a:avLst/>
              <a:gdLst>
                <a:gd name="T0" fmla="*/ 12 w 1553"/>
                <a:gd name="T1" fmla="*/ 1 h 1659"/>
                <a:gd name="T2" fmla="*/ 18 w 1553"/>
                <a:gd name="T3" fmla="*/ 0 h 1659"/>
                <a:gd name="T4" fmla="*/ 24 w 1553"/>
                <a:gd name="T5" fmla="*/ 0 h 1659"/>
                <a:gd name="T6" fmla="*/ 30 w 1553"/>
                <a:gd name="T7" fmla="*/ 0 h 1659"/>
                <a:gd name="T8" fmla="*/ 36 w 1553"/>
                <a:gd name="T9" fmla="*/ 0 h 1659"/>
                <a:gd name="T10" fmla="*/ 42 w 1553"/>
                <a:gd name="T11" fmla="*/ 2 h 1659"/>
                <a:gd name="T12" fmla="*/ 48 w 1553"/>
                <a:gd name="T13" fmla="*/ 3 h 1659"/>
                <a:gd name="T14" fmla="*/ 54 w 1553"/>
                <a:gd name="T15" fmla="*/ 5 h 1659"/>
                <a:gd name="T16" fmla="*/ 66 w 1553"/>
                <a:gd name="T17" fmla="*/ 7 h 1659"/>
                <a:gd name="T18" fmla="*/ 104 w 1553"/>
                <a:gd name="T19" fmla="*/ 57 h 1659"/>
                <a:gd name="T20" fmla="*/ 155 w 1553"/>
                <a:gd name="T21" fmla="*/ 61 h 1659"/>
                <a:gd name="T22" fmla="*/ 160 w 1553"/>
                <a:gd name="T23" fmla="*/ 63 h 1659"/>
                <a:gd name="T24" fmla="*/ 165 w 1553"/>
                <a:gd name="T25" fmla="*/ 66 h 1659"/>
                <a:gd name="T26" fmla="*/ 168 w 1553"/>
                <a:gd name="T27" fmla="*/ 69 h 1659"/>
                <a:gd name="T28" fmla="*/ 171 w 1553"/>
                <a:gd name="T29" fmla="*/ 74 h 1659"/>
                <a:gd name="T30" fmla="*/ 173 w 1553"/>
                <a:gd name="T31" fmla="*/ 79 h 1659"/>
                <a:gd name="T32" fmla="*/ 174 w 1553"/>
                <a:gd name="T33" fmla="*/ 84 h 1659"/>
                <a:gd name="T34" fmla="*/ 174 w 1553"/>
                <a:gd name="T35" fmla="*/ 90 h 1659"/>
                <a:gd name="T36" fmla="*/ 172 w 1553"/>
                <a:gd name="T37" fmla="*/ 103 h 1659"/>
                <a:gd name="T38" fmla="*/ 175 w 1553"/>
                <a:gd name="T39" fmla="*/ 108 h 1659"/>
                <a:gd name="T40" fmla="*/ 182 w 1553"/>
                <a:gd name="T41" fmla="*/ 117 h 1659"/>
                <a:gd name="T42" fmla="*/ 158 w 1553"/>
                <a:gd name="T43" fmla="*/ 198 h 1659"/>
                <a:gd name="T44" fmla="*/ 130 w 1553"/>
                <a:gd name="T45" fmla="*/ 188 h 1659"/>
                <a:gd name="T46" fmla="*/ 125 w 1553"/>
                <a:gd name="T47" fmla="*/ 192 h 1659"/>
                <a:gd name="T48" fmla="*/ 121 w 1553"/>
                <a:gd name="T49" fmla="*/ 196 h 1659"/>
                <a:gd name="T50" fmla="*/ 116 w 1553"/>
                <a:gd name="T51" fmla="*/ 199 h 1659"/>
                <a:gd name="T52" fmla="*/ 108 w 1553"/>
                <a:gd name="T53" fmla="*/ 198 h 1659"/>
                <a:gd name="T54" fmla="*/ 91 w 1553"/>
                <a:gd name="T55" fmla="*/ 207 h 1659"/>
                <a:gd name="T56" fmla="*/ 66 w 1553"/>
                <a:gd name="T57" fmla="*/ 204 h 1659"/>
                <a:gd name="T58" fmla="*/ 58 w 1553"/>
                <a:gd name="T59" fmla="*/ 202 h 1659"/>
                <a:gd name="T60" fmla="*/ 49 w 1553"/>
                <a:gd name="T61" fmla="*/ 200 h 1659"/>
                <a:gd name="T62" fmla="*/ 39 w 1553"/>
                <a:gd name="T63" fmla="*/ 197 h 1659"/>
                <a:gd name="T64" fmla="*/ 30 w 1553"/>
                <a:gd name="T65" fmla="*/ 195 h 1659"/>
                <a:gd name="T66" fmla="*/ 21 w 1553"/>
                <a:gd name="T67" fmla="*/ 191 h 1659"/>
                <a:gd name="T68" fmla="*/ 12 w 1553"/>
                <a:gd name="T69" fmla="*/ 187 h 1659"/>
                <a:gd name="T70" fmla="*/ 5 w 1553"/>
                <a:gd name="T71" fmla="*/ 183 h 1659"/>
                <a:gd name="T72" fmla="*/ 0 w 1553"/>
                <a:gd name="T73" fmla="*/ 140 h 1659"/>
                <a:gd name="T74" fmla="*/ 0 w 1553"/>
                <a:gd name="T75" fmla="*/ 118 h 16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53" h="1659">
                  <a:moveTo>
                    <a:pt x="78" y="22"/>
                  </a:moveTo>
                  <a:lnTo>
                    <a:pt x="101" y="15"/>
                  </a:lnTo>
                  <a:lnTo>
                    <a:pt x="124" y="9"/>
                  </a:lnTo>
                  <a:lnTo>
                    <a:pt x="148" y="4"/>
                  </a:lnTo>
                  <a:lnTo>
                    <a:pt x="172" y="2"/>
                  </a:lnTo>
                  <a:lnTo>
                    <a:pt x="196" y="1"/>
                  </a:lnTo>
                  <a:lnTo>
                    <a:pt x="221" y="0"/>
                  </a:lnTo>
                  <a:lnTo>
                    <a:pt x="245" y="1"/>
                  </a:lnTo>
                  <a:lnTo>
                    <a:pt x="270" y="3"/>
                  </a:lnTo>
                  <a:lnTo>
                    <a:pt x="294" y="7"/>
                  </a:lnTo>
                  <a:lnTo>
                    <a:pt x="319" y="10"/>
                  </a:lnTo>
                  <a:lnTo>
                    <a:pt x="343" y="16"/>
                  </a:lnTo>
                  <a:lnTo>
                    <a:pt x="367" y="22"/>
                  </a:lnTo>
                  <a:lnTo>
                    <a:pt x="390" y="30"/>
                  </a:lnTo>
                  <a:lnTo>
                    <a:pt x="414" y="38"/>
                  </a:lnTo>
                  <a:lnTo>
                    <a:pt x="436" y="47"/>
                  </a:lnTo>
                  <a:lnTo>
                    <a:pt x="459" y="56"/>
                  </a:lnTo>
                  <a:lnTo>
                    <a:pt x="533" y="62"/>
                  </a:lnTo>
                  <a:lnTo>
                    <a:pt x="588" y="105"/>
                  </a:lnTo>
                  <a:lnTo>
                    <a:pt x="835" y="456"/>
                  </a:lnTo>
                  <a:lnTo>
                    <a:pt x="1218" y="486"/>
                  </a:lnTo>
                  <a:lnTo>
                    <a:pt x="1242" y="491"/>
                  </a:lnTo>
                  <a:lnTo>
                    <a:pt x="1265" y="497"/>
                  </a:lnTo>
                  <a:lnTo>
                    <a:pt x="1286" y="507"/>
                  </a:lnTo>
                  <a:lnTo>
                    <a:pt x="1304" y="517"/>
                  </a:lnTo>
                  <a:lnTo>
                    <a:pt x="1321" y="530"/>
                  </a:lnTo>
                  <a:lnTo>
                    <a:pt x="1336" y="542"/>
                  </a:lnTo>
                  <a:lnTo>
                    <a:pt x="1350" y="559"/>
                  </a:lnTo>
                  <a:lnTo>
                    <a:pt x="1362" y="575"/>
                  </a:lnTo>
                  <a:lnTo>
                    <a:pt x="1372" y="593"/>
                  </a:lnTo>
                  <a:lnTo>
                    <a:pt x="1380" y="612"/>
                  </a:lnTo>
                  <a:lnTo>
                    <a:pt x="1387" y="632"/>
                  </a:lnTo>
                  <a:lnTo>
                    <a:pt x="1392" y="654"/>
                  </a:lnTo>
                  <a:lnTo>
                    <a:pt x="1395" y="676"/>
                  </a:lnTo>
                  <a:lnTo>
                    <a:pt x="1396" y="700"/>
                  </a:lnTo>
                  <a:lnTo>
                    <a:pt x="1396" y="724"/>
                  </a:lnTo>
                  <a:lnTo>
                    <a:pt x="1395" y="750"/>
                  </a:lnTo>
                  <a:lnTo>
                    <a:pt x="1382" y="827"/>
                  </a:lnTo>
                  <a:lnTo>
                    <a:pt x="1350" y="848"/>
                  </a:lnTo>
                  <a:lnTo>
                    <a:pt x="1401" y="864"/>
                  </a:lnTo>
                  <a:lnTo>
                    <a:pt x="1418" y="935"/>
                  </a:lnTo>
                  <a:lnTo>
                    <a:pt x="1456" y="940"/>
                  </a:lnTo>
                  <a:lnTo>
                    <a:pt x="1553" y="1454"/>
                  </a:lnTo>
                  <a:lnTo>
                    <a:pt x="1266" y="1591"/>
                  </a:lnTo>
                  <a:lnTo>
                    <a:pt x="1067" y="1503"/>
                  </a:lnTo>
                  <a:lnTo>
                    <a:pt x="1042" y="1511"/>
                  </a:lnTo>
                  <a:lnTo>
                    <a:pt x="1023" y="1524"/>
                  </a:lnTo>
                  <a:lnTo>
                    <a:pt x="1004" y="1540"/>
                  </a:lnTo>
                  <a:lnTo>
                    <a:pt x="988" y="1556"/>
                  </a:lnTo>
                  <a:lnTo>
                    <a:pt x="972" y="1572"/>
                  </a:lnTo>
                  <a:lnTo>
                    <a:pt x="954" y="1585"/>
                  </a:lnTo>
                  <a:lnTo>
                    <a:pt x="934" y="1593"/>
                  </a:lnTo>
                  <a:lnTo>
                    <a:pt x="910" y="1593"/>
                  </a:lnTo>
                  <a:lnTo>
                    <a:pt x="864" y="1590"/>
                  </a:lnTo>
                  <a:lnTo>
                    <a:pt x="875" y="1647"/>
                  </a:lnTo>
                  <a:lnTo>
                    <a:pt x="735" y="1659"/>
                  </a:lnTo>
                  <a:lnTo>
                    <a:pt x="566" y="1644"/>
                  </a:lnTo>
                  <a:lnTo>
                    <a:pt x="535" y="1636"/>
                  </a:lnTo>
                  <a:lnTo>
                    <a:pt x="502" y="1628"/>
                  </a:lnTo>
                  <a:lnTo>
                    <a:pt x="467" y="1620"/>
                  </a:lnTo>
                  <a:lnTo>
                    <a:pt x="430" y="1612"/>
                  </a:lnTo>
                  <a:lnTo>
                    <a:pt x="393" y="1602"/>
                  </a:lnTo>
                  <a:lnTo>
                    <a:pt x="355" y="1593"/>
                  </a:lnTo>
                  <a:lnTo>
                    <a:pt x="317" y="1583"/>
                  </a:lnTo>
                  <a:lnTo>
                    <a:pt x="279" y="1572"/>
                  </a:lnTo>
                  <a:lnTo>
                    <a:pt x="243" y="1560"/>
                  </a:lnTo>
                  <a:lnTo>
                    <a:pt x="206" y="1547"/>
                  </a:lnTo>
                  <a:lnTo>
                    <a:pt x="169" y="1534"/>
                  </a:lnTo>
                  <a:lnTo>
                    <a:pt x="135" y="1519"/>
                  </a:lnTo>
                  <a:lnTo>
                    <a:pt x="102" y="1503"/>
                  </a:lnTo>
                  <a:lnTo>
                    <a:pt x="72" y="1485"/>
                  </a:lnTo>
                  <a:lnTo>
                    <a:pt x="44" y="1466"/>
                  </a:lnTo>
                  <a:lnTo>
                    <a:pt x="19" y="1446"/>
                  </a:lnTo>
                  <a:lnTo>
                    <a:pt x="2" y="1121"/>
                  </a:lnTo>
                  <a:lnTo>
                    <a:pt x="2" y="1031"/>
                  </a:lnTo>
                  <a:lnTo>
                    <a:pt x="0" y="946"/>
                  </a:lnTo>
                  <a:lnTo>
                    <a:pt x="78" y="22"/>
                  </a:lnTo>
                  <a:close/>
                </a:path>
              </a:pathLst>
            </a:custGeom>
            <a:solidFill>
              <a:srgbClr val="8989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2" name="Freeform 10"/>
            <p:cNvSpPr>
              <a:spLocks/>
            </p:cNvSpPr>
            <p:nvPr/>
          </p:nvSpPr>
          <p:spPr bwMode="auto">
            <a:xfrm>
              <a:off x="2902" y="2182"/>
              <a:ext cx="776" cy="822"/>
            </a:xfrm>
            <a:custGeom>
              <a:avLst/>
              <a:gdLst>
                <a:gd name="T0" fmla="*/ 19 w 1551"/>
                <a:gd name="T1" fmla="*/ 1 h 1643"/>
                <a:gd name="T2" fmla="*/ 31 w 1551"/>
                <a:gd name="T3" fmla="*/ 1 h 1643"/>
                <a:gd name="T4" fmla="*/ 43 w 1551"/>
                <a:gd name="T5" fmla="*/ 2 h 1643"/>
                <a:gd name="T6" fmla="*/ 54 w 1551"/>
                <a:gd name="T7" fmla="*/ 6 h 1643"/>
                <a:gd name="T8" fmla="*/ 60 w 1551"/>
                <a:gd name="T9" fmla="*/ 7 h 1643"/>
                <a:gd name="T10" fmla="*/ 65 w 1551"/>
                <a:gd name="T11" fmla="*/ 8 h 1643"/>
                <a:gd name="T12" fmla="*/ 69 w 1551"/>
                <a:gd name="T13" fmla="*/ 10 h 1643"/>
                <a:gd name="T14" fmla="*/ 72 w 1551"/>
                <a:gd name="T15" fmla="*/ 13 h 1643"/>
                <a:gd name="T16" fmla="*/ 79 w 1551"/>
                <a:gd name="T17" fmla="*/ 22 h 1643"/>
                <a:gd name="T18" fmla="*/ 87 w 1551"/>
                <a:gd name="T19" fmla="*/ 33 h 1643"/>
                <a:gd name="T20" fmla="*/ 94 w 1551"/>
                <a:gd name="T21" fmla="*/ 44 h 1643"/>
                <a:gd name="T22" fmla="*/ 102 w 1551"/>
                <a:gd name="T23" fmla="*/ 55 h 1643"/>
                <a:gd name="T24" fmla="*/ 113 w 1551"/>
                <a:gd name="T25" fmla="*/ 58 h 1643"/>
                <a:gd name="T26" fmla="*/ 125 w 1551"/>
                <a:gd name="T27" fmla="*/ 59 h 1643"/>
                <a:gd name="T28" fmla="*/ 137 w 1551"/>
                <a:gd name="T29" fmla="*/ 60 h 1643"/>
                <a:gd name="T30" fmla="*/ 149 w 1551"/>
                <a:gd name="T31" fmla="*/ 61 h 1643"/>
                <a:gd name="T32" fmla="*/ 160 w 1551"/>
                <a:gd name="T33" fmla="*/ 64 h 1643"/>
                <a:gd name="T34" fmla="*/ 169 w 1551"/>
                <a:gd name="T35" fmla="*/ 70 h 1643"/>
                <a:gd name="T36" fmla="*/ 173 w 1551"/>
                <a:gd name="T37" fmla="*/ 79 h 1643"/>
                <a:gd name="T38" fmla="*/ 174 w 1551"/>
                <a:gd name="T39" fmla="*/ 90 h 1643"/>
                <a:gd name="T40" fmla="*/ 173 w 1551"/>
                <a:gd name="T41" fmla="*/ 100 h 1643"/>
                <a:gd name="T42" fmla="*/ 169 w 1551"/>
                <a:gd name="T43" fmla="*/ 105 h 1643"/>
                <a:gd name="T44" fmla="*/ 171 w 1551"/>
                <a:gd name="T45" fmla="*/ 106 h 1643"/>
                <a:gd name="T46" fmla="*/ 174 w 1551"/>
                <a:gd name="T47" fmla="*/ 107 h 1643"/>
                <a:gd name="T48" fmla="*/ 176 w 1551"/>
                <a:gd name="T49" fmla="*/ 115 h 1643"/>
                <a:gd name="T50" fmla="*/ 179 w 1551"/>
                <a:gd name="T51" fmla="*/ 118 h 1643"/>
                <a:gd name="T52" fmla="*/ 182 w 1551"/>
                <a:gd name="T53" fmla="*/ 118 h 1643"/>
                <a:gd name="T54" fmla="*/ 187 w 1551"/>
                <a:gd name="T55" fmla="*/ 141 h 1643"/>
                <a:gd name="T56" fmla="*/ 193 w 1551"/>
                <a:gd name="T57" fmla="*/ 172 h 1643"/>
                <a:gd name="T58" fmla="*/ 188 w 1551"/>
                <a:gd name="T59" fmla="*/ 183 h 1643"/>
                <a:gd name="T60" fmla="*/ 179 w 1551"/>
                <a:gd name="T61" fmla="*/ 188 h 1643"/>
                <a:gd name="T62" fmla="*/ 170 w 1551"/>
                <a:gd name="T63" fmla="*/ 192 h 1643"/>
                <a:gd name="T64" fmla="*/ 161 w 1551"/>
                <a:gd name="T65" fmla="*/ 196 h 1643"/>
                <a:gd name="T66" fmla="*/ 154 w 1551"/>
                <a:gd name="T67" fmla="*/ 195 h 1643"/>
                <a:gd name="T68" fmla="*/ 147 w 1551"/>
                <a:gd name="T69" fmla="*/ 193 h 1643"/>
                <a:gd name="T70" fmla="*/ 141 w 1551"/>
                <a:gd name="T71" fmla="*/ 190 h 1643"/>
                <a:gd name="T72" fmla="*/ 135 w 1551"/>
                <a:gd name="T73" fmla="*/ 187 h 1643"/>
                <a:gd name="T74" fmla="*/ 126 w 1551"/>
                <a:gd name="T75" fmla="*/ 191 h 1643"/>
                <a:gd name="T76" fmla="*/ 116 w 1551"/>
                <a:gd name="T77" fmla="*/ 197 h 1643"/>
                <a:gd name="T78" fmla="*/ 111 w 1551"/>
                <a:gd name="T79" fmla="*/ 197 h 1643"/>
                <a:gd name="T80" fmla="*/ 108 w 1551"/>
                <a:gd name="T81" fmla="*/ 197 h 1643"/>
                <a:gd name="T82" fmla="*/ 108 w 1551"/>
                <a:gd name="T83" fmla="*/ 202 h 1643"/>
                <a:gd name="T84" fmla="*/ 102 w 1551"/>
                <a:gd name="T85" fmla="*/ 205 h 1643"/>
                <a:gd name="T86" fmla="*/ 94 w 1551"/>
                <a:gd name="T87" fmla="*/ 206 h 1643"/>
                <a:gd name="T88" fmla="*/ 84 w 1551"/>
                <a:gd name="T89" fmla="*/ 205 h 1643"/>
                <a:gd name="T90" fmla="*/ 73 w 1551"/>
                <a:gd name="T91" fmla="*/ 204 h 1643"/>
                <a:gd name="T92" fmla="*/ 58 w 1551"/>
                <a:gd name="T93" fmla="*/ 201 h 1643"/>
                <a:gd name="T94" fmla="*/ 40 w 1551"/>
                <a:gd name="T95" fmla="*/ 196 h 1643"/>
                <a:gd name="T96" fmla="*/ 22 w 1551"/>
                <a:gd name="T97" fmla="*/ 190 h 1643"/>
                <a:gd name="T98" fmla="*/ 7 w 1551"/>
                <a:gd name="T99" fmla="*/ 182 h 1643"/>
                <a:gd name="T100" fmla="*/ 2 w 1551"/>
                <a:gd name="T101" fmla="*/ 148 h 1643"/>
                <a:gd name="T102" fmla="*/ 1 w 1551"/>
                <a:gd name="T103" fmla="*/ 130 h 1643"/>
                <a:gd name="T104" fmla="*/ 1 w 1551"/>
                <a:gd name="T105" fmla="*/ 119 h 1643"/>
                <a:gd name="T106" fmla="*/ 4 w 1551"/>
                <a:gd name="T107" fmla="*/ 74 h 1643"/>
                <a:gd name="T108" fmla="*/ 9 w 1551"/>
                <a:gd name="T109" fmla="*/ 17 h 16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51" h="1643">
                  <a:moveTo>
                    <a:pt x="75" y="23"/>
                  </a:moveTo>
                  <a:lnTo>
                    <a:pt x="98" y="16"/>
                  </a:lnTo>
                  <a:lnTo>
                    <a:pt x="121" y="10"/>
                  </a:lnTo>
                  <a:lnTo>
                    <a:pt x="145" y="6"/>
                  </a:lnTo>
                  <a:lnTo>
                    <a:pt x="168" y="2"/>
                  </a:lnTo>
                  <a:lnTo>
                    <a:pt x="192" y="1"/>
                  </a:lnTo>
                  <a:lnTo>
                    <a:pt x="216" y="0"/>
                  </a:lnTo>
                  <a:lnTo>
                    <a:pt x="241" y="1"/>
                  </a:lnTo>
                  <a:lnTo>
                    <a:pt x="265" y="2"/>
                  </a:lnTo>
                  <a:lnTo>
                    <a:pt x="289" y="6"/>
                  </a:lnTo>
                  <a:lnTo>
                    <a:pt x="313" y="9"/>
                  </a:lnTo>
                  <a:lnTo>
                    <a:pt x="337" y="15"/>
                  </a:lnTo>
                  <a:lnTo>
                    <a:pt x="360" y="21"/>
                  </a:lnTo>
                  <a:lnTo>
                    <a:pt x="385" y="28"/>
                  </a:lnTo>
                  <a:lnTo>
                    <a:pt x="408" y="36"/>
                  </a:lnTo>
                  <a:lnTo>
                    <a:pt x="431" y="45"/>
                  </a:lnTo>
                  <a:lnTo>
                    <a:pt x="453" y="54"/>
                  </a:lnTo>
                  <a:lnTo>
                    <a:pt x="462" y="55"/>
                  </a:lnTo>
                  <a:lnTo>
                    <a:pt x="471" y="55"/>
                  </a:lnTo>
                  <a:lnTo>
                    <a:pt x="480" y="56"/>
                  </a:lnTo>
                  <a:lnTo>
                    <a:pt x="489" y="58"/>
                  </a:lnTo>
                  <a:lnTo>
                    <a:pt x="499" y="59"/>
                  </a:lnTo>
                  <a:lnTo>
                    <a:pt x="508" y="59"/>
                  </a:lnTo>
                  <a:lnTo>
                    <a:pt x="517" y="60"/>
                  </a:lnTo>
                  <a:lnTo>
                    <a:pt x="526" y="60"/>
                  </a:lnTo>
                  <a:lnTo>
                    <a:pt x="533" y="66"/>
                  </a:lnTo>
                  <a:lnTo>
                    <a:pt x="540" y="71"/>
                  </a:lnTo>
                  <a:lnTo>
                    <a:pt x="547" y="76"/>
                  </a:lnTo>
                  <a:lnTo>
                    <a:pt x="554" y="82"/>
                  </a:lnTo>
                  <a:lnTo>
                    <a:pt x="561" y="88"/>
                  </a:lnTo>
                  <a:lnTo>
                    <a:pt x="568" y="92"/>
                  </a:lnTo>
                  <a:lnTo>
                    <a:pt x="575" y="98"/>
                  </a:lnTo>
                  <a:lnTo>
                    <a:pt x="582" y="104"/>
                  </a:lnTo>
                  <a:lnTo>
                    <a:pt x="597" y="126"/>
                  </a:lnTo>
                  <a:lnTo>
                    <a:pt x="613" y="147"/>
                  </a:lnTo>
                  <a:lnTo>
                    <a:pt x="628" y="169"/>
                  </a:lnTo>
                  <a:lnTo>
                    <a:pt x="643" y="191"/>
                  </a:lnTo>
                  <a:lnTo>
                    <a:pt x="659" y="214"/>
                  </a:lnTo>
                  <a:lnTo>
                    <a:pt x="674" y="236"/>
                  </a:lnTo>
                  <a:lnTo>
                    <a:pt x="689" y="258"/>
                  </a:lnTo>
                  <a:lnTo>
                    <a:pt x="705" y="280"/>
                  </a:lnTo>
                  <a:lnTo>
                    <a:pt x="720" y="302"/>
                  </a:lnTo>
                  <a:lnTo>
                    <a:pt x="735" y="324"/>
                  </a:lnTo>
                  <a:lnTo>
                    <a:pt x="750" y="346"/>
                  </a:lnTo>
                  <a:lnTo>
                    <a:pt x="766" y="368"/>
                  </a:lnTo>
                  <a:lnTo>
                    <a:pt x="781" y="391"/>
                  </a:lnTo>
                  <a:lnTo>
                    <a:pt x="796" y="412"/>
                  </a:lnTo>
                  <a:lnTo>
                    <a:pt x="812" y="434"/>
                  </a:lnTo>
                  <a:lnTo>
                    <a:pt x="827" y="456"/>
                  </a:lnTo>
                  <a:lnTo>
                    <a:pt x="851" y="459"/>
                  </a:lnTo>
                  <a:lnTo>
                    <a:pt x="876" y="460"/>
                  </a:lnTo>
                  <a:lnTo>
                    <a:pt x="900" y="462"/>
                  </a:lnTo>
                  <a:lnTo>
                    <a:pt x="923" y="464"/>
                  </a:lnTo>
                  <a:lnTo>
                    <a:pt x="947" y="465"/>
                  </a:lnTo>
                  <a:lnTo>
                    <a:pt x="971" y="468"/>
                  </a:lnTo>
                  <a:lnTo>
                    <a:pt x="995" y="469"/>
                  </a:lnTo>
                  <a:lnTo>
                    <a:pt x="1020" y="471"/>
                  </a:lnTo>
                  <a:lnTo>
                    <a:pt x="1044" y="472"/>
                  </a:lnTo>
                  <a:lnTo>
                    <a:pt x="1068" y="475"/>
                  </a:lnTo>
                  <a:lnTo>
                    <a:pt x="1092" y="476"/>
                  </a:lnTo>
                  <a:lnTo>
                    <a:pt x="1116" y="478"/>
                  </a:lnTo>
                  <a:lnTo>
                    <a:pt x="1141" y="479"/>
                  </a:lnTo>
                  <a:lnTo>
                    <a:pt x="1165" y="482"/>
                  </a:lnTo>
                  <a:lnTo>
                    <a:pt x="1189" y="483"/>
                  </a:lnTo>
                  <a:lnTo>
                    <a:pt x="1213" y="485"/>
                  </a:lnTo>
                  <a:lnTo>
                    <a:pt x="1237" y="490"/>
                  </a:lnTo>
                  <a:lnTo>
                    <a:pt x="1261" y="497"/>
                  </a:lnTo>
                  <a:lnTo>
                    <a:pt x="1280" y="505"/>
                  </a:lnTo>
                  <a:lnTo>
                    <a:pt x="1300" y="515"/>
                  </a:lnTo>
                  <a:lnTo>
                    <a:pt x="1316" y="527"/>
                  </a:lnTo>
                  <a:lnTo>
                    <a:pt x="1331" y="540"/>
                  </a:lnTo>
                  <a:lnTo>
                    <a:pt x="1345" y="554"/>
                  </a:lnTo>
                  <a:lnTo>
                    <a:pt x="1356" y="570"/>
                  </a:lnTo>
                  <a:lnTo>
                    <a:pt x="1367" y="588"/>
                  </a:lnTo>
                  <a:lnTo>
                    <a:pt x="1375" y="606"/>
                  </a:lnTo>
                  <a:lnTo>
                    <a:pt x="1380" y="626"/>
                  </a:lnTo>
                  <a:lnTo>
                    <a:pt x="1385" y="647"/>
                  </a:lnTo>
                  <a:lnTo>
                    <a:pt x="1388" y="669"/>
                  </a:lnTo>
                  <a:lnTo>
                    <a:pt x="1390" y="692"/>
                  </a:lnTo>
                  <a:lnTo>
                    <a:pt x="1390" y="717"/>
                  </a:lnTo>
                  <a:lnTo>
                    <a:pt x="1388" y="742"/>
                  </a:lnTo>
                  <a:lnTo>
                    <a:pt x="1385" y="760"/>
                  </a:lnTo>
                  <a:lnTo>
                    <a:pt x="1382" y="780"/>
                  </a:lnTo>
                  <a:lnTo>
                    <a:pt x="1377" y="798"/>
                  </a:lnTo>
                  <a:lnTo>
                    <a:pt x="1373" y="817"/>
                  </a:lnTo>
                  <a:lnTo>
                    <a:pt x="1367" y="823"/>
                  </a:lnTo>
                  <a:lnTo>
                    <a:pt x="1360" y="828"/>
                  </a:lnTo>
                  <a:lnTo>
                    <a:pt x="1352" y="835"/>
                  </a:lnTo>
                  <a:lnTo>
                    <a:pt x="1345" y="841"/>
                  </a:lnTo>
                  <a:lnTo>
                    <a:pt x="1350" y="843"/>
                  </a:lnTo>
                  <a:lnTo>
                    <a:pt x="1357" y="844"/>
                  </a:lnTo>
                  <a:lnTo>
                    <a:pt x="1363" y="847"/>
                  </a:lnTo>
                  <a:lnTo>
                    <a:pt x="1370" y="848"/>
                  </a:lnTo>
                  <a:lnTo>
                    <a:pt x="1376" y="850"/>
                  </a:lnTo>
                  <a:lnTo>
                    <a:pt x="1382" y="853"/>
                  </a:lnTo>
                  <a:lnTo>
                    <a:pt x="1388" y="854"/>
                  </a:lnTo>
                  <a:lnTo>
                    <a:pt x="1394" y="856"/>
                  </a:lnTo>
                  <a:lnTo>
                    <a:pt x="1399" y="876"/>
                  </a:lnTo>
                  <a:lnTo>
                    <a:pt x="1403" y="895"/>
                  </a:lnTo>
                  <a:lnTo>
                    <a:pt x="1408" y="916"/>
                  </a:lnTo>
                  <a:lnTo>
                    <a:pt x="1413" y="936"/>
                  </a:lnTo>
                  <a:lnTo>
                    <a:pt x="1417" y="936"/>
                  </a:lnTo>
                  <a:lnTo>
                    <a:pt x="1423" y="937"/>
                  </a:lnTo>
                  <a:lnTo>
                    <a:pt x="1428" y="937"/>
                  </a:lnTo>
                  <a:lnTo>
                    <a:pt x="1433" y="938"/>
                  </a:lnTo>
                  <a:lnTo>
                    <a:pt x="1438" y="939"/>
                  </a:lnTo>
                  <a:lnTo>
                    <a:pt x="1444" y="939"/>
                  </a:lnTo>
                  <a:lnTo>
                    <a:pt x="1450" y="940"/>
                  </a:lnTo>
                  <a:lnTo>
                    <a:pt x="1455" y="940"/>
                  </a:lnTo>
                  <a:lnTo>
                    <a:pt x="1467" y="1002"/>
                  </a:lnTo>
                  <a:lnTo>
                    <a:pt x="1480" y="1063"/>
                  </a:lnTo>
                  <a:lnTo>
                    <a:pt x="1491" y="1126"/>
                  </a:lnTo>
                  <a:lnTo>
                    <a:pt x="1504" y="1188"/>
                  </a:lnTo>
                  <a:lnTo>
                    <a:pt x="1515" y="1250"/>
                  </a:lnTo>
                  <a:lnTo>
                    <a:pt x="1527" y="1312"/>
                  </a:lnTo>
                  <a:lnTo>
                    <a:pt x="1539" y="1374"/>
                  </a:lnTo>
                  <a:lnTo>
                    <a:pt x="1551" y="1437"/>
                  </a:lnTo>
                  <a:lnTo>
                    <a:pt x="1533" y="1446"/>
                  </a:lnTo>
                  <a:lnTo>
                    <a:pt x="1515" y="1454"/>
                  </a:lnTo>
                  <a:lnTo>
                    <a:pt x="1497" y="1463"/>
                  </a:lnTo>
                  <a:lnTo>
                    <a:pt x="1478" y="1471"/>
                  </a:lnTo>
                  <a:lnTo>
                    <a:pt x="1461" y="1480"/>
                  </a:lnTo>
                  <a:lnTo>
                    <a:pt x="1443" y="1489"/>
                  </a:lnTo>
                  <a:lnTo>
                    <a:pt x="1425" y="1498"/>
                  </a:lnTo>
                  <a:lnTo>
                    <a:pt x="1407" y="1506"/>
                  </a:lnTo>
                  <a:lnTo>
                    <a:pt x="1388" y="1515"/>
                  </a:lnTo>
                  <a:lnTo>
                    <a:pt x="1371" y="1523"/>
                  </a:lnTo>
                  <a:lnTo>
                    <a:pt x="1353" y="1532"/>
                  </a:lnTo>
                  <a:lnTo>
                    <a:pt x="1335" y="1540"/>
                  </a:lnTo>
                  <a:lnTo>
                    <a:pt x="1317" y="1550"/>
                  </a:lnTo>
                  <a:lnTo>
                    <a:pt x="1299" y="1559"/>
                  </a:lnTo>
                  <a:lnTo>
                    <a:pt x="1281" y="1567"/>
                  </a:lnTo>
                  <a:lnTo>
                    <a:pt x="1263" y="1576"/>
                  </a:lnTo>
                  <a:lnTo>
                    <a:pt x="1250" y="1570"/>
                  </a:lnTo>
                  <a:lnTo>
                    <a:pt x="1239" y="1565"/>
                  </a:lnTo>
                  <a:lnTo>
                    <a:pt x="1226" y="1559"/>
                  </a:lnTo>
                  <a:lnTo>
                    <a:pt x="1213" y="1554"/>
                  </a:lnTo>
                  <a:lnTo>
                    <a:pt x="1202" y="1548"/>
                  </a:lnTo>
                  <a:lnTo>
                    <a:pt x="1189" y="1543"/>
                  </a:lnTo>
                  <a:lnTo>
                    <a:pt x="1176" y="1537"/>
                  </a:lnTo>
                  <a:lnTo>
                    <a:pt x="1164" y="1531"/>
                  </a:lnTo>
                  <a:lnTo>
                    <a:pt x="1152" y="1527"/>
                  </a:lnTo>
                  <a:lnTo>
                    <a:pt x="1140" y="1521"/>
                  </a:lnTo>
                  <a:lnTo>
                    <a:pt x="1127" y="1515"/>
                  </a:lnTo>
                  <a:lnTo>
                    <a:pt x="1114" y="1509"/>
                  </a:lnTo>
                  <a:lnTo>
                    <a:pt x="1103" y="1505"/>
                  </a:lnTo>
                  <a:lnTo>
                    <a:pt x="1090" y="1499"/>
                  </a:lnTo>
                  <a:lnTo>
                    <a:pt x="1077" y="1493"/>
                  </a:lnTo>
                  <a:lnTo>
                    <a:pt x="1065" y="1487"/>
                  </a:lnTo>
                  <a:lnTo>
                    <a:pt x="1040" y="1495"/>
                  </a:lnTo>
                  <a:lnTo>
                    <a:pt x="1020" y="1507"/>
                  </a:lnTo>
                  <a:lnTo>
                    <a:pt x="1001" y="1523"/>
                  </a:lnTo>
                  <a:lnTo>
                    <a:pt x="983" y="1539"/>
                  </a:lnTo>
                  <a:lnTo>
                    <a:pt x="965" y="1554"/>
                  </a:lnTo>
                  <a:lnTo>
                    <a:pt x="946" y="1566"/>
                  </a:lnTo>
                  <a:lnTo>
                    <a:pt x="925" y="1573"/>
                  </a:lnTo>
                  <a:lnTo>
                    <a:pt x="901" y="1573"/>
                  </a:lnTo>
                  <a:lnTo>
                    <a:pt x="895" y="1573"/>
                  </a:lnTo>
                  <a:lnTo>
                    <a:pt x="889" y="1573"/>
                  </a:lnTo>
                  <a:lnTo>
                    <a:pt x="884" y="1573"/>
                  </a:lnTo>
                  <a:lnTo>
                    <a:pt x="878" y="1573"/>
                  </a:lnTo>
                  <a:lnTo>
                    <a:pt x="872" y="1573"/>
                  </a:lnTo>
                  <a:lnTo>
                    <a:pt x="866" y="1573"/>
                  </a:lnTo>
                  <a:lnTo>
                    <a:pt x="861" y="1573"/>
                  </a:lnTo>
                  <a:lnTo>
                    <a:pt x="855" y="1573"/>
                  </a:lnTo>
                  <a:lnTo>
                    <a:pt x="857" y="1588"/>
                  </a:lnTo>
                  <a:lnTo>
                    <a:pt x="861" y="1601"/>
                  </a:lnTo>
                  <a:lnTo>
                    <a:pt x="863" y="1615"/>
                  </a:lnTo>
                  <a:lnTo>
                    <a:pt x="865" y="1629"/>
                  </a:lnTo>
                  <a:lnTo>
                    <a:pt x="849" y="1630"/>
                  </a:lnTo>
                  <a:lnTo>
                    <a:pt x="832" y="1633"/>
                  </a:lnTo>
                  <a:lnTo>
                    <a:pt x="816" y="1634"/>
                  </a:lnTo>
                  <a:lnTo>
                    <a:pt x="798" y="1636"/>
                  </a:lnTo>
                  <a:lnTo>
                    <a:pt x="781" y="1637"/>
                  </a:lnTo>
                  <a:lnTo>
                    <a:pt x="764" y="1639"/>
                  </a:lnTo>
                  <a:lnTo>
                    <a:pt x="748" y="1641"/>
                  </a:lnTo>
                  <a:lnTo>
                    <a:pt x="730" y="1643"/>
                  </a:lnTo>
                  <a:lnTo>
                    <a:pt x="710" y="1641"/>
                  </a:lnTo>
                  <a:lnTo>
                    <a:pt x="688" y="1639"/>
                  </a:lnTo>
                  <a:lnTo>
                    <a:pt x="667" y="1637"/>
                  </a:lnTo>
                  <a:lnTo>
                    <a:pt x="646" y="1636"/>
                  </a:lnTo>
                  <a:lnTo>
                    <a:pt x="624" y="1634"/>
                  </a:lnTo>
                  <a:lnTo>
                    <a:pt x="604" y="1633"/>
                  </a:lnTo>
                  <a:lnTo>
                    <a:pt x="583" y="1630"/>
                  </a:lnTo>
                  <a:lnTo>
                    <a:pt x="562" y="1628"/>
                  </a:lnTo>
                  <a:lnTo>
                    <a:pt x="531" y="1620"/>
                  </a:lnTo>
                  <a:lnTo>
                    <a:pt x="498" y="1613"/>
                  </a:lnTo>
                  <a:lnTo>
                    <a:pt x="463" y="1605"/>
                  </a:lnTo>
                  <a:lnTo>
                    <a:pt x="427" y="1597"/>
                  </a:lnTo>
                  <a:lnTo>
                    <a:pt x="391" y="1588"/>
                  </a:lnTo>
                  <a:lnTo>
                    <a:pt x="355" y="1578"/>
                  </a:lnTo>
                  <a:lnTo>
                    <a:pt x="317" y="1568"/>
                  </a:lnTo>
                  <a:lnTo>
                    <a:pt x="280" y="1558"/>
                  </a:lnTo>
                  <a:lnTo>
                    <a:pt x="243" y="1546"/>
                  </a:lnTo>
                  <a:lnTo>
                    <a:pt x="207" y="1533"/>
                  </a:lnTo>
                  <a:lnTo>
                    <a:pt x="173" y="1520"/>
                  </a:lnTo>
                  <a:lnTo>
                    <a:pt x="139" y="1505"/>
                  </a:lnTo>
                  <a:lnTo>
                    <a:pt x="107" y="1489"/>
                  </a:lnTo>
                  <a:lnTo>
                    <a:pt x="77" y="1471"/>
                  </a:lnTo>
                  <a:lnTo>
                    <a:pt x="49" y="1453"/>
                  </a:lnTo>
                  <a:lnTo>
                    <a:pt x="25" y="1432"/>
                  </a:lnTo>
                  <a:lnTo>
                    <a:pt x="20" y="1349"/>
                  </a:lnTo>
                  <a:lnTo>
                    <a:pt x="15" y="1266"/>
                  </a:lnTo>
                  <a:lnTo>
                    <a:pt x="10" y="1183"/>
                  </a:lnTo>
                  <a:lnTo>
                    <a:pt x="4" y="1099"/>
                  </a:lnTo>
                  <a:lnTo>
                    <a:pt x="4" y="1077"/>
                  </a:lnTo>
                  <a:lnTo>
                    <a:pt x="4" y="1055"/>
                  </a:lnTo>
                  <a:lnTo>
                    <a:pt x="4" y="1033"/>
                  </a:lnTo>
                  <a:lnTo>
                    <a:pt x="4" y="1012"/>
                  </a:lnTo>
                  <a:lnTo>
                    <a:pt x="3" y="990"/>
                  </a:lnTo>
                  <a:lnTo>
                    <a:pt x="2" y="968"/>
                  </a:lnTo>
                  <a:lnTo>
                    <a:pt x="1" y="947"/>
                  </a:lnTo>
                  <a:lnTo>
                    <a:pt x="0" y="925"/>
                  </a:lnTo>
                  <a:lnTo>
                    <a:pt x="9" y="812"/>
                  </a:lnTo>
                  <a:lnTo>
                    <a:pt x="18" y="699"/>
                  </a:lnTo>
                  <a:lnTo>
                    <a:pt x="27" y="586"/>
                  </a:lnTo>
                  <a:lnTo>
                    <a:pt x="38" y="474"/>
                  </a:lnTo>
                  <a:lnTo>
                    <a:pt x="47" y="362"/>
                  </a:lnTo>
                  <a:lnTo>
                    <a:pt x="56" y="249"/>
                  </a:lnTo>
                  <a:lnTo>
                    <a:pt x="65" y="136"/>
                  </a:lnTo>
                  <a:lnTo>
                    <a:pt x="75" y="23"/>
                  </a:lnTo>
                  <a:close/>
                </a:path>
              </a:pathLst>
            </a:custGeom>
            <a:solidFill>
              <a:srgbClr val="9696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3" name="Freeform 11"/>
            <p:cNvSpPr>
              <a:spLocks/>
            </p:cNvSpPr>
            <p:nvPr/>
          </p:nvSpPr>
          <p:spPr bwMode="auto">
            <a:xfrm>
              <a:off x="2903" y="2188"/>
              <a:ext cx="775" cy="813"/>
            </a:xfrm>
            <a:custGeom>
              <a:avLst/>
              <a:gdLst>
                <a:gd name="T0" fmla="*/ 18 w 1550"/>
                <a:gd name="T1" fmla="*/ 1 h 1626"/>
                <a:gd name="T2" fmla="*/ 30 w 1550"/>
                <a:gd name="T3" fmla="*/ 0 h 1626"/>
                <a:gd name="T4" fmla="*/ 42 w 1550"/>
                <a:gd name="T5" fmla="*/ 2 h 1626"/>
                <a:gd name="T6" fmla="*/ 54 w 1550"/>
                <a:gd name="T7" fmla="*/ 6 h 1626"/>
                <a:gd name="T8" fmla="*/ 60 w 1550"/>
                <a:gd name="T9" fmla="*/ 7 h 1626"/>
                <a:gd name="T10" fmla="*/ 65 w 1550"/>
                <a:gd name="T11" fmla="*/ 8 h 1626"/>
                <a:gd name="T12" fmla="*/ 68 w 1550"/>
                <a:gd name="T13" fmla="*/ 10 h 1626"/>
                <a:gd name="T14" fmla="*/ 72 w 1550"/>
                <a:gd name="T15" fmla="*/ 12 h 1626"/>
                <a:gd name="T16" fmla="*/ 78 w 1550"/>
                <a:gd name="T17" fmla="*/ 21 h 1626"/>
                <a:gd name="T18" fmla="*/ 86 w 1550"/>
                <a:gd name="T19" fmla="*/ 32 h 1626"/>
                <a:gd name="T20" fmla="*/ 93 w 1550"/>
                <a:gd name="T21" fmla="*/ 44 h 1626"/>
                <a:gd name="T22" fmla="*/ 101 w 1550"/>
                <a:gd name="T23" fmla="*/ 55 h 1626"/>
                <a:gd name="T24" fmla="*/ 112 w 1550"/>
                <a:gd name="T25" fmla="*/ 58 h 1626"/>
                <a:gd name="T26" fmla="*/ 124 w 1550"/>
                <a:gd name="T27" fmla="*/ 59 h 1626"/>
                <a:gd name="T28" fmla="*/ 136 w 1550"/>
                <a:gd name="T29" fmla="*/ 60 h 1626"/>
                <a:gd name="T30" fmla="*/ 149 w 1550"/>
                <a:gd name="T31" fmla="*/ 61 h 1626"/>
                <a:gd name="T32" fmla="*/ 160 w 1550"/>
                <a:gd name="T33" fmla="*/ 63 h 1626"/>
                <a:gd name="T34" fmla="*/ 168 w 1550"/>
                <a:gd name="T35" fmla="*/ 69 h 1626"/>
                <a:gd name="T36" fmla="*/ 172 w 1550"/>
                <a:gd name="T37" fmla="*/ 78 h 1626"/>
                <a:gd name="T38" fmla="*/ 173 w 1550"/>
                <a:gd name="T39" fmla="*/ 89 h 1626"/>
                <a:gd name="T40" fmla="*/ 172 w 1550"/>
                <a:gd name="T41" fmla="*/ 99 h 1626"/>
                <a:gd name="T42" fmla="*/ 169 w 1550"/>
                <a:gd name="T43" fmla="*/ 104 h 1626"/>
                <a:gd name="T44" fmla="*/ 170 w 1550"/>
                <a:gd name="T45" fmla="*/ 105 h 1626"/>
                <a:gd name="T46" fmla="*/ 173 w 1550"/>
                <a:gd name="T47" fmla="*/ 106 h 1626"/>
                <a:gd name="T48" fmla="*/ 176 w 1550"/>
                <a:gd name="T49" fmla="*/ 115 h 1626"/>
                <a:gd name="T50" fmla="*/ 179 w 1550"/>
                <a:gd name="T51" fmla="*/ 117 h 1626"/>
                <a:gd name="T52" fmla="*/ 182 w 1550"/>
                <a:gd name="T53" fmla="*/ 118 h 1626"/>
                <a:gd name="T54" fmla="*/ 187 w 1550"/>
                <a:gd name="T55" fmla="*/ 140 h 1626"/>
                <a:gd name="T56" fmla="*/ 193 w 1550"/>
                <a:gd name="T57" fmla="*/ 170 h 1626"/>
                <a:gd name="T58" fmla="*/ 187 w 1550"/>
                <a:gd name="T59" fmla="*/ 181 h 1626"/>
                <a:gd name="T60" fmla="*/ 178 w 1550"/>
                <a:gd name="T61" fmla="*/ 185 h 1626"/>
                <a:gd name="T62" fmla="*/ 169 w 1550"/>
                <a:gd name="T63" fmla="*/ 190 h 1626"/>
                <a:gd name="T64" fmla="*/ 160 w 1550"/>
                <a:gd name="T65" fmla="*/ 194 h 1626"/>
                <a:gd name="T66" fmla="*/ 153 w 1550"/>
                <a:gd name="T67" fmla="*/ 193 h 1626"/>
                <a:gd name="T68" fmla="*/ 147 w 1550"/>
                <a:gd name="T69" fmla="*/ 191 h 1626"/>
                <a:gd name="T70" fmla="*/ 141 w 1550"/>
                <a:gd name="T71" fmla="*/ 188 h 1626"/>
                <a:gd name="T72" fmla="*/ 135 w 1550"/>
                <a:gd name="T73" fmla="*/ 185 h 1626"/>
                <a:gd name="T74" fmla="*/ 125 w 1550"/>
                <a:gd name="T75" fmla="*/ 189 h 1626"/>
                <a:gd name="T76" fmla="*/ 115 w 1550"/>
                <a:gd name="T77" fmla="*/ 194 h 1626"/>
                <a:gd name="T78" fmla="*/ 110 w 1550"/>
                <a:gd name="T79" fmla="*/ 195 h 1626"/>
                <a:gd name="T80" fmla="*/ 107 w 1550"/>
                <a:gd name="T81" fmla="*/ 195 h 1626"/>
                <a:gd name="T82" fmla="*/ 107 w 1550"/>
                <a:gd name="T83" fmla="*/ 200 h 1626"/>
                <a:gd name="T84" fmla="*/ 102 w 1550"/>
                <a:gd name="T85" fmla="*/ 203 h 1626"/>
                <a:gd name="T86" fmla="*/ 93 w 1550"/>
                <a:gd name="T87" fmla="*/ 203 h 1626"/>
                <a:gd name="T88" fmla="*/ 83 w 1550"/>
                <a:gd name="T89" fmla="*/ 203 h 1626"/>
                <a:gd name="T90" fmla="*/ 73 w 1550"/>
                <a:gd name="T91" fmla="*/ 202 h 1626"/>
                <a:gd name="T92" fmla="*/ 58 w 1550"/>
                <a:gd name="T93" fmla="*/ 199 h 1626"/>
                <a:gd name="T94" fmla="*/ 40 w 1550"/>
                <a:gd name="T95" fmla="*/ 194 h 1626"/>
                <a:gd name="T96" fmla="*/ 22 w 1550"/>
                <a:gd name="T97" fmla="*/ 189 h 1626"/>
                <a:gd name="T98" fmla="*/ 7 w 1550"/>
                <a:gd name="T99" fmla="*/ 180 h 1626"/>
                <a:gd name="T100" fmla="*/ 2 w 1550"/>
                <a:gd name="T101" fmla="*/ 146 h 1626"/>
                <a:gd name="T102" fmla="*/ 2 w 1550"/>
                <a:gd name="T103" fmla="*/ 127 h 1626"/>
                <a:gd name="T104" fmla="*/ 1 w 1550"/>
                <a:gd name="T105" fmla="*/ 116 h 1626"/>
                <a:gd name="T106" fmla="*/ 4 w 1550"/>
                <a:gd name="T107" fmla="*/ 72 h 1626"/>
                <a:gd name="T108" fmla="*/ 8 w 1550"/>
                <a:gd name="T109" fmla="*/ 17 h 16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50" h="1626">
                  <a:moveTo>
                    <a:pt x="72" y="23"/>
                  </a:moveTo>
                  <a:lnTo>
                    <a:pt x="95" y="16"/>
                  </a:lnTo>
                  <a:lnTo>
                    <a:pt x="118" y="11"/>
                  </a:lnTo>
                  <a:lnTo>
                    <a:pt x="143" y="6"/>
                  </a:lnTo>
                  <a:lnTo>
                    <a:pt x="166" y="3"/>
                  </a:lnTo>
                  <a:lnTo>
                    <a:pt x="190" y="0"/>
                  </a:lnTo>
                  <a:lnTo>
                    <a:pt x="214" y="0"/>
                  </a:lnTo>
                  <a:lnTo>
                    <a:pt x="237" y="0"/>
                  </a:lnTo>
                  <a:lnTo>
                    <a:pt x="261" y="1"/>
                  </a:lnTo>
                  <a:lnTo>
                    <a:pt x="286" y="5"/>
                  </a:lnTo>
                  <a:lnTo>
                    <a:pt x="309" y="8"/>
                  </a:lnTo>
                  <a:lnTo>
                    <a:pt x="333" y="13"/>
                  </a:lnTo>
                  <a:lnTo>
                    <a:pt x="356" y="19"/>
                  </a:lnTo>
                  <a:lnTo>
                    <a:pt x="379" y="26"/>
                  </a:lnTo>
                  <a:lnTo>
                    <a:pt x="402" y="34"/>
                  </a:lnTo>
                  <a:lnTo>
                    <a:pt x="425" y="43"/>
                  </a:lnTo>
                  <a:lnTo>
                    <a:pt x="447" y="52"/>
                  </a:lnTo>
                  <a:lnTo>
                    <a:pt x="456" y="53"/>
                  </a:lnTo>
                  <a:lnTo>
                    <a:pt x="465" y="53"/>
                  </a:lnTo>
                  <a:lnTo>
                    <a:pt x="475" y="54"/>
                  </a:lnTo>
                  <a:lnTo>
                    <a:pt x="485" y="54"/>
                  </a:lnTo>
                  <a:lnTo>
                    <a:pt x="494" y="56"/>
                  </a:lnTo>
                  <a:lnTo>
                    <a:pt x="503" y="57"/>
                  </a:lnTo>
                  <a:lnTo>
                    <a:pt x="513" y="57"/>
                  </a:lnTo>
                  <a:lnTo>
                    <a:pt x="522" y="58"/>
                  </a:lnTo>
                  <a:lnTo>
                    <a:pt x="529" y="64"/>
                  </a:lnTo>
                  <a:lnTo>
                    <a:pt x="536" y="69"/>
                  </a:lnTo>
                  <a:lnTo>
                    <a:pt x="543" y="74"/>
                  </a:lnTo>
                  <a:lnTo>
                    <a:pt x="550" y="80"/>
                  </a:lnTo>
                  <a:lnTo>
                    <a:pt x="556" y="86"/>
                  </a:lnTo>
                  <a:lnTo>
                    <a:pt x="563" y="90"/>
                  </a:lnTo>
                  <a:lnTo>
                    <a:pt x="570" y="96"/>
                  </a:lnTo>
                  <a:lnTo>
                    <a:pt x="577" y="102"/>
                  </a:lnTo>
                  <a:lnTo>
                    <a:pt x="592" y="124"/>
                  </a:lnTo>
                  <a:lnTo>
                    <a:pt x="607" y="146"/>
                  </a:lnTo>
                  <a:lnTo>
                    <a:pt x="622" y="167"/>
                  </a:lnTo>
                  <a:lnTo>
                    <a:pt x="638" y="190"/>
                  </a:lnTo>
                  <a:lnTo>
                    <a:pt x="653" y="212"/>
                  </a:lnTo>
                  <a:lnTo>
                    <a:pt x="668" y="234"/>
                  </a:lnTo>
                  <a:lnTo>
                    <a:pt x="683" y="256"/>
                  </a:lnTo>
                  <a:lnTo>
                    <a:pt x="698" y="278"/>
                  </a:lnTo>
                  <a:lnTo>
                    <a:pt x="713" y="301"/>
                  </a:lnTo>
                  <a:lnTo>
                    <a:pt x="728" y="323"/>
                  </a:lnTo>
                  <a:lnTo>
                    <a:pt x="743" y="345"/>
                  </a:lnTo>
                  <a:lnTo>
                    <a:pt x="759" y="367"/>
                  </a:lnTo>
                  <a:lnTo>
                    <a:pt x="774" y="390"/>
                  </a:lnTo>
                  <a:lnTo>
                    <a:pt x="789" y="412"/>
                  </a:lnTo>
                  <a:lnTo>
                    <a:pt x="804" y="434"/>
                  </a:lnTo>
                  <a:lnTo>
                    <a:pt x="819" y="455"/>
                  </a:lnTo>
                  <a:lnTo>
                    <a:pt x="843" y="458"/>
                  </a:lnTo>
                  <a:lnTo>
                    <a:pt x="868" y="459"/>
                  </a:lnTo>
                  <a:lnTo>
                    <a:pt x="892" y="461"/>
                  </a:lnTo>
                  <a:lnTo>
                    <a:pt x="916" y="462"/>
                  </a:lnTo>
                  <a:lnTo>
                    <a:pt x="941" y="465"/>
                  </a:lnTo>
                  <a:lnTo>
                    <a:pt x="966" y="466"/>
                  </a:lnTo>
                  <a:lnTo>
                    <a:pt x="990" y="468"/>
                  </a:lnTo>
                  <a:lnTo>
                    <a:pt x="1014" y="469"/>
                  </a:lnTo>
                  <a:lnTo>
                    <a:pt x="1039" y="472"/>
                  </a:lnTo>
                  <a:lnTo>
                    <a:pt x="1064" y="474"/>
                  </a:lnTo>
                  <a:lnTo>
                    <a:pt x="1088" y="475"/>
                  </a:lnTo>
                  <a:lnTo>
                    <a:pt x="1113" y="477"/>
                  </a:lnTo>
                  <a:lnTo>
                    <a:pt x="1137" y="478"/>
                  </a:lnTo>
                  <a:lnTo>
                    <a:pt x="1162" y="481"/>
                  </a:lnTo>
                  <a:lnTo>
                    <a:pt x="1187" y="482"/>
                  </a:lnTo>
                  <a:lnTo>
                    <a:pt x="1211" y="484"/>
                  </a:lnTo>
                  <a:lnTo>
                    <a:pt x="1235" y="489"/>
                  </a:lnTo>
                  <a:lnTo>
                    <a:pt x="1257" y="496"/>
                  </a:lnTo>
                  <a:lnTo>
                    <a:pt x="1278" y="504"/>
                  </a:lnTo>
                  <a:lnTo>
                    <a:pt x="1296" y="513"/>
                  </a:lnTo>
                  <a:lnTo>
                    <a:pt x="1313" y="523"/>
                  </a:lnTo>
                  <a:lnTo>
                    <a:pt x="1328" y="536"/>
                  </a:lnTo>
                  <a:lnTo>
                    <a:pt x="1340" y="550"/>
                  </a:lnTo>
                  <a:lnTo>
                    <a:pt x="1352" y="566"/>
                  </a:lnTo>
                  <a:lnTo>
                    <a:pt x="1361" y="582"/>
                  </a:lnTo>
                  <a:lnTo>
                    <a:pt x="1369" y="601"/>
                  </a:lnTo>
                  <a:lnTo>
                    <a:pt x="1376" y="620"/>
                  </a:lnTo>
                  <a:lnTo>
                    <a:pt x="1381" y="640"/>
                  </a:lnTo>
                  <a:lnTo>
                    <a:pt x="1383" y="662"/>
                  </a:lnTo>
                  <a:lnTo>
                    <a:pt x="1385" y="685"/>
                  </a:lnTo>
                  <a:lnTo>
                    <a:pt x="1384" y="709"/>
                  </a:lnTo>
                  <a:lnTo>
                    <a:pt x="1383" y="734"/>
                  </a:lnTo>
                  <a:lnTo>
                    <a:pt x="1378" y="752"/>
                  </a:lnTo>
                  <a:lnTo>
                    <a:pt x="1375" y="770"/>
                  </a:lnTo>
                  <a:lnTo>
                    <a:pt x="1370" y="787"/>
                  </a:lnTo>
                  <a:lnTo>
                    <a:pt x="1366" y="806"/>
                  </a:lnTo>
                  <a:lnTo>
                    <a:pt x="1359" y="813"/>
                  </a:lnTo>
                  <a:lnTo>
                    <a:pt x="1353" y="820"/>
                  </a:lnTo>
                  <a:lnTo>
                    <a:pt x="1346" y="826"/>
                  </a:lnTo>
                  <a:lnTo>
                    <a:pt x="1340" y="832"/>
                  </a:lnTo>
                  <a:lnTo>
                    <a:pt x="1346" y="834"/>
                  </a:lnTo>
                  <a:lnTo>
                    <a:pt x="1353" y="837"/>
                  </a:lnTo>
                  <a:lnTo>
                    <a:pt x="1359" y="838"/>
                  </a:lnTo>
                  <a:lnTo>
                    <a:pt x="1364" y="840"/>
                  </a:lnTo>
                  <a:lnTo>
                    <a:pt x="1370" y="843"/>
                  </a:lnTo>
                  <a:lnTo>
                    <a:pt x="1377" y="844"/>
                  </a:lnTo>
                  <a:lnTo>
                    <a:pt x="1383" y="846"/>
                  </a:lnTo>
                  <a:lnTo>
                    <a:pt x="1389" y="848"/>
                  </a:lnTo>
                  <a:lnTo>
                    <a:pt x="1393" y="870"/>
                  </a:lnTo>
                  <a:lnTo>
                    <a:pt x="1398" y="891"/>
                  </a:lnTo>
                  <a:lnTo>
                    <a:pt x="1402" y="913"/>
                  </a:lnTo>
                  <a:lnTo>
                    <a:pt x="1407" y="935"/>
                  </a:lnTo>
                  <a:lnTo>
                    <a:pt x="1413" y="935"/>
                  </a:lnTo>
                  <a:lnTo>
                    <a:pt x="1420" y="936"/>
                  </a:lnTo>
                  <a:lnTo>
                    <a:pt x="1426" y="936"/>
                  </a:lnTo>
                  <a:lnTo>
                    <a:pt x="1431" y="937"/>
                  </a:lnTo>
                  <a:lnTo>
                    <a:pt x="1437" y="938"/>
                  </a:lnTo>
                  <a:lnTo>
                    <a:pt x="1444" y="938"/>
                  </a:lnTo>
                  <a:lnTo>
                    <a:pt x="1450" y="939"/>
                  </a:lnTo>
                  <a:lnTo>
                    <a:pt x="1457" y="939"/>
                  </a:lnTo>
                  <a:lnTo>
                    <a:pt x="1468" y="999"/>
                  </a:lnTo>
                  <a:lnTo>
                    <a:pt x="1480" y="1059"/>
                  </a:lnTo>
                  <a:lnTo>
                    <a:pt x="1491" y="1119"/>
                  </a:lnTo>
                  <a:lnTo>
                    <a:pt x="1504" y="1179"/>
                  </a:lnTo>
                  <a:lnTo>
                    <a:pt x="1515" y="1239"/>
                  </a:lnTo>
                  <a:lnTo>
                    <a:pt x="1527" y="1299"/>
                  </a:lnTo>
                  <a:lnTo>
                    <a:pt x="1538" y="1359"/>
                  </a:lnTo>
                  <a:lnTo>
                    <a:pt x="1550" y="1419"/>
                  </a:lnTo>
                  <a:lnTo>
                    <a:pt x="1532" y="1428"/>
                  </a:lnTo>
                  <a:lnTo>
                    <a:pt x="1514" y="1436"/>
                  </a:lnTo>
                  <a:lnTo>
                    <a:pt x="1496" y="1445"/>
                  </a:lnTo>
                  <a:lnTo>
                    <a:pt x="1477" y="1453"/>
                  </a:lnTo>
                  <a:lnTo>
                    <a:pt x="1459" y="1462"/>
                  </a:lnTo>
                  <a:lnTo>
                    <a:pt x="1442" y="1470"/>
                  </a:lnTo>
                  <a:lnTo>
                    <a:pt x="1423" y="1480"/>
                  </a:lnTo>
                  <a:lnTo>
                    <a:pt x="1406" y="1489"/>
                  </a:lnTo>
                  <a:lnTo>
                    <a:pt x="1387" y="1497"/>
                  </a:lnTo>
                  <a:lnTo>
                    <a:pt x="1369" y="1506"/>
                  </a:lnTo>
                  <a:lnTo>
                    <a:pt x="1352" y="1515"/>
                  </a:lnTo>
                  <a:lnTo>
                    <a:pt x="1333" y="1523"/>
                  </a:lnTo>
                  <a:lnTo>
                    <a:pt x="1315" y="1533"/>
                  </a:lnTo>
                  <a:lnTo>
                    <a:pt x="1296" y="1542"/>
                  </a:lnTo>
                  <a:lnTo>
                    <a:pt x="1279" y="1550"/>
                  </a:lnTo>
                  <a:lnTo>
                    <a:pt x="1261" y="1559"/>
                  </a:lnTo>
                  <a:lnTo>
                    <a:pt x="1248" y="1553"/>
                  </a:lnTo>
                  <a:lnTo>
                    <a:pt x="1236" y="1549"/>
                  </a:lnTo>
                  <a:lnTo>
                    <a:pt x="1224" y="1543"/>
                  </a:lnTo>
                  <a:lnTo>
                    <a:pt x="1211" y="1537"/>
                  </a:lnTo>
                  <a:lnTo>
                    <a:pt x="1200" y="1532"/>
                  </a:lnTo>
                  <a:lnTo>
                    <a:pt x="1187" y="1527"/>
                  </a:lnTo>
                  <a:lnTo>
                    <a:pt x="1175" y="1521"/>
                  </a:lnTo>
                  <a:lnTo>
                    <a:pt x="1163" y="1515"/>
                  </a:lnTo>
                  <a:lnTo>
                    <a:pt x="1150" y="1510"/>
                  </a:lnTo>
                  <a:lnTo>
                    <a:pt x="1139" y="1504"/>
                  </a:lnTo>
                  <a:lnTo>
                    <a:pt x="1126" y="1499"/>
                  </a:lnTo>
                  <a:lnTo>
                    <a:pt x="1114" y="1494"/>
                  </a:lnTo>
                  <a:lnTo>
                    <a:pt x="1102" y="1488"/>
                  </a:lnTo>
                  <a:lnTo>
                    <a:pt x="1089" y="1482"/>
                  </a:lnTo>
                  <a:lnTo>
                    <a:pt x="1077" y="1477"/>
                  </a:lnTo>
                  <a:lnTo>
                    <a:pt x="1065" y="1472"/>
                  </a:lnTo>
                  <a:lnTo>
                    <a:pt x="1041" y="1479"/>
                  </a:lnTo>
                  <a:lnTo>
                    <a:pt x="1019" y="1490"/>
                  </a:lnTo>
                  <a:lnTo>
                    <a:pt x="998" y="1505"/>
                  </a:lnTo>
                  <a:lnTo>
                    <a:pt x="979" y="1520"/>
                  </a:lnTo>
                  <a:lnTo>
                    <a:pt x="960" y="1535"/>
                  </a:lnTo>
                  <a:lnTo>
                    <a:pt x="939" y="1547"/>
                  </a:lnTo>
                  <a:lnTo>
                    <a:pt x="917" y="1552"/>
                  </a:lnTo>
                  <a:lnTo>
                    <a:pt x="893" y="1552"/>
                  </a:lnTo>
                  <a:lnTo>
                    <a:pt x="887" y="1552"/>
                  </a:lnTo>
                  <a:lnTo>
                    <a:pt x="881" y="1553"/>
                  </a:lnTo>
                  <a:lnTo>
                    <a:pt x="876" y="1553"/>
                  </a:lnTo>
                  <a:lnTo>
                    <a:pt x="871" y="1553"/>
                  </a:lnTo>
                  <a:lnTo>
                    <a:pt x="865" y="1555"/>
                  </a:lnTo>
                  <a:lnTo>
                    <a:pt x="860" y="1555"/>
                  </a:lnTo>
                  <a:lnTo>
                    <a:pt x="854" y="1555"/>
                  </a:lnTo>
                  <a:lnTo>
                    <a:pt x="848" y="1555"/>
                  </a:lnTo>
                  <a:lnTo>
                    <a:pt x="850" y="1568"/>
                  </a:lnTo>
                  <a:lnTo>
                    <a:pt x="853" y="1582"/>
                  </a:lnTo>
                  <a:lnTo>
                    <a:pt x="855" y="1596"/>
                  </a:lnTo>
                  <a:lnTo>
                    <a:pt x="857" y="1610"/>
                  </a:lnTo>
                  <a:lnTo>
                    <a:pt x="841" y="1612"/>
                  </a:lnTo>
                  <a:lnTo>
                    <a:pt x="825" y="1615"/>
                  </a:lnTo>
                  <a:lnTo>
                    <a:pt x="809" y="1617"/>
                  </a:lnTo>
                  <a:lnTo>
                    <a:pt x="793" y="1618"/>
                  </a:lnTo>
                  <a:lnTo>
                    <a:pt x="777" y="1620"/>
                  </a:lnTo>
                  <a:lnTo>
                    <a:pt x="759" y="1623"/>
                  </a:lnTo>
                  <a:lnTo>
                    <a:pt x="743" y="1624"/>
                  </a:lnTo>
                  <a:lnTo>
                    <a:pt x="727" y="1626"/>
                  </a:lnTo>
                  <a:lnTo>
                    <a:pt x="706" y="1624"/>
                  </a:lnTo>
                  <a:lnTo>
                    <a:pt x="684" y="1623"/>
                  </a:lnTo>
                  <a:lnTo>
                    <a:pt x="664" y="1620"/>
                  </a:lnTo>
                  <a:lnTo>
                    <a:pt x="643" y="1619"/>
                  </a:lnTo>
                  <a:lnTo>
                    <a:pt x="621" y="1617"/>
                  </a:lnTo>
                  <a:lnTo>
                    <a:pt x="600" y="1616"/>
                  </a:lnTo>
                  <a:lnTo>
                    <a:pt x="578" y="1613"/>
                  </a:lnTo>
                  <a:lnTo>
                    <a:pt x="558" y="1612"/>
                  </a:lnTo>
                  <a:lnTo>
                    <a:pt x="526" y="1604"/>
                  </a:lnTo>
                  <a:lnTo>
                    <a:pt x="494" y="1596"/>
                  </a:lnTo>
                  <a:lnTo>
                    <a:pt x="460" y="1589"/>
                  </a:lnTo>
                  <a:lnTo>
                    <a:pt x="425" y="1580"/>
                  </a:lnTo>
                  <a:lnTo>
                    <a:pt x="389" y="1572"/>
                  </a:lnTo>
                  <a:lnTo>
                    <a:pt x="354" y="1563"/>
                  </a:lnTo>
                  <a:lnTo>
                    <a:pt x="317" y="1552"/>
                  </a:lnTo>
                  <a:lnTo>
                    <a:pt x="281" y="1542"/>
                  </a:lnTo>
                  <a:lnTo>
                    <a:pt x="245" y="1530"/>
                  </a:lnTo>
                  <a:lnTo>
                    <a:pt x="210" y="1518"/>
                  </a:lnTo>
                  <a:lnTo>
                    <a:pt x="176" y="1505"/>
                  </a:lnTo>
                  <a:lnTo>
                    <a:pt x="143" y="1490"/>
                  </a:lnTo>
                  <a:lnTo>
                    <a:pt x="112" y="1474"/>
                  </a:lnTo>
                  <a:lnTo>
                    <a:pt x="83" y="1457"/>
                  </a:lnTo>
                  <a:lnTo>
                    <a:pt x="55" y="1438"/>
                  </a:lnTo>
                  <a:lnTo>
                    <a:pt x="31" y="1417"/>
                  </a:lnTo>
                  <a:lnTo>
                    <a:pt x="25" y="1332"/>
                  </a:lnTo>
                  <a:lnTo>
                    <a:pt x="19" y="1247"/>
                  </a:lnTo>
                  <a:lnTo>
                    <a:pt x="15" y="1162"/>
                  </a:lnTo>
                  <a:lnTo>
                    <a:pt x="9" y="1076"/>
                  </a:lnTo>
                  <a:lnTo>
                    <a:pt x="9" y="1056"/>
                  </a:lnTo>
                  <a:lnTo>
                    <a:pt x="9" y="1034"/>
                  </a:lnTo>
                  <a:lnTo>
                    <a:pt x="9" y="1013"/>
                  </a:lnTo>
                  <a:lnTo>
                    <a:pt x="9" y="992"/>
                  </a:lnTo>
                  <a:lnTo>
                    <a:pt x="7" y="969"/>
                  </a:lnTo>
                  <a:lnTo>
                    <a:pt x="4" y="947"/>
                  </a:lnTo>
                  <a:lnTo>
                    <a:pt x="2" y="924"/>
                  </a:lnTo>
                  <a:lnTo>
                    <a:pt x="0" y="902"/>
                  </a:lnTo>
                  <a:lnTo>
                    <a:pt x="9" y="793"/>
                  </a:lnTo>
                  <a:lnTo>
                    <a:pt x="18" y="682"/>
                  </a:lnTo>
                  <a:lnTo>
                    <a:pt x="27" y="573"/>
                  </a:lnTo>
                  <a:lnTo>
                    <a:pt x="37" y="462"/>
                  </a:lnTo>
                  <a:lnTo>
                    <a:pt x="45" y="353"/>
                  </a:lnTo>
                  <a:lnTo>
                    <a:pt x="54" y="243"/>
                  </a:lnTo>
                  <a:lnTo>
                    <a:pt x="63" y="133"/>
                  </a:lnTo>
                  <a:lnTo>
                    <a:pt x="72" y="23"/>
                  </a:lnTo>
                  <a:close/>
                </a:path>
              </a:pathLst>
            </a:custGeom>
            <a:solidFill>
              <a:srgbClr val="A3A3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4" name="Freeform 12"/>
            <p:cNvSpPr>
              <a:spLocks/>
            </p:cNvSpPr>
            <p:nvPr/>
          </p:nvSpPr>
          <p:spPr bwMode="auto">
            <a:xfrm>
              <a:off x="2903" y="2192"/>
              <a:ext cx="774" cy="806"/>
            </a:xfrm>
            <a:custGeom>
              <a:avLst/>
              <a:gdLst>
                <a:gd name="T0" fmla="*/ 18 w 1548"/>
                <a:gd name="T1" fmla="*/ 1 h 1610"/>
                <a:gd name="T2" fmla="*/ 30 w 1548"/>
                <a:gd name="T3" fmla="*/ 0 h 1610"/>
                <a:gd name="T4" fmla="*/ 41 w 1548"/>
                <a:gd name="T5" fmla="*/ 2 h 1610"/>
                <a:gd name="T6" fmla="*/ 53 w 1548"/>
                <a:gd name="T7" fmla="*/ 6 h 1610"/>
                <a:gd name="T8" fmla="*/ 59 w 1548"/>
                <a:gd name="T9" fmla="*/ 7 h 1610"/>
                <a:gd name="T10" fmla="*/ 64 w 1548"/>
                <a:gd name="T11" fmla="*/ 7 h 1610"/>
                <a:gd name="T12" fmla="*/ 68 w 1548"/>
                <a:gd name="T13" fmla="*/ 9 h 1610"/>
                <a:gd name="T14" fmla="*/ 71 w 1548"/>
                <a:gd name="T15" fmla="*/ 12 h 1610"/>
                <a:gd name="T16" fmla="*/ 78 w 1548"/>
                <a:gd name="T17" fmla="*/ 21 h 1610"/>
                <a:gd name="T18" fmla="*/ 85 w 1548"/>
                <a:gd name="T19" fmla="*/ 32 h 1610"/>
                <a:gd name="T20" fmla="*/ 92 w 1548"/>
                <a:gd name="T21" fmla="*/ 43 h 1610"/>
                <a:gd name="T22" fmla="*/ 100 w 1548"/>
                <a:gd name="T23" fmla="*/ 55 h 1610"/>
                <a:gd name="T24" fmla="*/ 111 w 1548"/>
                <a:gd name="T25" fmla="*/ 58 h 1610"/>
                <a:gd name="T26" fmla="*/ 123 w 1548"/>
                <a:gd name="T27" fmla="*/ 59 h 1610"/>
                <a:gd name="T28" fmla="*/ 136 w 1548"/>
                <a:gd name="T29" fmla="*/ 60 h 1610"/>
                <a:gd name="T30" fmla="*/ 148 w 1548"/>
                <a:gd name="T31" fmla="*/ 60 h 1610"/>
                <a:gd name="T32" fmla="*/ 166 w 1548"/>
                <a:gd name="T33" fmla="*/ 67 h 1610"/>
                <a:gd name="T34" fmla="*/ 173 w 1548"/>
                <a:gd name="T35" fmla="*/ 85 h 1610"/>
                <a:gd name="T36" fmla="*/ 171 w 1548"/>
                <a:gd name="T37" fmla="*/ 98 h 1610"/>
                <a:gd name="T38" fmla="*/ 168 w 1548"/>
                <a:gd name="T39" fmla="*/ 103 h 1610"/>
                <a:gd name="T40" fmla="*/ 170 w 1548"/>
                <a:gd name="T41" fmla="*/ 104 h 1610"/>
                <a:gd name="T42" fmla="*/ 173 w 1548"/>
                <a:gd name="T43" fmla="*/ 105 h 1610"/>
                <a:gd name="T44" fmla="*/ 175 w 1548"/>
                <a:gd name="T45" fmla="*/ 114 h 1610"/>
                <a:gd name="T46" fmla="*/ 178 w 1548"/>
                <a:gd name="T47" fmla="*/ 117 h 1610"/>
                <a:gd name="T48" fmla="*/ 182 w 1548"/>
                <a:gd name="T49" fmla="*/ 118 h 1610"/>
                <a:gd name="T50" fmla="*/ 187 w 1548"/>
                <a:gd name="T51" fmla="*/ 139 h 1610"/>
                <a:gd name="T52" fmla="*/ 192 w 1548"/>
                <a:gd name="T53" fmla="*/ 168 h 1610"/>
                <a:gd name="T54" fmla="*/ 187 w 1548"/>
                <a:gd name="T55" fmla="*/ 179 h 1610"/>
                <a:gd name="T56" fmla="*/ 178 w 1548"/>
                <a:gd name="T57" fmla="*/ 183 h 1610"/>
                <a:gd name="T58" fmla="*/ 169 w 1548"/>
                <a:gd name="T59" fmla="*/ 188 h 1610"/>
                <a:gd name="T60" fmla="*/ 160 w 1548"/>
                <a:gd name="T61" fmla="*/ 192 h 1610"/>
                <a:gd name="T62" fmla="*/ 153 w 1548"/>
                <a:gd name="T63" fmla="*/ 191 h 1610"/>
                <a:gd name="T64" fmla="*/ 147 w 1548"/>
                <a:gd name="T65" fmla="*/ 189 h 1610"/>
                <a:gd name="T66" fmla="*/ 141 w 1548"/>
                <a:gd name="T67" fmla="*/ 186 h 1610"/>
                <a:gd name="T68" fmla="*/ 135 w 1548"/>
                <a:gd name="T69" fmla="*/ 183 h 1610"/>
                <a:gd name="T70" fmla="*/ 125 w 1548"/>
                <a:gd name="T71" fmla="*/ 186 h 1610"/>
                <a:gd name="T72" fmla="*/ 114 w 1548"/>
                <a:gd name="T73" fmla="*/ 192 h 1610"/>
                <a:gd name="T74" fmla="*/ 109 w 1548"/>
                <a:gd name="T75" fmla="*/ 192 h 1610"/>
                <a:gd name="T76" fmla="*/ 106 w 1548"/>
                <a:gd name="T77" fmla="*/ 193 h 1610"/>
                <a:gd name="T78" fmla="*/ 106 w 1548"/>
                <a:gd name="T79" fmla="*/ 198 h 1610"/>
                <a:gd name="T80" fmla="*/ 101 w 1548"/>
                <a:gd name="T81" fmla="*/ 200 h 1610"/>
                <a:gd name="T82" fmla="*/ 93 w 1548"/>
                <a:gd name="T83" fmla="*/ 202 h 1610"/>
                <a:gd name="T84" fmla="*/ 83 w 1548"/>
                <a:gd name="T85" fmla="*/ 201 h 1610"/>
                <a:gd name="T86" fmla="*/ 72 w 1548"/>
                <a:gd name="T87" fmla="*/ 200 h 1610"/>
                <a:gd name="T88" fmla="*/ 58 w 1548"/>
                <a:gd name="T89" fmla="*/ 197 h 1610"/>
                <a:gd name="T90" fmla="*/ 40 w 1548"/>
                <a:gd name="T91" fmla="*/ 193 h 1610"/>
                <a:gd name="T92" fmla="*/ 23 w 1548"/>
                <a:gd name="T93" fmla="*/ 187 h 1610"/>
                <a:gd name="T94" fmla="*/ 8 w 1548"/>
                <a:gd name="T95" fmla="*/ 179 h 1610"/>
                <a:gd name="T96" fmla="*/ 3 w 1548"/>
                <a:gd name="T97" fmla="*/ 143 h 1610"/>
                <a:gd name="T98" fmla="*/ 2 w 1548"/>
                <a:gd name="T99" fmla="*/ 125 h 1610"/>
                <a:gd name="T100" fmla="*/ 1 w 1548"/>
                <a:gd name="T101" fmla="*/ 113 h 1610"/>
                <a:gd name="T102" fmla="*/ 4 w 1548"/>
                <a:gd name="T103" fmla="*/ 70 h 1610"/>
                <a:gd name="T104" fmla="*/ 8 w 1548"/>
                <a:gd name="T105" fmla="*/ 17 h 16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48" h="1610">
                  <a:moveTo>
                    <a:pt x="70" y="23"/>
                  </a:moveTo>
                  <a:lnTo>
                    <a:pt x="93" y="16"/>
                  </a:lnTo>
                  <a:lnTo>
                    <a:pt x="116" y="10"/>
                  </a:lnTo>
                  <a:lnTo>
                    <a:pt x="141" y="5"/>
                  </a:lnTo>
                  <a:lnTo>
                    <a:pt x="164" y="2"/>
                  </a:lnTo>
                  <a:lnTo>
                    <a:pt x="188" y="1"/>
                  </a:lnTo>
                  <a:lnTo>
                    <a:pt x="211" y="0"/>
                  </a:lnTo>
                  <a:lnTo>
                    <a:pt x="235" y="0"/>
                  </a:lnTo>
                  <a:lnTo>
                    <a:pt x="258" y="1"/>
                  </a:lnTo>
                  <a:lnTo>
                    <a:pt x="281" y="3"/>
                  </a:lnTo>
                  <a:lnTo>
                    <a:pt x="305" y="8"/>
                  </a:lnTo>
                  <a:lnTo>
                    <a:pt x="328" y="12"/>
                  </a:lnTo>
                  <a:lnTo>
                    <a:pt x="351" y="17"/>
                  </a:lnTo>
                  <a:lnTo>
                    <a:pt x="375" y="24"/>
                  </a:lnTo>
                  <a:lnTo>
                    <a:pt x="398" y="32"/>
                  </a:lnTo>
                  <a:lnTo>
                    <a:pt x="421" y="41"/>
                  </a:lnTo>
                  <a:lnTo>
                    <a:pt x="443" y="50"/>
                  </a:lnTo>
                  <a:lnTo>
                    <a:pt x="452" y="50"/>
                  </a:lnTo>
                  <a:lnTo>
                    <a:pt x="461" y="51"/>
                  </a:lnTo>
                  <a:lnTo>
                    <a:pt x="470" y="51"/>
                  </a:lnTo>
                  <a:lnTo>
                    <a:pt x="479" y="53"/>
                  </a:lnTo>
                  <a:lnTo>
                    <a:pt x="489" y="54"/>
                  </a:lnTo>
                  <a:lnTo>
                    <a:pt x="498" y="55"/>
                  </a:lnTo>
                  <a:lnTo>
                    <a:pt x="507" y="55"/>
                  </a:lnTo>
                  <a:lnTo>
                    <a:pt x="516" y="56"/>
                  </a:lnTo>
                  <a:lnTo>
                    <a:pt x="523" y="62"/>
                  </a:lnTo>
                  <a:lnTo>
                    <a:pt x="530" y="66"/>
                  </a:lnTo>
                  <a:lnTo>
                    <a:pt x="537" y="72"/>
                  </a:lnTo>
                  <a:lnTo>
                    <a:pt x="544" y="77"/>
                  </a:lnTo>
                  <a:lnTo>
                    <a:pt x="551" y="83"/>
                  </a:lnTo>
                  <a:lnTo>
                    <a:pt x="558" y="88"/>
                  </a:lnTo>
                  <a:lnTo>
                    <a:pt x="565" y="93"/>
                  </a:lnTo>
                  <a:lnTo>
                    <a:pt x="572" y="99"/>
                  </a:lnTo>
                  <a:lnTo>
                    <a:pt x="587" y="121"/>
                  </a:lnTo>
                  <a:lnTo>
                    <a:pt x="602" y="144"/>
                  </a:lnTo>
                  <a:lnTo>
                    <a:pt x="617" y="165"/>
                  </a:lnTo>
                  <a:lnTo>
                    <a:pt x="632" y="187"/>
                  </a:lnTo>
                  <a:lnTo>
                    <a:pt x="647" y="210"/>
                  </a:lnTo>
                  <a:lnTo>
                    <a:pt x="662" y="232"/>
                  </a:lnTo>
                  <a:lnTo>
                    <a:pt x="676" y="254"/>
                  </a:lnTo>
                  <a:lnTo>
                    <a:pt x="691" y="276"/>
                  </a:lnTo>
                  <a:lnTo>
                    <a:pt x="706" y="299"/>
                  </a:lnTo>
                  <a:lnTo>
                    <a:pt x="721" y="321"/>
                  </a:lnTo>
                  <a:lnTo>
                    <a:pt x="736" y="343"/>
                  </a:lnTo>
                  <a:lnTo>
                    <a:pt x="751" y="366"/>
                  </a:lnTo>
                  <a:lnTo>
                    <a:pt x="766" y="388"/>
                  </a:lnTo>
                  <a:lnTo>
                    <a:pt x="781" y="410"/>
                  </a:lnTo>
                  <a:lnTo>
                    <a:pt x="796" y="433"/>
                  </a:lnTo>
                  <a:lnTo>
                    <a:pt x="811" y="455"/>
                  </a:lnTo>
                  <a:lnTo>
                    <a:pt x="836" y="456"/>
                  </a:lnTo>
                  <a:lnTo>
                    <a:pt x="861" y="458"/>
                  </a:lnTo>
                  <a:lnTo>
                    <a:pt x="885" y="459"/>
                  </a:lnTo>
                  <a:lnTo>
                    <a:pt x="910" y="462"/>
                  </a:lnTo>
                  <a:lnTo>
                    <a:pt x="935" y="463"/>
                  </a:lnTo>
                  <a:lnTo>
                    <a:pt x="960" y="465"/>
                  </a:lnTo>
                  <a:lnTo>
                    <a:pt x="984" y="466"/>
                  </a:lnTo>
                  <a:lnTo>
                    <a:pt x="1010" y="468"/>
                  </a:lnTo>
                  <a:lnTo>
                    <a:pt x="1034" y="470"/>
                  </a:lnTo>
                  <a:lnTo>
                    <a:pt x="1059" y="472"/>
                  </a:lnTo>
                  <a:lnTo>
                    <a:pt x="1083" y="473"/>
                  </a:lnTo>
                  <a:lnTo>
                    <a:pt x="1109" y="475"/>
                  </a:lnTo>
                  <a:lnTo>
                    <a:pt x="1133" y="477"/>
                  </a:lnTo>
                  <a:lnTo>
                    <a:pt x="1158" y="479"/>
                  </a:lnTo>
                  <a:lnTo>
                    <a:pt x="1182" y="480"/>
                  </a:lnTo>
                  <a:lnTo>
                    <a:pt x="1208" y="482"/>
                  </a:lnTo>
                  <a:lnTo>
                    <a:pt x="1254" y="494"/>
                  </a:lnTo>
                  <a:lnTo>
                    <a:pt x="1293" y="510"/>
                  </a:lnTo>
                  <a:lnTo>
                    <a:pt x="1324" y="533"/>
                  </a:lnTo>
                  <a:lnTo>
                    <a:pt x="1348" y="561"/>
                  </a:lnTo>
                  <a:lnTo>
                    <a:pt x="1365" y="594"/>
                  </a:lnTo>
                  <a:lnTo>
                    <a:pt x="1375" y="632"/>
                  </a:lnTo>
                  <a:lnTo>
                    <a:pt x="1380" y="677"/>
                  </a:lnTo>
                  <a:lnTo>
                    <a:pt x="1377" y="725"/>
                  </a:lnTo>
                  <a:lnTo>
                    <a:pt x="1373" y="743"/>
                  </a:lnTo>
                  <a:lnTo>
                    <a:pt x="1367" y="760"/>
                  </a:lnTo>
                  <a:lnTo>
                    <a:pt x="1362" y="777"/>
                  </a:lnTo>
                  <a:lnTo>
                    <a:pt x="1357" y="795"/>
                  </a:lnTo>
                  <a:lnTo>
                    <a:pt x="1352" y="803"/>
                  </a:lnTo>
                  <a:lnTo>
                    <a:pt x="1346" y="810"/>
                  </a:lnTo>
                  <a:lnTo>
                    <a:pt x="1342" y="816"/>
                  </a:lnTo>
                  <a:lnTo>
                    <a:pt x="1336" y="824"/>
                  </a:lnTo>
                  <a:lnTo>
                    <a:pt x="1342" y="827"/>
                  </a:lnTo>
                  <a:lnTo>
                    <a:pt x="1347" y="828"/>
                  </a:lnTo>
                  <a:lnTo>
                    <a:pt x="1353" y="830"/>
                  </a:lnTo>
                  <a:lnTo>
                    <a:pt x="1360" y="831"/>
                  </a:lnTo>
                  <a:lnTo>
                    <a:pt x="1366" y="834"/>
                  </a:lnTo>
                  <a:lnTo>
                    <a:pt x="1371" y="836"/>
                  </a:lnTo>
                  <a:lnTo>
                    <a:pt x="1377" y="837"/>
                  </a:lnTo>
                  <a:lnTo>
                    <a:pt x="1383" y="839"/>
                  </a:lnTo>
                  <a:lnTo>
                    <a:pt x="1388" y="864"/>
                  </a:lnTo>
                  <a:lnTo>
                    <a:pt x="1392" y="887"/>
                  </a:lnTo>
                  <a:lnTo>
                    <a:pt x="1397" y="910"/>
                  </a:lnTo>
                  <a:lnTo>
                    <a:pt x="1401" y="933"/>
                  </a:lnTo>
                  <a:lnTo>
                    <a:pt x="1408" y="934"/>
                  </a:lnTo>
                  <a:lnTo>
                    <a:pt x="1415" y="934"/>
                  </a:lnTo>
                  <a:lnTo>
                    <a:pt x="1422" y="935"/>
                  </a:lnTo>
                  <a:lnTo>
                    <a:pt x="1429" y="936"/>
                  </a:lnTo>
                  <a:lnTo>
                    <a:pt x="1436" y="937"/>
                  </a:lnTo>
                  <a:lnTo>
                    <a:pt x="1443" y="937"/>
                  </a:lnTo>
                  <a:lnTo>
                    <a:pt x="1450" y="939"/>
                  </a:lnTo>
                  <a:lnTo>
                    <a:pt x="1457" y="939"/>
                  </a:lnTo>
                  <a:lnTo>
                    <a:pt x="1468" y="996"/>
                  </a:lnTo>
                  <a:lnTo>
                    <a:pt x="1480" y="1054"/>
                  </a:lnTo>
                  <a:lnTo>
                    <a:pt x="1491" y="1111"/>
                  </a:lnTo>
                  <a:lnTo>
                    <a:pt x="1503" y="1169"/>
                  </a:lnTo>
                  <a:lnTo>
                    <a:pt x="1514" y="1228"/>
                  </a:lnTo>
                  <a:lnTo>
                    <a:pt x="1525" y="1285"/>
                  </a:lnTo>
                  <a:lnTo>
                    <a:pt x="1536" y="1343"/>
                  </a:lnTo>
                  <a:lnTo>
                    <a:pt x="1548" y="1401"/>
                  </a:lnTo>
                  <a:lnTo>
                    <a:pt x="1529" y="1410"/>
                  </a:lnTo>
                  <a:lnTo>
                    <a:pt x="1512" y="1418"/>
                  </a:lnTo>
                  <a:lnTo>
                    <a:pt x="1494" y="1427"/>
                  </a:lnTo>
                  <a:lnTo>
                    <a:pt x="1475" y="1436"/>
                  </a:lnTo>
                  <a:lnTo>
                    <a:pt x="1457" y="1444"/>
                  </a:lnTo>
                  <a:lnTo>
                    <a:pt x="1439" y="1454"/>
                  </a:lnTo>
                  <a:lnTo>
                    <a:pt x="1421" y="1463"/>
                  </a:lnTo>
                  <a:lnTo>
                    <a:pt x="1404" y="1471"/>
                  </a:lnTo>
                  <a:lnTo>
                    <a:pt x="1385" y="1480"/>
                  </a:lnTo>
                  <a:lnTo>
                    <a:pt x="1367" y="1489"/>
                  </a:lnTo>
                  <a:lnTo>
                    <a:pt x="1350" y="1499"/>
                  </a:lnTo>
                  <a:lnTo>
                    <a:pt x="1331" y="1507"/>
                  </a:lnTo>
                  <a:lnTo>
                    <a:pt x="1313" y="1516"/>
                  </a:lnTo>
                  <a:lnTo>
                    <a:pt x="1294" y="1525"/>
                  </a:lnTo>
                  <a:lnTo>
                    <a:pt x="1277" y="1533"/>
                  </a:lnTo>
                  <a:lnTo>
                    <a:pt x="1259" y="1542"/>
                  </a:lnTo>
                  <a:lnTo>
                    <a:pt x="1246" y="1537"/>
                  </a:lnTo>
                  <a:lnTo>
                    <a:pt x="1234" y="1532"/>
                  </a:lnTo>
                  <a:lnTo>
                    <a:pt x="1222" y="1526"/>
                  </a:lnTo>
                  <a:lnTo>
                    <a:pt x="1210" y="1520"/>
                  </a:lnTo>
                  <a:lnTo>
                    <a:pt x="1197" y="1515"/>
                  </a:lnTo>
                  <a:lnTo>
                    <a:pt x="1186" y="1510"/>
                  </a:lnTo>
                  <a:lnTo>
                    <a:pt x="1173" y="1504"/>
                  </a:lnTo>
                  <a:lnTo>
                    <a:pt x="1162" y="1499"/>
                  </a:lnTo>
                  <a:lnTo>
                    <a:pt x="1149" y="1493"/>
                  </a:lnTo>
                  <a:lnTo>
                    <a:pt x="1138" y="1487"/>
                  </a:lnTo>
                  <a:lnTo>
                    <a:pt x="1125" y="1482"/>
                  </a:lnTo>
                  <a:lnTo>
                    <a:pt x="1113" y="1477"/>
                  </a:lnTo>
                  <a:lnTo>
                    <a:pt x="1101" y="1471"/>
                  </a:lnTo>
                  <a:lnTo>
                    <a:pt x="1088" y="1465"/>
                  </a:lnTo>
                  <a:lnTo>
                    <a:pt x="1076" y="1460"/>
                  </a:lnTo>
                  <a:lnTo>
                    <a:pt x="1064" y="1455"/>
                  </a:lnTo>
                  <a:lnTo>
                    <a:pt x="1040" y="1462"/>
                  </a:lnTo>
                  <a:lnTo>
                    <a:pt x="1016" y="1473"/>
                  </a:lnTo>
                  <a:lnTo>
                    <a:pt x="996" y="1487"/>
                  </a:lnTo>
                  <a:lnTo>
                    <a:pt x="975" y="1502"/>
                  </a:lnTo>
                  <a:lnTo>
                    <a:pt x="954" y="1516"/>
                  </a:lnTo>
                  <a:lnTo>
                    <a:pt x="934" y="1526"/>
                  </a:lnTo>
                  <a:lnTo>
                    <a:pt x="910" y="1532"/>
                  </a:lnTo>
                  <a:lnTo>
                    <a:pt x="885" y="1532"/>
                  </a:lnTo>
                  <a:lnTo>
                    <a:pt x="879" y="1532"/>
                  </a:lnTo>
                  <a:lnTo>
                    <a:pt x="874" y="1533"/>
                  </a:lnTo>
                  <a:lnTo>
                    <a:pt x="868" y="1533"/>
                  </a:lnTo>
                  <a:lnTo>
                    <a:pt x="863" y="1534"/>
                  </a:lnTo>
                  <a:lnTo>
                    <a:pt x="857" y="1535"/>
                  </a:lnTo>
                  <a:lnTo>
                    <a:pt x="852" y="1535"/>
                  </a:lnTo>
                  <a:lnTo>
                    <a:pt x="847" y="1537"/>
                  </a:lnTo>
                  <a:lnTo>
                    <a:pt x="841" y="1537"/>
                  </a:lnTo>
                  <a:lnTo>
                    <a:pt x="844" y="1550"/>
                  </a:lnTo>
                  <a:lnTo>
                    <a:pt x="845" y="1564"/>
                  </a:lnTo>
                  <a:lnTo>
                    <a:pt x="847" y="1578"/>
                  </a:lnTo>
                  <a:lnTo>
                    <a:pt x="848" y="1591"/>
                  </a:lnTo>
                  <a:lnTo>
                    <a:pt x="833" y="1593"/>
                  </a:lnTo>
                  <a:lnTo>
                    <a:pt x="817" y="1595"/>
                  </a:lnTo>
                  <a:lnTo>
                    <a:pt x="802" y="1598"/>
                  </a:lnTo>
                  <a:lnTo>
                    <a:pt x="786" y="1600"/>
                  </a:lnTo>
                  <a:lnTo>
                    <a:pt x="771" y="1603"/>
                  </a:lnTo>
                  <a:lnTo>
                    <a:pt x="755" y="1606"/>
                  </a:lnTo>
                  <a:lnTo>
                    <a:pt x="739" y="1608"/>
                  </a:lnTo>
                  <a:lnTo>
                    <a:pt x="723" y="1610"/>
                  </a:lnTo>
                  <a:lnTo>
                    <a:pt x="702" y="1608"/>
                  </a:lnTo>
                  <a:lnTo>
                    <a:pt x="681" y="1607"/>
                  </a:lnTo>
                  <a:lnTo>
                    <a:pt x="660" y="1605"/>
                  </a:lnTo>
                  <a:lnTo>
                    <a:pt x="638" y="1602"/>
                  </a:lnTo>
                  <a:lnTo>
                    <a:pt x="618" y="1601"/>
                  </a:lnTo>
                  <a:lnTo>
                    <a:pt x="597" y="1599"/>
                  </a:lnTo>
                  <a:lnTo>
                    <a:pt x="575" y="1598"/>
                  </a:lnTo>
                  <a:lnTo>
                    <a:pt x="554" y="1595"/>
                  </a:lnTo>
                  <a:lnTo>
                    <a:pt x="523" y="1587"/>
                  </a:lnTo>
                  <a:lnTo>
                    <a:pt x="491" y="1580"/>
                  </a:lnTo>
                  <a:lnTo>
                    <a:pt x="457" y="1572"/>
                  </a:lnTo>
                  <a:lnTo>
                    <a:pt x="423" y="1564"/>
                  </a:lnTo>
                  <a:lnTo>
                    <a:pt x="388" y="1555"/>
                  </a:lnTo>
                  <a:lnTo>
                    <a:pt x="353" y="1546"/>
                  </a:lnTo>
                  <a:lnTo>
                    <a:pt x="318" y="1537"/>
                  </a:lnTo>
                  <a:lnTo>
                    <a:pt x="282" y="1526"/>
                  </a:lnTo>
                  <a:lnTo>
                    <a:pt x="248" y="1515"/>
                  </a:lnTo>
                  <a:lnTo>
                    <a:pt x="213" y="1503"/>
                  </a:lnTo>
                  <a:lnTo>
                    <a:pt x="180" y="1489"/>
                  </a:lnTo>
                  <a:lnTo>
                    <a:pt x="147" y="1475"/>
                  </a:lnTo>
                  <a:lnTo>
                    <a:pt x="117" y="1459"/>
                  </a:lnTo>
                  <a:lnTo>
                    <a:pt x="89" y="1442"/>
                  </a:lnTo>
                  <a:lnTo>
                    <a:pt x="61" y="1424"/>
                  </a:lnTo>
                  <a:lnTo>
                    <a:pt x="37" y="1403"/>
                  </a:lnTo>
                  <a:lnTo>
                    <a:pt x="31" y="1315"/>
                  </a:lnTo>
                  <a:lnTo>
                    <a:pt x="25" y="1228"/>
                  </a:lnTo>
                  <a:lnTo>
                    <a:pt x="18" y="1141"/>
                  </a:lnTo>
                  <a:lnTo>
                    <a:pt x="13" y="1054"/>
                  </a:lnTo>
                  <a:lnTo>
                    <a:pt x="13" y="1033"/>
                  </a:lnTo>
                  <a:lnTo>
                    <a:pt x="13" y="1012"/>
                  </a:lnTo>
                  <a:lnTo>
                    <a:pt x="13" y="993"/>
                  </a:lnTo>
                  <a:lnTo>
                    <a:pt x="13" y="972"/>
                  </a:lnTo>
                  <a:lnTo>
                    <a:pt x="9" y="949"/>
                  </a:lnTo>
                  <a:lnTo>
                    <a:pt x="7" y="926"/>
                  </a:lnTo>
                  <a:lnTo>
                    <a:pt x="3" y="903"/>
                  </a:lnTo>
                  <a:lnTo>
                    <a:pt x="0" y="880"/>
                  </a:lnTo>
                  <a:lnTo>
                    <a:pt x="9" y="773"/>
                  </a:lnTo>
                  <a:lnTo>
                    <a:pt x="18" y="667"/>
                  </a:lnTo>
                  <a:lnTo>
                    <a:pt x="26" y="560"/>
                  </a:lnTo>
                  <a:lnTo>
                    <a:pt x="36" y="452"/>
                  </a:lnTo>
                  <a:lnTo>
                    <a:pt x="44" y="345"/>
                  </a:lnTo>
                  <a:lnTo>
                    <a:pt x="53" y="238"/>
                  </a:lnTo>
                  <a:lnTo>
                    <a:pt x="61" y="130"/>
                  </a:lnTo>
                  <a:lnTo>
                    <a:pt x="70" y="23"/>
                  </a:lnTo>
                  <a:close/>
                </a:path>
              </a:pathLst>
            </a:custGeom>
            <a:solidFill>
              <a:srgbClr val="AFAF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5" name="Freeform 13"/>
            <p:cNvSpPr>
              <a:spLocks/>
            </p:cNvSpPr>
            <p:nvPr/>
          </p:nvSpPr>
          <p:spPr bwMode="auto">
            <a:xfrm>
              <a:off x="2904" y="2197"/>
              <a:ext cx="773" cy="797"/>
            </a:xfrm>
            <a:custGeom>
              <a:avLst/>
              <a:gdLst>
                <a:gd name="T0" fmla="*/ 17 w 1547"/>
                <a:gd name="T1" fmla="*/ 1 h 1594"/>
                <a:gd name="T2" fmla="*/ 29 w 1547"/>
                <a:gd name="T3" fmla="*/ 0 h 1594"/>
                <a:gd name="T4" fmla="*/ 40 w 1547"/>
                <a:gd name="T5" fmla="*/ 2 h 1594"/>
                <a:gd name="T6" fmla="*/ 51 w 1547"/>
                <a:gd name="T7" fmla="*/ 5 h 1594"/>
                <a:gd name="T8" fmla="*/ 58 w 1547"/>
                <a:gd name="T9" fmla="*/ 7 h 1594"/>
                <a:gd name="T10" fmla="*/ 62 w 1547"/>
                <a:gd name="T11" fmla="*/ 7 h 1594"/>
                <a:gd name="T12" fmla="*/ 66 w 1547"/>
                <a:gd name="T13" fmla="*/ 9 h 1594"/>
                <a:gd name="T14" fmla="*/ 69 w 1547"/>
                <a:gd name="T15" fmla="*/ 12 h 1594"/>
                <a:gd name="T16" fmla="*/ 76 w 1547"/>
                <a:gd name="T17" fmla="*/ 21 h 1594"/>
                <a:gd name="T18" fmla="*/ 83 w 1547"/>
                <a:gd name="T19" fmla="*/ 32 h 1594"/>
                <a:gd name="T20" fmla="*/ 91 w 1547"/>
                <a:gd name="T21" fmla="*/ 43 h 1594"/>
                <a:gd name="T22" fmla="*/ 98 w 1547"/>
                <a:gd name="T23" fmla="*/ 54 h 1594"/>
                <a:gd name="T24" fmla="*/ 109 w 1547"/>
                <a:gd name="T25" fmla="*/ 58 h 1594"/>
                <a:gd name="T26" fmla="*/ 122 w 1547"/>
                <a:gd name="T27" fmla="*/ 59 h 1594"/>
                <a:gd name="T28" fmla="*/ 134 w 1547"/>
                <a:gd name="T29" fmla="*/ 60 h 1594"/>
                <a:gd name="T30" fmla="*/ 147 w 1547"/>
                <a:gd name="T31" fmla="*/ 60 h 1594"/>
                <a:gd name="T32" fmla="*/ 165 w 1547"/>
                <a:gd name="T33" fmla="*/ 67 h 1594"/>
                <a:gd name="T34" fmla="*/ 171 w 1547"/>
                <a:gd name="T35" fmla="*/ 84 h 1594"/>
                <a:gd name="T36" fmla="*/ 169 w 1547"/>
                <a:gd name="T37" fmla="*/ 96 h 1594"/>
                <a:gd name="T38" fmla="*/ 167 w 1547"/>
                <a:gd name="T39" fmla="*/ 102 h 1594"/>
                <a:gd name="T40" fmla="*/ 168 w 1547"/>
                <a:gd name="T41" fmla="*/ 103 h 1594"/>
                <a:gd name="T42" fmla="*/ 171 w 1547"/>
                <a:gd name="T43" fmla="*/ 104 h 1594"/>
                <a:gd name="T44" fmla="*/ 174 w 1547"/>
                <a:gd name="T45" fmla="*/ 114 h 1594"/>
                <a:gd name="T46" fmla="*/ 177 w 1547"/>
                <a:gd name="T47" fmla="*/ 117 h 1594"/>
                <a:gd name="T48" fmla="*/ 181 w 1547"/>
                <a:gd name="T49" fmla="*/ 118 h 1594"/>
                <a:gd name="T50" fmla="*/ 186 w 1547"/>
                <a:gd name="T51" fmla="*/ 139 h 1594"/>
                <a:gd name="T52" fmla="*/ 191 w 1547"/>
                <a:gd name="T53" fmla="*/ 166 h 1594"/>
                <a:gd name="T54" fmla="*/ 186 w 1547"/>
                <a:gd name="T55" fmla="*/ 177 h 1594"/>
                <a:gd name="T56" fmla="*/ 177 w 1547"/>
                <a:gd name="T57" fmla="*/ 181 h 1594"/>
                <a:gd name="T58" fmla="*/ 168 w 1547"/>
                <a:gd name="T59" fmla="*/ 186 h 1594"/>
                <a:gd name="T60" fmla="*/ 159 w 1547"/>
                <a:gd name="T61" fmla="*/ 190 h 1594"/>
                <a:gd name="T62" fmla="*/ 152 w 1547"/>
                <a:gd name="T63" fmla="*/ 189 h 1594"/>
                <a:gd name="T64" fmla="*/ 146 w 1547"/>
                <a:gd name="T65" fmla="*/ 186 h 1594"/>
                <a:gd name="T66" fmla="*/ 140 w 1547"/>
                <a:gd name="T67" fmla="*/ 184 h 1594"/>
                <a:gd name="T68" fmla="*/ 134 w 1547"/>
                <a:gd name="T69" fmla="*/ 181 h 1594"/>
                <a:gd name="T70" fmla="*/ 128 w 1547"/>
                <a:gd name="T71" fmla="*/ 182 h 1594"/>
                <a:gd name="T72" fmla="*/ 122 w 1547"/>
                <a:gd name="T73" fmla="*/ 185 h 1594"/>
                <a:gd name="T74" fmla="*/ 117 w 1547"/>
                <a:gd name="T75" fmla="*/ 188 h 1594"/>
                <a:gd name="T76" fmla="*/ 111 w 1547"/>
                <a:gd name="T77" fmla="*/ 190 h 1594"/>
                <a:gd name="T78" fmla="*/ 107 w 1547"/>
                <a:gd name="T79" fmla="*/ 190 h 1594"/>
                <a:gd name="T80" fmla="*/ 105 w 1547"/>
                <a:gd name="T81" fmla="*/ 190 h 1594"/>
                <a:gd name="T82" fmla="*/ 105 w 1547"/>
                <a:gd name="T83" fmla="*/ 195 h 1594"/>
                <a:gd name="T84" fmla="*/ 99 w 1547"/>
                <a:gd name="T85" fmla="*/ 198 h 1594"/>
                <a:gd name="T86" fmla="*/ 91 w 1547"/>
                <a:gd name="T87" fmla="*/ 199 h 1594"/>
                <a:gd name="T88" fmla="*/ 82 w 1547"/>
                <a:gd name="T89" fmla="*/ 199 h 1594"/>
                <a:gd name="T90" fmla="*/ 71 w 1547"/>
                <a:gd name="T91" fmla="*/ 198 h 1594"/>
                <a:gd name="T92" fmla="*/ 56 w 1547"/>
                <a:gd name="T93" fmla="*/ 195 h 1594"/>
                <a:gd name="T94" fmla="*/ 39 w 1547"/>
                <a:gd name="T95" fmla="*/ 191 h 1594"/>
                <a:gd name="T96" fmla="*/ 23 w 1547"/>
                <a:gd name="T97" fmla="*/ 185 h 1594"/>
                <a:gd name="T98" fmla="*/ 8 w 1547"/>
                <a:gd name="T99" fmla="*/ 177 h 1594"/>
                <a:gd name="T100" fmla="*/ 2 w 1547"/>
                <a:gd name="T101" fmla="*/ 141 h 1594"/>
                <a:gd name="T102" fmla="*/ 2 w 1547"/>
                <a:gd name="T103" fmla="*/ 122 h 1594"/>
                <a:gd name="T104" fmla="*/ 0 w 1547"/>
                <a:gd name="T105" fmla="*/ 111 h 1594"/>
                <a:gd name="T106" fmla="*/ 3 w 1547"/>
                <a:gd name="T107" fmla="*/ 69 h 1594"/>
                <a:gd name="T108" fmla="*/ 7 w 1547"/>
                <a:gd name="T109" fmla="*/ 17 h 15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47" h="1594">
                  <a:moveTo>
                    <a:pt x="69" y="24"/>
                  </a:moveTo>
                  <a:lnTo>
                    <a:pt x="92" y="17"/>
                  </a:lnTo>
                  <a:lnTo>
                    <a:pt x="115" y="11"/>
                  </a:lnTo>
                  <a:lnTo>
                    <a:pt x="138" y="7"/>
                  </a:lnTo>
                  <a:lnTo>
                    <a:pt x="161" y="3"/>
                  </a:lnTo>
                  <a:lnTo>
                    <a:pt x="184" y="1"/>
                  </a:lnTo>
                  <a:lnTo>
                    <a:pt x="208" y="0"/>
                  </a:lnTo>
                  <a:lnTo>
                    <a:pt x="232" y="0"/>
                  </a:lnTo>
                  <a:lnTo>
                    <a:pt x="255" y="1"/>
                  </a:lnTo>
                  <a:lnTo>
                    <a:pt x="278" y="3"/>
                  </a:lnTo>
                  <a:lnTo>
                    <a:pt x="301" y="6"/>
                  </a:lnTo>
                  <a:lnTo>
                    <a:pt x="324" y="10"/>
                  </a:lnTo>
                  <a:lnTo>
                    <a:pt x="347" y="16"/>
                  </a:lnTo>
                  <a:lnTo>
                    <a:pt x="369" y="23"/>
                  </a:lnTo>
                  <a:lnTo>
                    <a:pt x="392" y="30"/>
                  </a:lnTo>
                  <a:lnTo>
                    <a:pt x="415" y="39"/>
                  </a:lnTo>
                  <a:lnTo>
                    <a:pt x="437" y="48"/>
                  </a:lnTo>
                  <a:lnTo>
                    <a:pt x="446" y="49"/>
                  </a:lnTo>
                  <a:lnTo>
                    <a:pt x="455" y="49"/>
                  </a:lnTo>
                  <a:lnTo>
                    <a:pt x="465" y="50"/>
                  </a:lnTo>
                  <a:lnTo>
                    <a:pt x="474" y="52"/>
                  </a:lnTo>
                  <a:lnTo>
                    <a:pt x="483" y="53"/>
                  </a:lnTo>
                  <a:lnTo>
                    <a:pt x="492" y="53"/>
                  </a:lnTo>
                  <a:lnTo>
                    <a:pt x="501" y="54"/>
                  </a:lnTo>
                  <a:lnTo>
                    <a:pt x="511" y="54"/>
                  </a:lnTo>
                  <a:lnTo>
                    <a:pt x="518" y="60"/>
                  </a:lnTo>
                  <a:lnTo>
                    <a:pt x="524" y="65"/>
                  </a:lnTo>
                  <a:lnTo>
                    <a:pt x="531" y="71"/>
                  </a:lnTo>
                  <a:lnTo>
                    <a:pt x="538" y="76"/>
                  </a:lnTo>
                  <a:lnTo>
                    <a:pt x="545" y="82"/>
                  </a:lnTo>
                  <a:lnTo>
                    <a:pt x="552" y="87"/>
                  </a:lnTo>
                  <a:lnTo>
                    <a:pt x="559" y="92"/>
                  </a:lnTo>
                  <a:lnTo>
                    <a:pt x="566" y="98"/>
                  </a:lnTo>
                  <a:lnTo>
                    <a:pt x="581" y="120"/>
                  </a:lnTo>
                  <a:lnTo>
                    <a:pt x="596" y="143"/>
                  </a:lnTo>
                  <a:lnTo>
                    <a:pt x="611" y="165"/>
                  </a:lnTo>
                  <a:lnTo>
                    <a:pt x="626" y="186"/>
                  </a:lnTo>
                  <a:lnTo>
                    <a:pt x="641" y="209"/>
                  </a:lnTo>
                  <a:lnTo>
                    <a:pt x="656" y="231"/>
                  </a:lnTo>
                  <a:lnTo>
                    <a:pt x="671" y="253"/>
                  </a:lnTo>
                  <a:lnTo>
                    <a:pt x="686" y="275"/>
                  </a:lnTo>
                  <a:lnTo>
                    <a:pt x="700" y="298"/>
                  </a:lnTo>
                  <a:lnTo>
                    <a:pt x="715" y="320"/>
                  </a:lnTo>
                  <a:lnTo>
                    <a:pt x="730" y="342"/>
                  </a:lnTo>
                  <a:lnTo>
                    <a:pt x="745" y="365"/>
                  </a:lnTo>
                  <a:lnTo>
                    <a:pt x="760" y="387"/>
                  </a:lnTo>
                  <a:lnTo>
                    <a:pt x="775" y="409"/>
                  </a:lnTo>
                  <a:lnTo>
                    <a:pt x="790" y="432"/>
                  </a:lnTo>
                  <a:lnTo>
                    <a:pt x="805" y="454"/>
                  </a:lnTo>
                  <a:lnTo>
                    <a:pt x="830" y="456"/>
                  </a:lnTo>
                  <a:lnTo>
                    <a:pt x="854" y="457"/>
                  </a:lnTo>
                  <a:lnTo>
                    <a:pt x="879" y="459"/>
                  </a:lnTo>
                  <a:lnTo>
                    <a:pt x="904" y="461"/>
                  </a:lnTo>
                  <a:lnTo>
                    <a:pt x="929" y="463"/>
                  </a:lnTo>
                  <a:lnTo>
                    <a:pt x="954" y="464"/>
                  </a:lnTo>
                  <a:lnTo>
                    <a:pt x="979" y="466"/>
                  </a:lnTo>
                  <a:lnTo>
                    <a:pt x="1004" y="468"/>
                  </a:lnTo>
                  <a:lnTo>
                    <a:pt x="1029" y="470"/>
                  </a:lnTo>
                  <a:lnTo>
                    <a:pt x="1055" y="472"/>
                  </a:lnTo>
                  <a:lnTo>
                    <a:pt x="1079" y="473"/>
                  </a:lnTo>
                  <a:lnTo>
                    <a:pt x="1104" y="476"/>
                  </a:lnTo>
                  <a:lnTo>
                    <a:pt x="1130" y="477"/>
                  </a:lnTo>
                  <a:lnTo>
                    <a:pt x="1155" y="479"/>
                  </a:lnTo>
                  <a:lnTo>
                    <a:pt x="1179" y="480"/>
                  </a:lnTo>
                  <a:lnTo>
                    <a:pt x="1205" y="483"/>
                  </a:lnTo>
                  <a:lnTo>
                    <a:pt x="1251" y="493"/>
                  </a:lnTo>
                  <a:lnTo>
                    <a:pt x="1289" y="509"/>
                  </a:lnTo>
                  <a:lnTo>
                    <a:pt x="1320" y="530"/>
                  </a:lnTo>
                  <a:lnTo>
                    <a:pt x="1343" y="557"/>
                  </a:lnTo>
                  <a:lnTo>
                    <a:pt x="1359" y="590"/>
                  </a:lnTo>
                  <a:lnTo>
                    <a:pt x="1369" y="627"/>
                  </a:lnTo>
                  <a:lnTo>
                    <a:pt x="1373" y="670"/>
                  </a:lnTo>
                  <a:lnTo>
                    <a:pt x="1372" y="719"/>
                  </a:lnTo>
                  <a:lnTo>
                    <a:pt x="1366" y="735"/>
                  </a:lnTo>
                  <a:lnTo>
                    <a:pt x="1360" y="751"/>
                  </a:lnTo>
                  <a:lnTo>
                    <a:pt x="1354" y="768"/>
                  </a:lnTo>
                  <a:lnTo>
                    <a:pt x="1349" y="784"/>
                  </a:lnTo>
                  <a:lnTo>
                    <a:pt x="1344" y="792"/>
                  </a:lnTo>
                  <a:lnTo>
                    <a:pt x="1341" y="801"/>
                  </a:lnTo>
                  <a:lnTo>
                    <a:pt x="1336" y="809"/>
                  </a:lnTo>
                  <a:lnTo>
                    <a:pt x="1331" y="817"/>
                  </a:lnTo>
                  <a:lnTo>
                    <a:pt x="1337" y="819"/>
                  </a:lnTo>
                  <a:lnTo>
                    <a:pt x="1343" y="821"/>
                  </a:lnTo>
                  <a:lnTo>
                    <a:pt x="1349" y="822"/>
                  </a:lnTo>
                  <a:lnTo>
                    <a:pt x="1354" y="825"/>
                  </a:lnTo>
                  <a:lnTo>
                    <a:pt x="1360" y="827"/>
                  </a:lnTo>
                  <a:lnTo>
                    <a:pt x="1366" y="828"/>
                  </a:lnTo>
                  <a:lnTo>
                    <a:pt x="1372" y="830"/>
                  </a:lnTo>
                  <a:lnTo>
                    <a:pt x="1377" y="833"/>
                  </a:lnTo>
                  <a:lnTo>
                    <a:pt x="1382" y="858"/>
                  </a:lnTo>
                  <a:lnTo>
                    <a:pt x="1387" y="882"/>
                  </a:lnTo>
                  <a:lnTo>
                    <a:pt x="1392" y="908"/>
                  </a:lnTo>
                  <a:lnTo>
                    <a:pt x="1397" y="933"/>
                  </a:lnTo>
                  <a:lnTo>
                    <a:pt x="1405" y="934"/>
                  </a:lnTo>
                  <a:lnTo>
                    <a:pt x="1412" y="934"/>
                  </a:lnTo>
                  <a:lnTo>
                    <a:pt x="1420" y="935"/>
                  </a:lnTo>
                  <a:lnTo>
                    <a:pt x="1428" y="936"/>
                  </a:lnTo>
                  <a:lnTo>
                    <a:pt x="1435" y="938"/>
                  </a:lnTo>
                  <a:lnTo>
                    <a:pt x="1443" y="938"/>
                  </a:lnTo>
                  <a:lnTo>
                    <a:pt x="1450" y="939"/>
                  </a:lnTo>
                  <a:lnTo>
                    <a:pt x="1458" y="940"/>
                  </a:lnTo>
                  <a:lnTo>
                    <a:pt x="1470" y="995"/>
                  </a:lnTo>
                  <a:lnTo>
                    <a:pt x="1480" y="1051"/>
                  </a:lnTo>
                  <a:lnTo>
                    <a:pt x="1492" y="1106"/>
                  </a:lnTo>
                  <a:lnTo>
                    <a:pt x="1503" y="1161"/>
                  </a:lnTo>
                  <a:lnTo>
                    <a:pt x="1513" y="1216"/>
                  </a:lnTo>
                  <a:lnTo>
                    <a:pt x="1525" y="1272"/>
                  </a:lnTo>
                  <a:lnTo>
                    <a:pt x="1535" y="1328"/>
                  </a:lnTo>
                  <a:lnTo>
                    <a:pt x="1547" y="1384"/>
                  </a:lnTo>
                  <a:lnTo>
                    <a:pt x="1528" y="1393"/>
                  </a:lnTo>
                  <a:lnTo>
                    <a:pt x="1511" y="1401"/>
                  </a:lnTo>
                  <a:lnTo>
                    <a:pt x="1493" y="1410"/>
                  </a:lnTo>
                  <a:lnTo>
                    <a:pt x="1474" y="1419"/>
                  </a:lnTo>
                  <a:lnTo>
                    <a:pt x="1456" y="1428"/>
                  </a:lnTo>
                  <a:lnTo>
                    <a:pt x="1438" y="1437"/>
                  </a:lnTo>
                  <a:lnTo>
                    <a:pt x="1420" y="1446"/>
                  </a:lnTo>
                  <a:lnTo>
                    <a:pt x="1402" y="1455"/>
                  </a:lnTo>
                  <a:lnTo>
                    <a:pt x="1383" y="1464"/>
                  </a:lnTo>
                  <a:lnTo>
                    <a:pt x="1366" y="1473"/>
                  </a:lnTo>
                  <a:lnTo>
                    <a:pt x="1347" y="1483"/>
                  </a:lnTo>
                  <a:lnTo>
                    <a:pt x="1329" y="1492"/>
                  </a:lnTo>
                  <a:lnTo>
                    <a:pt x="1311" y="1500"/>
                  </a:lnTo>
                  <a:lnTo>
                    <a:pt x="1293" y="1509"/>
                  </a:lnTo>
                  <a:lnTo>
                    <a:pt x="1275" y="1518"/>
                  </a:lnTo>
                  <a:lnTo>
                    <a:pt x="1256" y="1528"/>
                  </a:lnTo>
                  <a:lnTo>
                    <a:pt x="1245" y="1522"/>
                  </a:lnTo>
                  <a:lnTo>
                    <a:pt x="1232" y="1516"/>
                  </a:lnTo>
                  <a:lnTo>
                    <a:pt x="1221" y="1510"/>
                  </a:lnTo>
                  <a:lnTo>
                    <a:pt x="1208" y="1506"/>
                  </a:lnTo>
                  <a:lnTo>
                    <a:pt x="1196" y="1500"/>
                  </a:lnTo>
                  <a:lnTo>
                    <a:pt x="1184" y="1494"/>
                  </a:lnTo>
                  <a:lnTo>
                    <a:pt x="1172" y="1488"/>
                  </a:lnTo>
                  <a:lnTo>
                    <a:pt x="1161" y="1483"/>
                  </a:lnTo>
                  <a:lnTo>
                    <a:pt x="1148" y="1478"/>
                  </a:lnTo>
                  <a:lnTo>
                    <a:pt x="1137" y="1472"/>
                  </a:lnTo>
                  <a:lnTo>
                    <a:pt x="1124" y="1466"/>
                  </a:lnTo>
                  <a:lnTo>
                    <a:pt x="1112" y="1461"/>
                  </a:lnTo>
                  <a:lnTo>
                    <a:pt x="1100" y="1456"/>
                  </a:lnTo>
                  <a:lnTo>
                    <a:pt x="1088" y="1450"/>
                  </a:lnTo>
                  <a:lnTo>
                    <a:pt x="1075" y="1445"/>
                  </a:lnTo>
                  <a:lnTo>
                    <a:pt x="1064" y="1439"/>
                  </a:lnTo>
                  <a:lnTo>
                    <a:pt x="1051" y="1441"/>
                  </a:lnTo>
                  <a:lnTo>
                    <a:pt x="1039" y="1446"/>
                  </a:lnTo>
                  <a:lnTo>
                    <a:pt x="1027" y="1450"/>
                  </a:lnTo>
                  <a:lnTo>
                    <a:pt x="1015" y="1457"/>
                  </a:lnTo>
                  <a:lnTo>
                    <a:pt x="1004" y="1463"/>
                  </a:lnTo>
                  <a:lnTo>
                    <a:pt x="992" y="1470"/>
                  </a:lnTo>
                  <a:lnTo>
                    <a:pt x="981" y="1477"/>
                  </a:lnTo>
                  <a:lnTo>
                    <a:pt x="971" y="1484"/>
                  </a:lnTo>
                  <a:lnTo>
                    <a:pt x="960" y="1491"/>
                  </a:lnTo>
                  <a:lnTo>
                    <a:pt x="949" y="1498"/>
                  </a:lnTo>
                  <a:lnTo>
                    <a:pt x="937" y="1503"/>
                  </a:lnTo>
                  <a:lnTo>
                    <a:pt x="926" y="1508"/>
                  </a:lnTo>
                  <a:lnTo>
                    <a:pt x="914" y="1511"/>
                  </a:lnTo>
                  <a:lnTo>
                    <a:pt x="903" y="1514"/>
                  </a:lnTo>
                  <a:lnTo>
                    <a:pt x="890" y="1514"/>
                  </a:lnTo>
                  <a:lnTo>
                    <a:pt x="877" y="1513"/>
                  </a:lnTo>
                  <a:lnTo>
                    <a:pt x="871" y="1514"/>
                  </a:lnTo>
                  <a:lnTo>
                    <a:pt x="867" y="1514"/>
                  </a:lnTo>
                  <a:lnTo>
                    <a:pt x="861" y="1515"/>
                  </a:lnTo>
                  <a:lnTo>
                    <a:pt x="856" y="1516"/>
                  </a:lnTo>
                  <a:lnTo>
                    <a:pt x="851" y="1517"/>
                  </a:lnTo>
                  <a:lnTo>
                    <a:pt x="845" y="1517"/>
                  </a:lnTo>
                  <a:lnTo>
                    <a:pt x="840" y="1518"/>
                  </a:lnTo>
                  <a:lnTo>
                    <a:pt x="835" y="1519"/>
                  </a:lnTo>
                  <a:lnTo>
                    <a:pt x="837" y="1533"/>
                  </a:lnTo>
                  <a:lnTo>
                    <a:pt x="838" y="1546"/>
                  </a:lnTo>
                  <a:lnTo>
                    <a:pt x="840" y="1560"/>
                  </a:lnTo>
                  <a:lnTo>
                    <a:pt x="841" y="1572"/>
                  </a:lnTo>
                  <a:lnTo>
                    <a:pt x="826" y="1575"/>
                  </a:lnTo>
                  <a:lnTo>
                    <a:pt x="810" y="1578"/>
                  </a:lnTo>
                  <a:lnTo>
                    <a:pt x="795" y="1581"/>
                  </a:lnTo>
                  <a:lnTo>
                    <a:pt x="780" y="1583"/>
                  </a:lnTo>
                  <a:lnTo>
                    <a:pt x="764" y="1586"/>
                  </a:lnTo>
                  <a:lnTo>
                    <a:pt x="749" y="1589"/>
                  </a:lnTo>
                  <a:lnTo>
                    <a:pt x="734" y="1592"/>
                  </a:lnTo>
                  <a:lnTo>
                    <a:pt x="719" y="1594"/>
                  </a:lnTo>
                  <a:lnTo>
                    <a:pt x="699" y="1592"/>
                  </a:lnTo>
                  <a:lnTo>
                    <a:pt x="677" y="1591"/>
                  </a:lnTo>
                  <a:lnTo>
                    <a:pt x="656" y="1589"/>
                  </a:lnTo>
                  <a:lnTo>
                    <a:pt x="635" y="1587"/>
                  </a:lnTo>
                  <a:lnTo>
                    <a:pt x="614" y="1585"/>
                  </a:lnTo>
                  <a:lnTo>
                    <a:pt x="594" y="1584"/>
                  </a:lnTo>
                  <a:lnTo>
                    <a:pt x="572" y="1582"/>
                  </a:lnTo>
                  <a:lnTo>
                    <a:pt x="551" y="1579"/>
                  </a:lnTo>
                  <a:lnTo>
                    <a:pt x="520" y="1571"/>
                  </a:lnTo>
                  <a:lnTo>
                    <a:pt x="489" y="1564"/>
                  </a:lnTo>
                  <a:lnTo>
                    <a:pt x="455" y="1556"/>
                  </a:lnTo>
                  <a:lnTo>
                    <a:pt x="422" y="1548"/>
                  </a:lnTo>
                  <a:lnTo>
                    <a:pt x="387" y="1540"/>
                  </a:lnTo>
                  <a:lnTo>
                    <a:pt x="353" y="1532"/>
                  </a:lnTo>
                  <a:lnTo>
                    <a:pt x="318" y="1522"/>
                  </a:lnTo>
                  <a:lnTo>
                    <a:pt x="284" y="1511"/>
                  </a:lnTo>
                  <a:lnTo>
                    <a:pt x="250" y="1501"/>
                  </a:lnTo>
                  <a:lnTo>
                    <a:pt x="217" y="1488"/>
                  </a:lnTo>
                  <a:lnTo>
                    <a:pt x="184" y="1476"/>
                  </a:lnTo>
                  <a:lnTo>
                    <a:pt x="152" y="1462"/>
                  </a:lnTo>
                  <a:lnTo>
                    <a:pt x="122" y="1446"/>
                  </a:lnTo>
                  <a:lnTo>
                    <a:pt x="95" y="1428"/>
                  </a:lnTo>
                  <a:lnTo>
                    <a:pt x="67" y="1410"/>
                  </a:lnTo>
                  <a:lnTo>
                    <a:pt x="43" y="1389"/>
                  </a:lnTo>
                  <a:lnTo>
                    <a:pt x="37" y="1301"/>
                  </a:lnTo>
                  <a:lnTo>
                    <a:pt x="30" y="1211"/>
                  </a:lnTo>
                  <a:lnTo>
                    <a:pt x="23" y="1121"/>
                  </a:lnTo>
                  <a:lnTo>
                    <a:pt x="17" y="1031"/>
                  </a:lnTo>
                  <a:lnTo>
                    <a:pt x="17" y="1011"/>
                  </a:lnTo>
                  <a:lnTo>
                    <a:pt x="17" y="992"/>
                  </a:lnTo>
                  <a:lnTo>
                    <a:pt x="17" y="973"/>
                  </a:lnTo>
                  <a:lnTo>
                    <a:pt x="17" y="954"/>
                  </a:lnTo>
                  <a:lnTo>
                    <a:pt x="13" y="930"/>
                  </a:lnTo>
                  <a:lnTo>
                    <a:pt x="9" y="907"/>
                  </a:lnTo>
                  <a:lnTo>
                    <a:pt x="5" y="883"/>
                  </a:lnTo>
                  <a:lnTo>
                    <a:pt x="0" y="860"/>
                  </a:lnTo>
                  <a:lnTo>
                    <a:pt x="9" y="756"/>
                  </a:lnTo>
                  <a:lnTo>
                    <a:pt x="17" y="651"/>
                  </a:lnTo>
                  <a:lnTo>
                    <a:pt x="27" y="547"/>
                  </a:lnTo>
                  <a:lnTo>
                    <a:pt x="35" y="442"/>
                  </a:lnTo>
                  <a:lnTo>
                    <a:pt x="44" y="337"/>
                  </a:lnTo>
                  <a:lnTo>
                    <a:pt x="52" y="233"/>
                  </a:lnTo>
                  <a:lnTo>
                    <a:pt x="61" y="129"/>
                  </a:lnTo>
                  <a:lnTo>
                    <a:pt x="69" y="24"/>
                  </a:lnTo>
                  <a:close/>
                </a:path>
              </a:pathLst>
            </a:custGeom>
            <a:solidFill>
              <a:srgbClr val="BCBCD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6" name="Freeform 14"/>
            <p:cNvSpPr>
              <a:spLocks/>
            </p:cNvSpPr>
            <p:nvPr/>
          </p:nvSpPr>
          <p:spPr bwMode="auto">
            <a:xfrm>
              <a:off x="2905" y="2201"/>
              <a:ext cx="772" cy="790"/>
            </a:xfrm>
            <a:custGeom>
              <a:avLst/>
              <a:gdLst>
                <a:gd name="T0" fmla="*/ 17 w 1546"/>
                <a:gd name="T1" fmla="*/ 1 h 1580"/>
                <a:gd name="T2" fmla="*/ 28 w 1546"/>
                <a:gd name="T3" fmla="*/ 0 h 1580"/>
                <a:gd name="T4" fmla="*/ 39 w 1546"/>
                <a:gd name="T5" fmla="*/ 2 h 1580"/>
                <a:gd name="T6" fmla="*/ 51 w 1546"/>
                <a:gd name="T7" fmla="*/ 5 h 1580"/>
                <a:gd name="T8" fmla="*/ 57 w 1546"/>
                <a:gd name="T9" fmla="*/ 7 h 1580"/>
                <a:gd name="T10" fmla="*/ 62 w 1546"/>
                <a:gd name="T11" fmla="*/ 7 h 1580"/>
                <a:gd name="T12" fmla="*/ 65 w 1546"/>
                <a:gd name="T13" fmla="*/ 9 h 1580"/>
                <a:gd name="T14" fmla="*/ 69 w 1546"/>
                <a:gd name="T15" fmla="*/ 12 h 1580"/>
                <a:gd name="T16" fmla="*/ 75 w 1546"/>
                <a:gd name="T17" fmla="*/ 21 h 1580"/>
                <a:gd name="T18" fmla="*/ 83 w 1546"/>
                <a:gd name="T19" fmla="*/ 32 h 1580"/>
                <a:gd name="T20" fmla="*/ 90 w 1546"/>
                <a:gd name="T21" fmla="*/ 43 h 1580"/>
                <a:gd name="T22" fmla="*/ 97 w 1546"/>
                <a:gd name="T23" fmla="*/ 54 h 1580"/>
                <a:gd name="T24" fmla="*/ 108 w 1546"/>
                <a:gd name="T25" fmla="*/ 58 h 1580"/>
                <a:gd name="T26" fmla="*/ 121 w 1546"/>
                <a:gd name="T27" fmla="*/ 59 h 1580"/>
                <a:gd name="T28" fmla="*/ 134 w 1546"/>
                <a:gd name="T29" fmla="*/ 59 h 1580"/>
                <a:gd name="T30" fmla="*/ 146 w 1546"/>
                <a:gd name="T31" fmla="*/ 60 h 1580"/>
                <a:gd name="T32" fmla="*/ 164 w 1546"/>
                <a:gd name="T33" fmla="*/ 66 h 1580"/>
                <a:gd name="T34" fmla="*/ 170 w 1546"/>
                <a:gd name="T35" fmla="*/ 83 h 1580"/>
                <a:gd name="T36" fmla="*/ 168 w 1546"/>
                <a:gd name="T37" fmla="*/ 95 h 1580"/>
                <a:gd name="T38" fmla="*/ 166 w 1546"/>
                <a:gd name="T39" fmla="*/ 101 h 1580"/>
                <a:gd name="T40" fmla="*/ 167 w 1546"/>
                <a:gd name="T41" fmla="*/ 102 h 1580"/>
                <a:gd name="T42" fmla="*/ 170 w 1546"/>
                <a:gd name="T43" fmla="*/ 103 h 1580"/>
                <a:gd name="T44" fmla="*/ 173 w 1546"/>
                <a:gd name="T45" fmla="*/ 114 h 1580"/>
                <a:gd name="T46" fmla="*/ 177 w 1546"/>
                <a:gd name="T47" fmla="*/ 117 h 1580"/>
                <a:gd name="T48" fmla="*/ 181 w 1546"/>
                <a:gd name="T49" fmla="*/ 118 h 1580"/>
                <a:gd name="T50" fmla="*/ 186 w 1546"/>
                <a:gd name="T51" fmla="*/ 138 h 1580"/>
                <a:gd name="T52" fmla="*/ 191 w 1546"/>
                <a:gd name="T53" fmla="*/ 165 h 1580"/>
                <a:gd name="T54" fmla="*/ 186 w 1546"/>
                <a:gd name="T55" fmla="*/ 175 h 1580"/>
                <a:gd name="T56" fmla="*/ 177 w 1546"/>
                <a:gd name="T57" fmla="*/ 179 h 1580"/>
                <a:gd name="T58" fmla="*/ 168 w 1546"/>
                <a:gd name="T59" fmla="*/ 184 h 1580"/>
                <a:gd name="T60" fmla="*/ 159 w 1546"/>
                <a:gd name="T61" fmla="*/ 188 h 1580"/>
                <a:gd name="T62" fmla="*/ 152 w 1546"/>
                <a:gd name="T63" fmla="*/ 187 h 1580"/>
                <a:gd name="T64" fmla="*/ 146 w 1546"/>
                <a:gd name="T65" fmla="*/ 185 h 1580"/>
                <a:gd name="T66" fmla="*/ 140 w 1546"/>
                <a:gd name="T67" fmla="*/ 182 h 1580"/>
                <a:gd name="T68" fmla="*/ 134 w 1546"/>
                <a:gd name="T69" fmla="*/ 179 h 1580"/>
                <a:gd name="T70" fmla="*/ 128 w 1546"/>
                <a:gd name="T71" fmla="*/ 180 h 1580"/>
                <a:gd name="T72" fmla="*/ 122 w 1546"/>
                <a:gd name="T73" fmla="*/ 183 h 1580"/>
                <a:gd name="T74" fmla="*/ 116 w 1546"/>
                <a:gd name="T75" fmla="*/ 186 h 1580"/>
                <a:gd name="T76" fmla="*/ 110 w 1546"/>
                <a:gd name="T77" fmla="*/ 187 h 1580"/>
                <a:gd name="T78" fmla="*/ 106 w 1546"/>
                <a:gd name="T79" fmla="*/ 188 h 1580"/>
                <a:gd name="T80" fmla="*/ 104 w 1546"/>
                <a:gd name="T81" fmla="*/ 188 h 1580"/>
                <a:gd name="T82" fmla="*/ 103 w 1546"/>
                <a:gd name="T83" fmla="*/ 193 h 1580"/>
                <a:gd name="T84" fmla="*/ 98 w 1546"/>
                <a:gd name="T85" fmla="*/ 196 h 1580"/>
                <a:gd name="T86" fmla="*/ 91 w 1546"/>
                <a:gd name="T87" fmla="*/ 197 h 1580"/>
                <a:gd name="T88" fmla="*/ 81 w 1546"/>
                <a:gd name="T89" fmla="*/ 197 h 1580"/>
                <a:gd name="T90" fmla="*/ 71 w 1546"/>
                <a:gd name="T91" fmla="*/ 196 h 1580"/>
                <a:gd name="T92" fmla="*/ 56 w 1546"/>
                <a:gd name="T93" fmla="*/ 193 h 1580"/>
                <a:gd name="T94" fmla="*/ 39 w 1546"/>
                <a:gd name="T95" fmla="*/ 189 h 1580"/>
                <a:gd name="T96" fmla="*/ 23 w 1546"/>
                <a:gd name="T97" fmla="*/ 183 h 1580"/>
                <a:gd name="T98" fmla="*/ 9 w 1546"/>
                <a:gd name="T99" fmla="*/ 175 h 1580"/>
                <a:gd name="T100" fmla="*/ 3 w 1546"/>
                <a:gd name="T101" fmla="*/ 138 h 1580"/>
                <a:gd name="T102" fmla="*/ 2 w 1546"/>
                <a:gd name="T103" fmla="*/ 120 h 1580"/>
                <a:gd name="T104" fmla="*/ 0 w 1546"/>
                <a:gd name="T105" fmla="*/ 108 h 1580"/>
                <a:gd name="T106" fmla="*/ 3 w 1546"/>
                <a:gd name="T107" fmla="*/ 67 h 1580"/>
                <a:gd name="T108" fmla="*/ 7 w 1546"/>
                <a:gd name="T109" fmla="*/ 16 h 1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46" h="1580">
                  <a:moveTo>
                    <a:pt x="67" y="25"/>
                  </a:moveTo>
                  <a:lnTo>
                    <a:pt x="90" y="18"/>
                  </a:lnTo>
                  <a:lnTo>
                    <a:pt x="113" y="13"/>
                  </a:lnTo>
                  <a:lnTo>
                    <a:pt x="136" y="8"/>
                  </a:lnTo>
                  <a:lnTo>
                    <a:pt x="159" y="5"/>
                  </a:lnTo>
                  <a:lnTo>
                    <a:pt x="182" y="1"/>
                  </a:lnTo>
                  <a:lnTo>
                    <a:pt x="205" y="0"/>
                  </a:lnTo>
                  <a:lnTo>
                    <a:pt x="228" y="0"/>
                  </a:lnTo>
                  <a:lnTo>
                    <a:pt x="251" y="1"/>
                  </a:lnTo>
                  <a:lnTo>
                    <a:pt x="275" y="2"/>
                  </a:lnTo>
                  <a:lnTo>
                    <a:pt x="296" y="6"/>
                  </a:lnTo>
                  <a:lnTo>
                    <a:pt x="319" y="10"/>
                  </a:lnTo>
                  <a:lnTo>
                    <a:pt x="343" y="15"/>
                  </a:lnTo>
                  <a:lnTo>
                    <a:pt x="366" y="22"/>
                  </a:lnTo>
                  <a:lnTo>
                    <a:pt x="387" y="29"/>
                  </a:lnTo>
                  <a:lnTo>
                    <a:pt x="411" y="38"/>
                  </a:lnTo>
                  <a:lnTo>
                    <a:pt x="432" y="47"/>
                  </a:lnTo>
                  <a:lnTo>
                    <a:pt x="442" y="48"/>
                  </a:lnTo>
                  <a:lnTo>
                    <a:pt x="451" y="48"/>
                  </a:lnTo>
                  <a:lnTo>
                    <a:pt x="460" y="50"/>
                  </a:lnTo>
                  <a:lnTo>
                    <a:pt x="469" y="50"/>
                  </a:lnTo>
                  <a:lnTo>
                    <a:pt x="479" y="51"/>
                  </a:lnTo>
                  <a:lnTo>
                    <a:pt x="488" y="52"/>
                  </a:lnTo>
                  <a:lnTo>
                    <a:pt x="497" y="52"/>
                  </a:lnTo>
                  <a:lnTo>
                    <a:pt x="506" y="53"/>
                  </a:lnTo>
                  <a:lnTo>
                    <a:pt x="513" y="59"/>
                  </a:lnTo>
                  <a:lnTo>
                    <a:pt x="520" y="65"/>
                  </a:lnTo>
                  <a:lnTo>
                    <a:pt x="527" y="69"/>
                  </a:lnTo>
                  <a:lnTo>
                    <a:pt x="534" y="75"/>
                  </a:lnTo>
                  <a:lnTo>
                    <a:pt x="541" y="81"/>
                  </a:lnTo>
                  <a:lnTo>
                    <a:pt x="548" y="85"/>
                  </a:lnTo>
                  <a:lnTo>
                    <a:pt x="555" y="91"/>
                  </a:lnTo>
                  <a:lnTo>
                    <a:pt x="562" y="97"/>
                  </a:lnTo>
                  <a:lnTo>
                    <a:pt x="577" y="119"/>
                  </a:lnTo>
                  <a:lnTo>
                    <a:pt x="592" y="142"/>
                  </a:lnTo>
                  <a:lnTo>
                    <a:pt x="605" y="164"/>
                  </a:lnTo>
                  <a:lnTo>
                    <a:pt x="620" y="185"/>
                  </a:lnTo>
                  <a:lnTo>
                    <a:pt x="635" y="209"/>
                  </a:lnTo>
                  <a:lnTo>
                    <a:pt x="650" y="230"/>
                  </a:lnTo>
                  <a:lnTo>
                    <a:pt x="664" y="253"/>
                  </a:lnTo>
                  <a:lnTo>
                    <a:pt x="679" y="275"/>
                  </a:lnTo>
                  <a:lnTo>
                    <a:pt x="694" y="297"/>
                  </a:lnTo>
                  <a:lnTo>
                    <a:pt x="709" y="320"/>
                  </a:lnTo>
                  <a:lnTo>
                    <a:pt x="723" y="342"/>
                  </a:lnTo>
                  <a:lnTo>
                    <a:pt x="738" y="365"/>
                  </a:lnTo>
                  <a:lnTo>
                    <a:pt x="753" y="387"/>
                  </a:lnTo>
                  <a:lnTo>
                    <a:pt x="768" y="409"/>
                  </a:lnTo>
                  <a:lnTo>
                    <a:pt x="782" y="432"/>
                  </a:lnTo>
                  <a:lnTo>
                    <a:pt x="797" y="454"/>
                  </a:lnTo>
                  <a:lnTo>
                    <a:pt x="822" y="455"/>
                  </a:lnTo>
                  <a:lnTo>
                    <a:pt x="847" y="457"/>
                  </a:lnTo>
                  <a:lnTo>
                    <a:pt x="872" y="459"/>
                  </a:lnTo>
                  <a:lnTo>
                    <a:pt x="897" y="461"/>
                  </a:lnTo>
                  <a:lnTo>
                    <a:pt x="922" y="462"/>
                  </a:lnTo>
                  <a:lnTo>
                    <a:pt x="948" y="464"/>
                  </a:lnTo>
                  <a:lnTo>
                    <a:pt x="973" y="465"/>
                  </a:lnTo>
                  <a:lnTo>
                    <a:pt x="998" y="468"/>
                  </a:lnTo>
                  <a:lnTo>
                    <a:pt x="1024" y="469"/>
                  </a:lnTo>
                  <a:lnTo>
                    <a:pt x="1049" y="471"/>
                  </a:lnTo>
                  <a:lnTo>
                    <a:pt x="1074" y="472"/>
                  </a:lnTo>
                  <a:lnTo>
                    <a:pt x="1100" y="475"/>
                  </a:lnTo>
                  <a:lnTo>
                    <a:pt x="1125" y="476"/>
                  </a:lnTo>
                  <a:lnTo>
                    <a:pt x="1151" y="478"/>
                  </a:lnTo>
                  <a:lnTo>
                    <a:pt x="1176" y="479"/>
                  </a:lnTo>
                  <a:lnTo>
                    <a:pt x="1201" y="482"/>
                  </a:lnTo>
                  <a:lnTo>
                    <a:pt x="1247" y="492"/>
                  </a:lnTo>
                  <a:lnTo>
                    <a:pt x="1285" y="507"/>
                  </a:lnTo>
                  <a:lnTo>
                    <a:pt x="1315" y="528"/>
                  </a:lnTo>
                  <a:lnTo>
                    <a:pt x="1338" y="553"/>
                  </a:lnTo>
                  <a:lnTo>
                    <a:pt x="1355" y="584"/>
                  </a:lnTo>
                  <a:lnTo>
                    <a:pt x="1364" y="620"/>
                  </a:lnTo>
                  <a:lnTo>
                    <a:pt x="1368" y="662"/>
                  </a:lnTo>
                  <a:lnTo>
                    <a:pt x="1366" y="711"/>
                  </a:lnTo>
                  <a:lnTo>
                    <a:pt x="1359" y="727"/>
                  </a:lnTo>
                  <a:lnTo>
                    <a:pt x="1353" y="743"/>
                  </a:lnTo>
                  <a:lnTo>
                    <a:pt x="1346" y="758"/>
                  </a:lnTo>
                  <a:lnTo>
                    <a:pt x="1341" y="774"/>
                  </a:lnTo>
                  <a:lnTo>
                    <a:pt x="1337" y="783"/>
                  </a:lnTo>
                  <a:lnTo>
                    <a:pt x="1334" y="792"/>
                  </a:lnTo>
                  <a:lnTo>
                    <a:pt x="1330" y="801"/>
                  </a:lnTo>
                  <a:lnTo>
                    <a:pt x="1327" y="810"/>
                  </a:lnTo>
                  <a:lnTo>
                    <a:pt x="1333" y="812"/>
                  </a:lnTo>
                  <a:lnTo>
                    <a:pt x="1338" y="813"/>
                  </a:lnTo>
                  <a:lnTo>
                    <a:pt x="1344" y="816"/>
                  </a:lnTo>
                  <a:lnTo>
                    <a:pt x="1350" y="817"/>
                  </a:lnTo>
                  <a:lnTo>
                    <a:pt x="1355" y="819"/>
                  </a:lnTo>
                  <a:lnTo>
                    <a:pt x="1360" y="821"/>
                  </a:lnTo>
                  <a:lnTo>
                    <a:pt x="1366" y="823"/>
                  </a:lnTo>
                  <a:lnTo>
                    <a:pt x="1372" y="825"/>
                  </a:lnTo>
                  <a:lnTo>
                    <a:pt x="1376" y="851"/>
                  </a:lnTo>
                  <a:lnTo>
                    <a:pt x="1381" y="879"/>
                  </a:lnTo>
                  <a:lnTo>
                    <a:pt x="1387" y="906"/>
                  </a:lnTo>
                  <a:lnTo>
                    <a:pt x="1391" y="933"/>
                  </a:lnTo>
                  <a:lnTo>
                    <a:pt x="1399" y="934"/>
                  </a:lnTo>
                  <a:lnTo>
                    <a:pt x="1409" y="934"/>
                  </a:lnTo>
                  <a:lnTo>
                    <a:pt x="1417" y="936"/>
                  </a:lnTo>
                  <a:lnTo>
                    <a:pt x="1425" y="937"/>
                  </a:lnTo>
                  <a:lnTo>
                    <a:pt x="1434" y="938"/>
                  </a:lnTo>
                  <a:lnTo>
                    <a:pt x="1442" y="938"/>
                  </a:lnTo>
                  <a:lnTo>
                    <a:pt x="1450" y="939"/>
                  </a:lnTo>
                  <a:lnTo>
                    <a:pt x="1458" y="940"/>
                  </a:lnTo>
                  <a:lnTo>
                    <a:pt x="1470" y="993"/>
                  </a:lnTo>
                  <a:lnTo>
                    <a:pt x="1480" y="1046"/>
                  </a:lnTo>
                  <a:lnTo>
                    <a:pt x="1492" y="1099"/>
                  </a:lnTo>
                  <a:lnTo>
                    <a:pt x="1502" y="1153"/>
                  </a:lnTo>
                  <a:lnTo>
                    <a:pt x="1514" y="1206"/>
                  </a:lnTo>
                  <a:lnTo>
                    <a:pt x="1524" y="1259"/>
                  </a:lnTo>
                  <a:lnTo>
                    <a:pt x="1535" y="1313"/>
                  </a:lnTo>
                  <a:lnTo>
                    <a:pt x="1546" y="1366"/>
                  </a:lnTo>
                  <a:lnTo>
                    <a:pt x="1527" y="1376"/>
                  </a:lnTo>
                  <a:lnTo>
                    <a:pt x="1509" y="1385"/>
                  </a:lnTo>
                  <a:lnTo>
                    <a:pt x="1491" y="1394"/>
                  </a:lnTo>
                  <a:lnTo>
                    <a:pt x="1472" y="1402"/>
                  </a:lnTo>
                  <a:lnTo>
                    <a:pt x="1455" y="1411"/>
                  </a:lnTo>
                  <a:lnTo>
                    <a:pt x="1436" y="1421"/>
                  </a:lnTo>
                  <a:lnTo>
                    <a:pt x="1418" y="1430"/>
                  </a:lnTo>
                  <a:lnTo>
                    <a:pt x="1399" y="1439"/>
                  </a:lnTo>
                  <a:lnTo>
                    <a:pt x="1381" y="1448"/>
                  </a:lnTo>
                  <a:lnTo>
                    <a:pt x="1364" y="1457"/>
                  </a:lnTo>
                  <a:lnTo>
                    <a:pt x="1345" y="1467"/>
                  </a:lnTo>
                  <a:lnTo>
                    <a:pt x="1327" y="1475"/>
                  </a:lnTo>
                  <a:lnTo>
                    <a:pt x="1308" y="1484"/>
                  </a:lnTo>
                  <a:lnTo>
                    <a:pt x="1291" y="1493"/>
                  </a:lnTo>
                  <a:lnTo>
                    <a:pt x="1273" y="1502"/>
                  </a:lnTo>
                  <a:lnTo>
                    <a:pt x="1254" y="1512"/>
                  </a:lnTo>
                  <a:lnTo>
                    <a:pt x="1243" y="1506"/>
                  </a:lnTo>
                  <a:lnTo>
                    <a:pt x="1230" y="1501"/>
                  </a:lnTo>
                  <a:lnTo>
                    <a:pt x="1219" y="1495"/>
                  </a:lnTo>
                  <a:lnTo>
                    <a:pt x="1207" y="1490"/>
                  </a:lnTo>
                  <a:lnTo>
                    <a:pt x="1194" y="1484"/>
                  </a:lnTo>
                  <a:lnTo>
                    <a:pt x="1183" y="1479"/>
                  </a:lnTo>
                  <a:lnTo>
                    <a:pt x="1171" y="1474"/>
                  </a:lnTo>
                  <a:lnTo>
                    <a:pt x="1159" y="1468"/>
                  </a:lnTo>
                  <a:lnTo>
                    <a:pt x="1147" y="1462"/>
                  </a:lnTo>
                  <a:lnTo>
                    <a:pt x="1136" y="1456"/>
                  </a:lnTo>
                  <a:lnTo>
                    <a:pt x="1123" y="1451"/>
                  </a:lnTo>
                  <a:lnTo>
                    <a:pt x="1111" y="1445"/>
                  </a:lnTo>
                  <a:lnTo>
                    <a:pt x="1099" y="1440"/>
                  </a:lnTo>
                  <a:lnTo>
                    <a:pt x="1087" y="1434"/>
                  </a:lnTo>
                  <a:lnTo>
                    <a:pt x="1074" y="1429"/>
                  </a:lnTo>
                  <a:lnTo>
                    <a:pt x="1063" y="1423"/>
                  </a:lnTo>
                  <a:lnTo>
                    <a:pt x="1050" y="1425"/>
                  </a:lnTo>
                  <a:lnTo>
                    <a:pt x="1038" y="1430"/>
                  </a:lnTo>
                  <a:lnTo>
                    <a:pt x="1025" y="1434"/>
                  </a:lnTo>
                  <a:lnTo>
                    <a:pt x="1013" y="1440"/>
                  </a:lnTo>
                  <a:lnTo>
                    <a:pt x="1002" y="1447"/>
                  </a:lnTo>
                  <a:lnTo>
                    <a:pt x="990" y="1453"/>
                  </a:lnTo>
                  <a:lnTo>
                    <a:pt x="978" y="1460"/>
                  </a:lnTo>
                  <a:lnTo>
                    <a:pt x="966" y="1467"/>
                  </a:lnTo>
                  <a:lnTo>
                    <a:pt x="955" y="1474"/>
                  </a:lnTo>
                  <a:lnTo>
                    <a:pt x="943" y="1479"/>
                  </a:lnTo>
                  <a:lnTo>
                    <a:pt x="932" y="1484"/>
                  </a:lnTo>
                  <a:lnTo>
                    <a:pt x="920" y="1489"/>
                  </a:lnTo>
                  <a:lnTo>
                    <a:pt x="907" y="1492"/>
                  </a:lnTo>
                  <a:lnTo>
                    <a:pt x="895" y="1494"/>
                  </a:lnTo>
                  <a:lnTo>
                    <a:pt x="882" y="1494"/>
                  </a:lnTo>
                  <a:lnTo>
                    <a:pt x="869" y="1493"/>
                  </a:lnTo>
                  <a:lnTo>
                    <a:pt x="865" y="1494"/>
                  </a:lnTo>
                  <a:lnTo>
                    <a:pt x="859" y="1495"/>
                  </a:lnTo>
                  <a:lnTo>
                    <a:pt x="854" y="1497"/>
                  </a:lnTo>
                  <a:lnTo>
                    <a:pt x="849" y="1498"/>
                  </a:lnTo>
                  <a:lnTo>
                    <a:pt x="844" y="1499"/>
                  </a:lnTo>
                  <a:lnTo>
                    <a:pt x="838" y="1500"/>
                  </a:lnTo>
                  <a:lnTo>
                    <a:pt x="834" y="1501"/>
                  </a:lnTo>
                  <a:lnTo>
                    <a:pt x="828" y="1502"/>
                  </a:lnTo>
                  <a:lnTo>
                    <a:pt x="829" y="1515"/>
                  </a:lnTo>
                  <a:lnTo>
                    <a:pt x="830" y="1528"/>
                  </a:lnTo>
                  <a:lnTo>
                    <a:pt x="831" y="1542"/>
                  </a:lnTo>
                  <a:lnTo>
                    <a:pt x="832" y="1554"/>
                  </a:lnTo>
                  <a:lnTo>
                    <a:pt x="817" y="1558"/>
                  </a:lnTo>
                  <a:lnTo>
                    <a:pt x="804" y="1560"/>
                  </a:lnTo>
                  <a:lnTo>
                    <a:pt x="789" y="1563"/>
                  </a:lnTo>
                  <a:lnTo>
                    <a:pt x="775" y="1567"/>
                  </a:lnTo>
                  <a:lnTo>
                    <a:pt x="760" y="1569"/>
                  </a:lnTo>
                  <a:lnTo>
                    <a:pt x="745" y="1573"/>
                  </a:lnTo>
                  <a:lnTo>
                    <a:pt x="731" y="1576"/>
                  </a:lnTo>
                  <a:lnTo>
                    <a:pt x="716" y="1580"/>
                  </a:lnTo>
                  <a:lnTo>
                    <a:pt x="695" y="1577"/>
                  </a:lnTo>
                  <a:lnTo>
                    <a:pt x="673" y="1575"/>
                  </a:lnTo>
                  <a:lnTo>
                    <a:pt x="653" y="1574"/>
                  </a:lnTo>
                  <a:lnTo>
                    <a:pt x="632" y="1572"/>
                  </a:lnTo>
                  <a:lnTo>
                    <a:pt x="610" y="1570"/>
                  </a:lnTo>
                  <a:lnTo>
                    <a:pt x="589" y="1568"/>
                  </a:lnTo>
                  <a:lnTo>
                    <a:pt x="568" y="1567"/>
                  </a:lnTo>
                  <a:lnTo>
                    <a:pt x="548" y="1565"/>
                  </a:lnTo>
                  <a:lnTo>
                    <a:pt x="517" y="1557"/>
                  </a:lnTo>
                  <a:lnTo>
                    <a:pt x="485" y="1550"/>
                  </a:lnTo>
                  <a:lnTo>
                    <a:pt x="452" y="1542"/>
                  </a:lnTo>
                  <a:lnTo>
                    <a:pt x="420" y="1534"/>
                  </a:lnTo>
                  <a:lnTo>
                    <a:pt x="385" y="1525"/>
                  </a:lnTo>
                  <a:lnTo>
                    <a:pt x="352" y="1517"/>
                  </a:lnTo>
                  <a:lnTo>
                    <a:pt x="318" y="1508"/>
                  </a:lnTo>
                  <a:lnTo>
                    <a:pt x="285" y="1498"/>
                  </a:lnTo>
                  <a:lnTo>
                    <a:pt x="251" y="1487"/>
                  </a:lnTo>
                  <a:lnTo>
                    <a:pt x="219" y="1475"/>
                  </a:lnTo>
                  <a:lnTo>
                    <a:pt x="188" y="1462"/>
                  </a:lnTo>
                  <a:lnTo>
                    <a:pt x="157" y="1448"/>
                  </a:lnTo>
                  <a:lnTo>
                    <a:pt x="127" y="1432"/>
                  </a:lnTo>
                  <a:lnTo>
                    <a:pt x="99" y="1415"/>
                  </a:lnTo>
                  <a:lnTo>
                    <a:pt x="73" y="1396"/>
                  </a:lnTo>
                  <a:lnTo>
                    <a:pt x="49" y="1376"/>
                  </a:lnTo>
                  <a:lnTo>
                    <a:pt x="42" y="1283"/>
                  </a:lnTo>
                  <a:lnTo>
                    <a:pt x="35" y="1192"/>
                  </a:lnTo>
                  <a:lnTo>
                    <a:pt x="28" y="1100"/>
                  </a:lnTo>
                  <a:lnTo>
                    <a:pt x="21" y="1009"/>
                  </a:lnTo>
                  <a:lnTo>
                    <a:pt x="21" y="991"/>
                  </a:lnTo>
                  <a:lnTo>
                    <a:pt x="21" y="972"/>
                  </a:lnTo>
                  <a:lnTo>
                    <a:pt x="21" y="953"/>
                  </a:lnTo>
                  <a:lnTo>
                    <a:pt x="21" y="934"/>
                  </a:lnTo>
                  <a:lnTo>
                    <a:pt x="16" y="910"/>
                  </a:lnTo>
                  <a:lnTo>
                    <a:pt x="11" y="886"/>
                  </a:lnTo>
                  <a:lnTo>
                    <a:pt x="6" y="862"/>
                  </a:lnTo>
                  <a:lnTo>
                    <a:pt x="0" y="839"/>
                  </a:lnTo>
                  <a:lnTo>
                    <a:pt x="8" y="737"/>
                  </a:lnTo>
                  <a:lnTo>
                    <a:pt x="18" y="636"/>
                  </a:lnTo>
                  <a:lnTo>
                    <a:pt x="26" y="533"/>
                  </a:lnTo>
                  <a:lnTo>
                    <a:pt x="34" y="432"/>
                  </a:lnTo>
                  <a:lnTo>
                    <a:pt x="43" y="331"/>
                  </a:lnTo>
                  <a:lnTo>
                    <a:pt x="51" y="228"/>
                  </a:lnTo>
                  <a:lnTo>
                    <a:pt x="59" y="127"/>
                  </a:lnTo>
                  <a:lnTo>
                    <a:pt x="67" y="25"/>
                  </a:lnTo>
                  <a:close/>
                </a:path>
              </a:pathLst>
            </a:custGeom>
            <a:solidFill>
              <a:srgbClr val="CCCC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7" name="Freeform 15"/>
            <p:cNvSpPr>
              <a:spLocks/>
            </p:cNvSpPr>
            <p:nvPr/>
          </p:nvSpPr>
          <p:spPr bwMode="auto">
            <a:xfrm>
              <a:off x="2906" y="2206"/>
              <a:ext cx="771" cy="782"/>
            </a:xfrm>
            <a:custGeom>
              <a:avLst/>
              <a:gdLst>
                <a:gd name="T0" fmla="*/ 16 w 1543"/>
                <a:gd name="T1" fmla="*/ 2 h 1564"/>
                <a:gd name="T2" fmla="*/ 27 w 1543"/>
                <a:gd name="T3" fmla="*/ 0 h 1564"/>
                <a:gd name="T4" fmla="*/ 39 w 1543"/>
                <a:gd name="T5" fmla="*/ 2 h 1564"/>
                <a:gd name="T6" fmla="*/ 50 w 1543"/>
                <a:gd name="T7" fmla="*/ 5 h 1564"/>
                <a:gd name="T8" fmla="*/ 56 w 1543"/>
                <a:gd name="T9" fmla="*/ 6 h 1564"/>
                <a:gd name="T10" fmla="*/ 61 w 1543"/>
                <a:gd name="T11" fmla="*/ 7 h 1564"/>
                <a:gd name="T12" fmla="*/ 64 w 1543"/>
                <a:gd name="T13" fmla="*/ 9 h 1564"/>
                <a:gd name="T14" fmla="*/ 68 w 1543"/>
                <a:gd name="T15" fmla="*/ 12 h 1564"/>
                <a:gd name="T16" fmla="*/ 74 w 1543"/>
                <a:gd name="T17" fmla="*/ 21 h 1564"/>
                <a:gd name="T18" fmla="*/ 82 w 1543"/>
                <a:gd name="T19" fmla="*/ 32 h 1564"/>
                <a:gd name="T20" fmla="*/ 89 w 1543"/>
                <a:gd name="T21" fmla="*/ 43 h 1564"/>
                <a:gd name="T22" fmla="*/ 96 w 1543"/>
                <a:gd name="T23" fmla="*/ 54 h 1564"/>
                <a:gd name="T24" fmla="*/ 107 w 1543"/>
                <a:gd name="T25" fmla="*/ 58 h 1564"/>
                <a:gd name="T26" fmla="*/ 120 w 1543"/>
                <a:gd name="T27" fmla="*/ 59 h 1564"/>
                <a:gd name="T28" fmla="*/ 133 w 1543"/>
                <a:gd name="T29" fmla="*/ 60 h 1564"/>
                <a:gd name="T30" fmla="*/ 146 w 1543"/>
                <a:gd name="T31" fmla="*/ 60 h 1564"/>
                <a:gd name="T32" fmla="*/ 163 w 1543"/>
                <a:gd name="T33" fmla="*/ 66 h 1564"/>
                <a:gd name="T34" fmla="*/ 170 w 1543"/>
                <a:gd name="T35" fmla="*/ 82 h 1564"/>
                <a:gd name="T36" fmla="*/ 167 w 1543"/>
                <a:gd name="T37" fmla="*/ 94 h 1564"/>
                <a:gd name="T38" fmla="*/ 165 w 1543"/>
                <a:gd name="T39" fmla="*/ 100 h 1564"/>
                <a:gd name="T40" fmla="*/ 167 w 1543"/>
                <a:gd name="T41" fmla="*/ 101 h 1564"/>
                <a:gd name="T42" fmla="*/ 169 w 1543"/>
                <a:gd name="T43" fmla="*/ 102 h 1564"/>
                <a:gd name="T44" fmla="*/ 172 w 1543"/>
                <a:gd name="T45" fmla="*/ 114 h 1564"/>
                <a:gd name="T46" fmla="*/ 176 w 1543"/>
                <a:gd name="T47" fmla="*/ 117 h 1564"/>
                <a:gd name="T48" fmla="*/ 181 w 1543"/>
                <a:gd name="T49" fmla="*/ 118 h 1564"/>
                <a:gd name="T50" fmla="*/ 186 w 1543"/>
                <a:gd name="T51" fmla="*/ 137 h 1564"/>
                <a:gd name="T52" fmla="*/ 191 w 1543"/>
                <a:gd name="T53" fmla="*/ 163 h 1564"/>
                <a:gd name="T54" fmla="*/ 186 w 1543"/>
                <a:gd name="T55" fmla="*/ 173 h 1564"/>
                <a:gd name="T56" fmla="*/ 176 w 1543"/>
                <a:gd name="T57" fmla="*/ 177 h 1564"/>
                <a:gd name="T58" fmla="*/ 167 w 1543"/>
                <a:gd name="T59" fmla="*/ 182 h 1564"/>
                <a:gd name="T60" fmla="*/ 158 w 1543"/>
                <a:gd name="T61" fmla="*/ 186 h 1564"/>
                <a:gd name="T62" fmla="*/ 151 w 1543"/>
                <a:gd name="T63" fmla="*/ 185 h 1564"/>
                <a:gd name="T64" fmla="*/ 145 w 1543"/>
                <a:gd name="T65" fmla="*/ 183 h 1564"/>
                <a:gd name="T66" fmla="*/ 140 w 1543"/>
                <a:gd name="T67" fmla="*/ 180 h 1564"/>
                <a:gd name="T68" fmla="*/ 134 w 1543"/>
                <a:gd name="T69" fmla="*/ 177 h 1564"/>
                <a:gd name="T70" fmla="*/ 127 w 1543"/>
                <a:gd name="T71" fmla="*/ 178 h 1564"/>
                <a:gd name="T72" fmla="*/ 121 w 1543"/>
                <a:gd name="T73" fmla="*/ 181 h 1564"/>
                <a:gd name="T74" fmla="*/ 115 w 1543"/>
                <a:gd name="T75" fmla="*/ 184 h 1564"/>
                <a:gd name="T76" fmla="*/ 109 w 1543"/>
                <a:gd name="T77" fmla="*/ 185 h 1564"/>
                <a:gd name="T78" fmla="*/ 105 w 1543"/>
                <a:gd name="T79" fmla="*/ 185 h 1564"/>
                <a:gd name="T80" fmla="*/ 103 w 1543"/>
                <a:gd name="T81" fmla="*/ 186 h 1564"/>
                <a:gd name="T82" fmla="*/ 102 w 1543"/>
                <a:gd name="T83" fmla="*/ 191 h 1564"/>
                <a:gd name="T84" fmla="*/ 97 w 1543"/>
                <a:gd name="T85" fmla="*/ 194 h 1564"/>
                <a:gd name="T86" fmla="*/ 90 w 1543"/>
                <a:gd name="T87" fmla="*/ 195 h 1564"/>
                <a:gd name="T88" fmla="*/ 80 w 1543"/>
                <a:gd name="T89" fmla="*/ 195 h 1564"/>
                <a:gd name="T90" fmla="*/ 70 w 1543"/>
                <a:gd name="T91" fmla="*/ 194 h 1564"/>
                <a:gd name="T92" fmla="*/ 56 w 1543"/>
                <a:gd name="T93" fmla="*/ 191 h 1564"/>
                <a:gd name="T94" fmla="*/ 39 w 1543"/>
                <a:gd name="T95" fmla="*/ 187 h 1564"/>
                <a:gd name="T96" fmla="*/ 23 w 1543"/>
                <a:gd name="T97" fmla="*/ 181 h 1564"/>
                <a:gd name="T98" fmla="*/ 9 w 1543"/>
                <a:gd name="T99" fmla="*/ 173 h 1564"/>
                <a:gd name="T100" fmla="*/ 3 w 1543"/>
                <a:gd name="T101" fmla="*/ 136 h 1564"/>
                <a:gd name="T102" fmla="*/ 2 w 1543"/>
                <a:gd name="T103" fmla="*/ 117 h 1564"/>
                <a:gd name="T104" fmla="*/ 0 w 1543"/>
                <a:gd name="T105" fmla="*/ 106 h 1564"/>
                <a:gd name="T106" fmla="*/ 3 w 1543"/>
                <a:gd name="T107" fmla="*/ 66 h 1564"/>
                <a:gd name="T108" fmla="*/ 6 w 1543"/>
                <a:gd name="T109" fmla="*/ 16 h 15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43" h="1564">
                  <a:moveTo>
                    <a:pt x="63" y="27"/>
                  </a:moveTo>
                  <a:lnTo>
                    <a:pt x="86" y="20"/>
                  </a:lnTo>
                  <a:lnTo>
                    <a:pt x="109" y="14"/>
                  </a:lnTo>
                  <a:lnTo>
                    <a:pt x="132" y="9"/>
                  </a:lnTo>
                  <a:lnTo>
                    <a:pt x="154" y="5"/>
                  </a:lnTo>
                  <a:lnTo>
                    <a:pt x="177" y="3"/>
                  </a:lnTo>
                  <a:lnTo>
                    <a:pt x="200" y="1"/>
                  </a:lnTo>
                  <a:lnTo>
                    <a:pt x="222" y="0"/>
                  </a:lnTo>
                  <a:lnTo>
                    <a:pt x="245" y="1"/>
                  </a:lnTo>
                  <a:lnTo>
                    <a:pt x="268" y="3"/>
                  </a:lnTo>
                  <a:lnTo>
                    <a:pt x="290" y="6"/>
                  </a:lnTo>
                  <a:lnTo>
                    <a:pt x="313" y="9"/>
                  </a:lnTo>
                  <a:lnTo>
                    <a:pt x="335" y="15"/>
                  </a:lnTo>
                  <a:lnTo>
                    <a:pt x="358" y="21"/>
                  </a:lnTo>
                  <a:lnTo>
                    <a:pt x="380" y="28"/>
                  </a:lnTo>
                  <a:lnTo>
                    <a:pt x="403" y="37"/>
                  </a:lnTo>
                  <a:lnTo>
                    <a:pt x="425" y="46"/>
                  </a:lnTo>
                  <a:lnTo>
                    <a:pt x="434" y="46"/>
                  </a:lnTo>
                  <a:lnTo>
                    <a:pt x="443" y="47"/>
                  </a:lnTo>
                  <a:lnTo>
                    <a:pt x="452" y="47"/>
                  </a:lnTo>
                  <a:lnTo>
                    <a:pt x="462" y="49"/>
                  </a:lnTo>
                  <a:lnTo>
                    <a:pt x="471" y="50"/>
                  </a:lnTo>
                  <a:lnTo>
                    <a:pt x="480" y="51"/>
                  </a:lnTo>
                  <a:lnTo>
                    <a:pt x="489" y="51"/>
                  </a:lnTo>
                  <a:lnTo>
                    <a:pt x="499" y="52"/>
                  </a:lnTo>
                  <a:lnTo>
                    <a:pt x="506" y="58"/>
                  </a:lnTo>
                  <a:lnTo>
                    <a:pt x="512" y="62"/>
                  </a:lnTo>
                  <a:lnTo>
                    <a:pt x="519" y="68"/>
                  </a:lnTo>
                  <a:lnTo>
                    <a:pt x="526" y="74"/>
                  </a:lnTo>
                  <a:lnTo>
                    <a:pt x="533" y="79"/>
                  </a:lnTo>
                  <a:lnTo>
                    <a:pt x="540" y="84"/>
                  </a:lnTo>
                  <a:lnTo>
                    <a:pt x="547" y="90"/>
                  </a:lnTo>
                  <a:lnTo>
                    <a:pt x="554" y="96"/>
                  </a:lnTo>
                  <a:lnTo>
                    <a:pt x="569" y="118"/>
                  </a:lnTo>
                  <a:lnTo>
                    <a:pt x="583" y="141"/>
                  </a:lnTo>
                  <a:lnTo>
                    <a:pt x="598" y="163"/>
                  </a:lnTo>
                  <a:lnTo>
                    <a:pt x="613" y="185"/>
                  </a:lnTo>
                  <a:lnTo>
                    <a:pt x="627" y="208"/>
                  </a:lnTo>
                  <a:lnTo>
                    <a:pt x="642" y="229"/>
                  </a:lnTo>
                  <a:lnTo>
                    <a:pt x="657" y="253"/>
                  </a:lnTo>
                  <a:lnTo>
                    <a:pt x="670" y="274"/>
                  </a:lnTo>
                  <a:lnTo>
                    <a:pt x="685" y="297"/>
                  </a:lnTo>
                  <a:lnTo>
                    <a:pt x="700" y="319"/>
                  </a:lnTo>
                  <a:lnTo>
                    <a:pt x="714" y="342"/>
                  </a:lnTo>
                  <a:lnTo>
                    <a:pt x="729" y="364"/>
                  </a:lnTo>
                  <a:lnTo>
                    <a:pt x="743" y="387"/>
                  </a:lnTo>
                  <a:lnTo>
                    <a:pt x="758" y="409"/>
                  </a:lnTo>
                  <a:lnTo>
                    <a:pt x="772" y="432"/>
                  </a:lnTo>
                  <a:lnTo>
                    <a:pt x="787" y="454"/>
                  </a:lnTo>
                  <a:lnTo>
                    <a:pt x="812" y="455"/>
                  </a:lnTo>
                  <a:lnTo>
                    <a:pt x="837" y="458"/>
                  </a:lnTo>
                  <a:lnTo>
                    <a:pt x="863" y="459"/>
                  </a:lnTo>
                  <a:lnTo>
                    <a:pt x="889" y="461"/>
                  </a:lnTo>
                  <a:lnTo>
                    <a:pt x="915" y="462"/>
                  </a:lnTo>
                  <a:lnTo>
                    <a:pt x="940" y="465"/>
                  </a:lnTo>
                  <a:lnTo>
                    <a:pt x="965" y="466"/>
                  </a:lnTo>
                  <a:lnTo>
                    <a:pt x="992" y="468"/>
                  </a:lnTo>
                  <a:lnTo>
                    <a:pt x="1017" y="469"/>
                  </a:lnTo>
                  <a:lnTo>
                    <a:pt x="1043" y="471"/>
                  </a:lnTo>
                  <a:lnTo>
                    <a:pt x="1068" y="473"/>
                  </a:lnTo>
                  <a:lnTo>
                    <a:pt x="1093" y="475"/>
                  </a:lnTo>
                  <a:lnTo>
                    <a:pt x="1120" y="476"/>
                  </a:lnTo>
                  <a:lnTo>
                    <a:pt x="1145" y="478"/>
                  </a:lnTo>
                  <a:lnTo>
                    <a:pt x="1171" y="480"/>
                  </a:lnTo>
                  <a:lnTo>
                    <a:pt x="1196" y="482"/>
                  </a:lnTo>
                  <a:lnTo>
                    <a:pt x="1242" y="492"/>
                  </a:lnTo>
                  <a:lnTo>
                    <a:pt x="1280" y="506"/>
                  </a:lnTo>
                  <a:lnTo>
                    <a:pt x="1310" y="526"/>
                  </a:lnTo>
                  <a:lnTo>
                    <a:pt x="1332" y="550"/>
                  </a:lnTo>
                  <a:lnTo>
                    <a:pt x="1348" y="579"/>
                  </a:lnTo>
                  <a:lnTo>
                    <a:pt x="1357" y="614"/>
                  </a:lnTo>
                  <a:lnTo>
                    <a:pt x="1361" y="656"/>
                  </a:lnTo>
                  <a:lnTo>
                    <a:pt x="1358" y="704"/>
                  </a:lnTo>
                  <a:lnTo>
                    <a:pt x="1352" y="719"/>
                  </a:lnTo>
                  <a:lnTo>
                    <a:pt x="1345" y="734"/>
                  </a:lnTo>
                  <a:lnTo>
                    <a:pt x="1338" y="749"/>
                  </a:lnTo>
                  <a:lnTo>
                    <a:pt x="1331" y="764"/>
                  </a:lnTo>
                  <a:lnTo>
                    <a:pt x="1328" y="773"/>
                  </a:lnTo>
                  <a:lnTo>
                    <a:pt x="1326" y="783"/>
                  </a:lnTo>
                  <a:lnTo>
                    <a:pt x="1323" y="793"/>
                  </a:lnTo>
                  <a:lnTo>
                    <a:pt x="1320" y="802"/>
                  </a:lnTo>
                  <a:lnTo>
                    <a:pt x="1326" y="804"/>
                  </a:lnTo>
                  <a:lnTo>
                    <a:pt x="1331" y="807"/>
                  </a:lnTo>
                  <a:lnTo>
                    <a:pt x="1337" y="808"/>
                  </a:lnTo>
                  <a:lnTo>
                    <a:pt x="1342" y="810"/>
                  </a:lnTo>
                  <a:lnTo>
                    <a:pt x="1347" y="812"/>
                  </a:lnTo>
                  <a:lnTo>
                    <a:pt x="1353" y="814"/>
                  </a:lnTo>
                  <a:lnTo>
                    <a:pt x="1357" y="816"/>
                  </a:lnTo>
                  <a:lnTo>
                    <a:pt x="1363" y="818"/>
                  </a:lnTo>
                  <a:lnTo>
                    <a:pt x="1369" y="847"/>
                  </a:lnTo>
                  <a:lnTo>
                    <a:pt x="1375" y="876"/>
                  </a:lnTo>
                  <a:lnTo>
                    <a:pt x="1379" y="905"/>
                  </a:lnTo>
                  <a:lnTo>
                    <a:pt x="1385" y="933"/>
                  </a:lnTo>
                  <a:lnTo>
                    <a:pt x="1394" y="935"/>
                  </a:lnTo>
                  <a:lnTo>
                    <a:pt x="1403" y="935"/>
                  </a:lnTo>
                  <a:lnTo>
                    <a:pt x="1411" y="936"/>
                  </a:lnTo>
                  <a:lnTo>
                    <a:pt x="1421" y="937"/>
                  </a:lnTo>
                  <a:lnTo>
                    <a:pt x="1430" y="938"/>
                  </a:lnTo>
                  <a:lnTo>
                    <a:pt x="1439" y="938"/>
                  </a:lnTo>
                  <a:lnTo>
                    <a:pt x="1448" y="939"/>
                  </a:lnTo>
                  <a:lnTo>
                    <a:pt x="1458" y="940"/>
                  </a:lnTo>
                  <a:lnTo>
                    <a:pt x="1468" y="991"/>
                  </a:lnTo>
                  <a:lnTo>
                    <a:pt x="1478" y="1043"/>
                  </a:lnTo>
                  <a:lnTo>
                    <a:pt x="1489" y="1094"/>
                  </a:lnTo>
                  <a:lnTo>
                    <a:pt x="1500" y="1144"/>
                  </a:lnTo>
                  <a:lnTo>
                    <a:pt x="1511" y="1195"/>
                  </a:lnTo>
                  <a:lnTo>
                    <a:pt x="1521" y="1247"/>
                  </a:lnTo>
                  <a:lnTo>
                    <a:pt x="1532" y="1298"/>
                  </a:lnTo>
                  <a:lnTo>
                    <a:pt x="1543" y="1349"/>
                  </a:lnTo>
                  <a:lnTo>
                    <a:pt x="1524" y="1359"/>
                  </a:lnTo>
                  <a:lnTo>
                    <a:pt x="1506" y="1368"/>
                  </a:lnTo>
                  <a:lnTo>
                    <a:pt x="1488" y="1377"/>
                  </a:lnTo>
                  <a:lnTo>
                    <a:pt x="1469" y="1386"/>
                  </a:lnTo>
                  <a:lnTo>
                    <a:pt x="1451" y="1395"/>
                  </a:lnTo>
                  <a:lnTo>
                    <a:pt x="1432" y="1405"/>
                  </a:lnTo>
                  <a:lnTo>
                    <a:pt x="1414" y="1414"/>
                  </a:lnTo>
                  <a:lnTo>
                    <a:pt x="1396" y="1423"/>
                  </a:lnTo>
                  <a:lnTo>
                    <a:pt x="1378" y="1432"/>
                  </a:lnTo>
                  <a:lnTo>
                    <a:pt x="1360" y="1442"/>
                  </a:lnTo>
                  <a:lnTo>
                    <a:pt x="1341" y="1451"/>
                  </a:lnTo>
                  <a:lnTo>
                    <a:pt x="1323" y="1460"/>
                  </a:lnTo>
                  <a:lnTo>
                    <a:pt x="1304" y="1469"/>
                  </a:lnTo>
                  <a:lnTo>
                    <a:pt x="1286" y="1478"/>
                  </a:lnTo>
                  <a:lnTo>
                    <a:pt x="1267" y="1488"/>
                  </a:lnTo>
                  <a:lnTo>
                    <a:pt x="1249" y="1497"/>
                  </a:lnTo>
                  <a:lnTo>
                    <a:pt x="1237" y="1491"/>
                  </a:lnTo>
                  <a:lnTo>
                    <a:pt x="1226" y="1485"/>
                  </a:lnTo>
                  <a:lnTo>
                    <a:pt x="1214" y="1480"/>
                  </a:lnTo>
                  <a:lnTo>
                    <a:pt x="1202" y="1475"/>
                  </a:lnTo>
                  <a:lnTo>
                    <a:pt x="1190" y="1469"/>
                  </a:lnTo>
                  <a:lnTo>
                    <a:pt x="1179" y="1463"/>
                  </a:lnTo>
                  <a:lnTo>
                    <a:pt x="1167" y="1458"/>
                  </a:lnTo>
                  <a:lnTo>
                    <a:pt x="1156" y="1452"/>
                  </a:lnTo>
                  <a:lnTo>
                    <a:pt x="1143" y="1446"/>
                  </a:lnTo>
                  <a:lnTo>
                    <a:pt x="1131" y="1440"/>
                  </a:lnTo>
                  <a:lnTo>
                    <a:pt x="1120" y="1436"/>
                  </a:lnTo>
                  <a:lnTo>
                    <a:pt x="1108" y="1430"/>
                  </a:lnTo>
                  <a:lnTo>
                    <a:pt x="1096" y="1424"/>
                  </a:lnTo>
                  <a:lnTo>
                    <a:pt x="1084" y="1419"/>
                  </a:lnTo>
                  <a:lnTo>
                    <a:pt x="1073" y="1414"/>
                  </a:lnTo>
                  <a:lnTo>
                    <a:pt x="1061" y="1408"/>
                  </a:lnTo>
                  <a:lnTo>
                    <a:pt x="1048" y="1410"/>
                  </a:lnTo>
                  <a:lnTo>
                    <a:pt x="1035" y="1414"/>
                  </a:lnTo>
                  <a:lnTo>
                    <a:pt x="1022" y="1419"/>
                  </a:lnTo>
                  <a:lnTo>
                    <a:pt x="1010" y="1424"/>
                  </a:lnTo>
                  <a:lnTo>
                    <a:pt x="998" y="1430"/>
                  </a:lnTo>
                  <a:lnTo>
                    <a:pt x="985" y="1437"/>
                  </a:lnTo>
                  <a:lnTo>
                    <a:pt x="972" y="1443"/>
                  </a:lnTo>
                  <a:lnTo>
                    <a:pt x="961" y="1448"/>
                  </a:lnTo>
                  <a:lnTo>
                    <a:pt x="948" y="1455"/>
                  </a:lnTo>
                  <a:lnTo>
                    <a:pt x="935" y="1460"/>
                  </a:lnTo>
                  <a:lnTo>
                    <a:pt x="923" y="1466"/>
                  </a:lnTo>
                  <a:lnTo>
                    <a:pt x="911" y="1469"/>
                  </a:lnTo>
                  <a:lnTo>
                    <a:pt x="899" y="1473"/>
                  </a:lnTo>
                  <a:lnTo>
                    <a:pt x="886" y="1474"/>
                  </a:lnTo>
                  <a:lnTo>
                    <a:pt x="872" y="1474"/>
                  </a:lnTo>
                  <a:lnTo>
                    <a:pt x="859" y="1473"/>
                  </a:lnTo>
                  <a:lnTo>
                    <a:pt x="855" y="1474"/>
                  </a:lnTo>
                  <a:lnTo>
                    <a:pt x="849" y="1476"/>
                  </a:lnTo>
                  <a:lnTo>
                    <a:pt x="844" y="1477"/>
                  </a:lnTo>
                  <a:lnTo>
                    <a:pt x="839" y="1480"/>
                  </a:lnTo>
                  <a:lnTo>
                    <a:pt x="834" y="1481"/>
                  </a:lnTo>
                  <a:lnTo>
                    <a:pt x="828" y="1483"/>
                  </a:lnTo>
                  <a:lnTo>
                    <a:pt x="824" y="1484"/>
                  </a:lnTo>
                  <a:lnTo>
                    <a:pt x="818" y="1485"/>
                  </a:lnTo>
                  <a:lnTo>
                    <a:pt x="819" y="1498"/>
                  </a:lnTo>
                  <a:lnTo>
                    <a:pt x="820" y="1511"/>
                  </a:lnTo>
                  <a:lnTo>
                    <a:pt x="821" y="1523"/>
                  </a:lnTo>
                  <a:lnTo>
                    <a:pt x="822" y="1536"/>
                  </a:lnTo>
                  <a:lnTo>
                    <a:pt x="809" y="1539"/>
                  </a:lnTo>
                  <a:lnTo>
                    <a:pt x="794" y="1543"/>
                  </a:lnTo>
                  <a:lnTo>
                    <a:pt x="780" y="1546"/>
                  </a:lnTo>
                  <a:lnTo>
                    <a:pt x="766" y="1550"/>
                  </a:lnTo>
                  <a:lnTo>
                    <a:pt x="752" y="1553"/>
                  </a:lnTo>
                  <a:lnTo>
                    <a:pt x="738" y="1557"/>
                  </a:lnTo>
                  <a:lnTo>
                    <a:pt x="725" y="1560"/>
                  </a:lnTo>
                  <a:lnTo>
                    <a:pt x="711" y="1564"/>
                  </a:lnTo>
                  <a:lnTo>
                    <a:pt x="690" y="1561"/>
                  </a:lnTo>
                  <a:lnTo>
                    <a:pt x="668" y="1560"/>
                  </a:lnTo>
                  <a:lnTo>
                    <a:pt x="647" y="1558"/>
                  </a:lnTo>
                  <a:lnTo>
                    <a:pt x="627" y="1556"/>
                  </a:lnTo>
                  <a:lnTo>
                    <a:pt x="605" y="1554"/>
                  </a:lnTo>
                  <a:lnTo>
                    <a:pt x="584" y="1552"/>
                  </a:lnTo>
                  <a:lnTo>
                    <a:pt x="562" y="1551"/>
                  </a:lnTo>
                  <a:lnTo>
                    <a:pt x="541" y="1549"/>
                  </a:lnTo>
                  <a:lnTo>
                    <a:pt x="511" y="1541"/>
                  </a:lnTo>
                  <a:lnTo>
                    <a:pt x="479" y="1534"/>
                  </a:lnTo>
                  <a:lnTo>
                    <a:pt x="448" y="1526"/>
                  </a:lnTo>
                  <a:lnTo>
                    <a:pt x="414" y="1519"/>
                  </a:lnTo>
                  <a:lnTo>
                    <a:pt x="382" y="1511"/>
                  </a:lnTo>
                  <a:lnTo>
                    <a:pt x="350" y="1501"/>
                  </a:lnTo>
                  <a:lnTo>
                    <a:pt x="316" y="1492"/>
                  </a:lnTo>
                  <a:lnTo>
                    <a:pt x="284" y="1483"/>
                  </a:lnTo>
                  <a:lnTo>
                    <a:pt x="252" y="1473"/>
                  </a:lnTo>
                  <a:lnTo>
                    <a:pt x="220" y="1461"/>
                  </a:lnTo>
                  <a:lnTo>
                    <a:pt x="190" y="1448"/>
                  </a:lnTo>
                  <a:lnTo>
                    <a:pt x="160" y="1433"/>
                  </a:lnTo>
                  <a:lnTo>
                    <a:pt x="131" y="1419"/>
                  </a:lnTo>
                  <a:lnTo>
                    <a:pt x="103" y="1401"/>
                  </a:lnTo>
                  <a:lnTo>
                    <a:pt x="77" y="1383"/>
                  </a:lnTo>
                  <a:lnTo>
                    <a:pt x="53" y="1362"/>
                  </a:lnTo>
                  <a:lnTo>
                    <a:pt x="46" y="1269"/>
                  </a:lnTo>
                  <a:lnTo>
                    <a:pt x="38" y="1174"/>
                  </a:lnTo>
                  <a:lnTo>
                    <a:pt x="31" y="1081"/>
                  </a:lnTo>
                  <a:lnTo>
                    <a:pt x="23" y="988"/>
                  </a:lnTo>
                  <a:lnTo>
                    <a:pt x="23" y="969"/>
                  </a:lnTo>
                  <a:lnTo>
                    <a:pt x="23" y="952"/>
                  </a:lnTo>
                  <a:lnTo>
                    <a:pt x="23" y="935"/>
                  </a:lnTo>
                  <a:lnTo>
                    <a:pt x="23" y="916"/>
                  </a:lnTo>
                  <a:lnTo>
                    <a:pt x="17" y="891"/>
                  </a:lnTo>
                  <a:lnTo>
                    <a:pt x="11" y="867"/>
                  </a:lnTo>
                  <a:lnTo>
                    <a:pt x="5" y="842"/>
                  </a:lnTo>
                  <a:lnTo>
                    <a:pt x="0" y="817"/>
                  </a:lnTo>
                  <a:lnTo>
                    <a:pt x="8" y="718"/>
                  </a:lnTo>
                  <a:lnTo>
                    <a:pt x="16" y="619"/>
                  </a:lnTo>
                  <a:lnTo>
                    <a:pt x="24" y="521"/>
                  </a:lnTo>
                  <a:lnTo>
                    <a:pt x="32" y="422"/>
                  </a:lnTo>
                  <a:lnTo>
                    <a:pt x="39" y="323"/>
                  </a:lnTo>
                  <a:lnTo>
                    <a:pt x="47" y="225"/>
                  </a:lnTo>
                  <a:lnTo>
                    <a:pt x="55" y="126"/>
                  </a:lnTo>
                  <a:lnTo>
                    <a:pt x="63" y="27"/>
                  </a:lnTo>
                  <a:close/>
                </a:path>
              </a:pathLst>
            </a:custGeom>
            <a:solidFill>
              <a:srgbClr val="D8D8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8" name="Freeform 16"/>
            <p:cNvSpPr>
              <a:spLocks/>
            </p:cNvSpPr>
            <p:nvPr/>
          </p:nvSpPr>
          <p:spPr bwMode="auto">
            <a:xfrm>
              <a:off x="2906" y="2211"/>
              <a:ext cx="771" cy="773"/>
            </a:xfrm>
            <a:custGeom>
              <a:avLst/>
              <a:gdLst>
                <a:gd name="T0" fmla="*/ 17 w 1541"/>
                <a:gd name="T1" fmla="*/ 1 h 1548"/>
                <a:gd name="T2" fmla="*/ 28 w 1541"/>
                <a:gd name="T3" fmla="*/ 0 h 1548"/>
                <a:gd name="T4" fmla="*/ 39 w 1541"/>
                <a:gd name="T5" fmla="*/ 1 h 1548"/>
                <a:gd name="T6" fmla="*/ 50 w 1541"/>
                <a:gd name="T7" fmla="*/ 4 h 1548"/>
                <a:gd name="T8" fmla="*/ 56 w 1541"/>
                <a:gd name="T9" fmla="*/ 5 h 1548"/>
                <a:gd name="T10" fmla="*/ 61 w 1541"/>
                <a:gd name="T11" fmla="*/ 6 h 1548"/>
                <a:gd name="T12" fmla="*/ 65 w 1541"/>
                <a:gd name="T13" fmla="*/ 8 h 1548"/>
                <a:gd name="T14" fmla="*/ 68 w 1541"/>
                <a:gd name="T15" fmla="*/ 11 h 1548"/>
                <a:gd name="T16" fmla="*/ 74 w 1541"/>
                <a:gd name="T17" fmla="*/ 20 h 1548"/>
                <a:gd name="T18" fmla="*/ 82 w 1541"/>
                <a:gd name="T19" fmla="*/ 31 h 1548"/>
                <a:gd name="T20" fmla="*/ 89 w 1541"/>
                <a:gd name="T21" fmla="*/ 42 h 1548"/>
                <a:gd name="T22" fmla="*/ 96 w 1541"/>
                <a:gd name="T23" fmla="*/ 53 h 1548"/>
                <a:gd name="T24" fmla="*/ 108 w 1541"/>
                <a:gd name="T25" fmla="*/ 57 h 1548"/>
                <a:gd name="T26" fmla="*/ 121 w 1541"/>
                <a:gd name="T27" fmla="*/ 58 h 1548"/>
                <a:gd name="T28" fmla="*/ 134 w 1541"/>
                <a:gd name="T29" fmla="*/ 59 h 1548"/>
                <a:gd name="T30" fmla="*/ 146 w 1541"/>
                <a:gd name="T31" fmla="*/ 60 h 1548"/>
                <a:gd name="T32" fmla="*/ 164 w 1541"/>
                <a:gd name="T33" fmla="*/ 65 h 1548"/>
                <a:gd name="T34" fmla="*/ 170 w 1541"/>
                <a:gd name="T35" fmla="*/ 81 h 1548"/>
                <a:gd name="T36" fmla="*/ 167 w 1541"/>
                <a:gd name="T37" fmla="*/ 92 h 1548"/>
                <a:gd name="T38" fmla="*/ 165 w 1541"/>
                <a:gd name="T39" fmla="*/ 98 h 1548"/>
                <a:gd name="T40" fmla="*/ 167 w 1541"/>
                <a:gd name="T41" fmla="*/ 100 h 1548"/>
                <a:gd name="T42" fmla="*/ 170 w 1541"/>
                <a:gd name="T43" fmla="*/ 101 h 1548"/>
                <a:gd name="T44" fmla="*/ 172 w 1541"/>
                <a:gd name="T45" fmla="*/ 112 h 1548"/>
                <a:gd name="T46" fmla="*/ 177 w 1541"/>
                <a:gd name="T47" fmla="*/ 116 h 1548"/>
                <a:gd name="T48" fmla="*/ 181 w 1541"/>
                <a:gd name="T49" fmla="*/ 117 h 1548"/>
                <a:gd name="T50" fmla="*/ 187 w 1541"/>
                <a:gd name="T51" fmla="*/ 135 h 1548"/>
                <a:gd name="T52" fmla="*/ 192 w 1541"/>
                <a:gd name="T53" fmla="*/ 160 h 1548"/>
                <a:gd name="T54" fmla="*/ 186 w 1541"/>
                <a:gd name="T55" fmla="*/ 169 h 1548"/>
                <a:gd name="T56" fmla="*/ 177 w 1541"/>
                <a:gd name="T57" fmla="*/ 174 h 1548"/>
                <a:gd name="T58" fmla="*/ 168 w 1541"/>
                <a:gd name="T59" fmla="*/ 179 h 1548"/>
                <a:gd name="T60" fmla="*/ 159 w 1541"/>
                <a:gd name="T61" fmla="*/ 183 h 1548"/>
                <a:gd name="T62" fmla="*/ 152 w 1541"/>
                <a:gd name="T63" fmla="*/ 182 h 1548"/>
                <a:gd name="T64" fmla="*/ 146 w 1541"/>
                <a:gd name="T65" fmla="*/ 180 h 1548"/>
                <a:gd name="T66" fmla="*/ 140 w 1541"/>
                <a:gd name="T67" fmla="*/ 177 h 1548"/>
                <a:gd name="T68" fmla="*/ 135 w 1541"/>
                <a:gd name="T69" fmla="*/ 174 h 1548"/>
                <a:gd name="T70" fmla="*/ 128 w 1541"/>
                <a:gd name="T71" fmla="*/ 175 h 1548"/>
                <a:gd name="T72" fmla="*/ 122 w 1541"/>
                <a:gd name="T73" fmla="*/ 178 h 1548"/>
                <a:gd name="T74" fmla="*/ 115 w 1541"/>
                <a:gd name="T75" fmla="*/ 180 h 1548"/>
                <a:gd name="T76" fmla="*/ 108 w 1541"/>
                <a:gd name="T77" fmla="*/ 181 h 1548"/>
                <a:gd name="T78" fmla="*/ 105 w 1541"/>
                <a:gd name="T79" fmla="*/ 182 h 1548"/>
                <a:gd name="T80" fmla="*/ 102 w 1541"/>
                <a:gd name="T81" fmla="*/ 183 h 1548"/>
                <a:gd name="T82" fmla="*/ 102 w 1541"/>
                <a:gd name="T83" fmla="*/ 188 h 1548"/>
                <a:gd name="T84" fmla="*/ 97 w 1541"/>
                <a:gd name="T85" fmla="*/ 191 h 1548"/>
                <a:gd name="T86" fmla="*/ 90 w 1541"/>
                <a:gd name="T87" fmla="*/ 192 h 1548"/>
                <a:gd name="T88" fmla="*/ 81 w 1541"/>
                <a:gd name="T89" fmla="*/ 192 h 1548"/>
                <a:gd name="T90" fmla="*/ 70 w 1541"/>
                <a:gd name="T91" fmla="*/ 191 h 1548"/>
                <a:gd name="T92" fmla="*/ 56 w 1541"/>
                <a:gd name="T93" fmla="*/ 188 h 1548"/>
                <a:gd name="T94" fmla="*/ 40 w 1541"/>
                <a:gd name="T95" fmla="*/ 184 h 1548"/>
                <a:gd name="T96" fmla="*/ 25 w 1541"/>
                <a:gd name="T97" fmla="*/ 179 h 1548"/>
                <a:gd name="T98" fmla="*/ 11 w 1541"/>
                <a:gd name="T99" fmla="*/ 171 h 1548"/>
                <a:gd name="T100" fmla="*/ 5 w 1541"/>
                <a:gd name="T101" fmla="*/ 132 h 1548"/>
                <a:gd name="T102" fmla="*/ 4 w 1541"/>
                <a:gd name="T103" fmla="*/ 114 h 1548"/>
                <a:gd name="T104" fmla="*/ 1 w 1541"/>
                <a:gd name="T105" fmla="*/ 102 h 1548"/>
                <a:gd name="T106" fmla="*/ 3 w 1541"/>
                <a:gd name="T107" fmla="*/ 63 h 1548"/>
                <a:gd name="T108" fmla="*/ 7 w 1541"/>
                <a:gd name="T109" fmla="*/ 15 h 1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541" h="1548">
                  <a:moveTo>
                    <a:pt x="61" y="28"/>
                  </a:moveTo>
                  <a:lnTo>
                    <a:pt x="84" y="21"/>
                  </a:lnTo>
                  <a:lnTo>
                    <a:pt x="107" y="14"/>
                  </a:lnTo>
                  <a:lnTo>
                    <a:pt x="129" y="10"/>
                  </a:lnTo>
                  <a:lnTo>
                    <a:pt x="152" y="5"/>
                  </a:lnTo>
                  <a:lnTo>
                    <a:pt x="175" y="3"/>
                  </a:lnTo>
                  <a:lnTo>
                    <a:pt x="197" y="0"/>
                  </a:lnTo>
                  <a:lnTo>
                    <a:pt x="220" y="0"/>
                  </a:lnTo>
                  <a:lnTo>
                    <a:pt x="242" y="0"/>
                  </a:lnTo>
                  <a:lnTo>
                    <a:pt x="265" y="2"/>
                  </a:lnTo>
                  <a:lnTo>
                    <a:pt x="287" y="4"/>
                  </a:lnTo>
                  <a:lnTo>
                    <a:pt x="309" y="8"/>
                  </a:lnTo>
                  <a:lnTo>
                    <a:pt x="332" y="13"/>
                  </a:lnTo>
                  <a:lnTo>
                    <a:pt x="354" y="19"/>
                  </a:lnTo>
                  <a:lnTo>
                    <a:pt x="375" y="26"/>
                  </a:lnTo>
                  <a:lnTo>
                    <a:pt x="398" y="35"/>
                  </a:lnTo>
                  <a:lnTo>
                    <a:pt x="420" y="44"/>
                  </a:lnTo>
                  <a:lnTo>
                    <a:pt x="430" y="45"/>
                  </a:lnTo>
                  <a:lnTo>
                    <a:pt x="439" y="45"/>
                  </a:lnTo>
                  <a:lnTo>
                    <a:pt x="448" y="47"/>
                  </a:lnTo>
                  <a:lnTo>
                    <a:pt x="457" y="48"/>
                  </a:lnTo>
                  <a:lnTo>
                    <a:pt x="466" y="49"/>
                  </a:lnTo>
                  <a:lnTo>
                    <a:pt x="476" y="49"/>
                  </a:lnTo>
                  <a:lnTo>
                    <a:pt x="485" y="50"/>
                  </a:lnTo>
                  <a:lnTo>
                    <a:pt x="494" y="50"/>
                  </a:lnTo>
                  <a:lnTo>
                    <a:pt x="501" y="56"/>
                  </a:lnTo>
                  <a:lnTo>
                    <a:pt x="508" y="61"/>
                  </a:lnTo>
                  <a:lnTo>
                    <a:pt x="515" y="67"/>
                  </a:lnTo>
                  <a:lnTo>
                    <a:pt x="522" y="72"/>
                  </a:lnTo>
                  <a:lnTo>
                    <a:pt x="529" y="78"/>
                  </a:lnTo>
                  <a:lnTo>
                    <a:pt x="536" y="83"/>
                  </a:lnTo>
                  <a:lnTo>
                    <a:pt x="543" y="88"/>
                  </a:lnTo>
                  <a:lnTo>
                    <a:pt x="549" y="94"/>
                  </a:lnTo>
                  <a:lnTo>
                    <a:pt x="563" y="117"/>
                  </a:lnTo>
                  <a:lnTo>
                    <a:pt x="578" y="139"/>
                  </a:lnTo>
                  <a:lnTo>
                    <a:pt x="592" y="162"/>
                  </a:lnTo>
                  <a:lnTo>
                    <a:pt x="607" y="184"/>
                  </a:lnTo>
                  <a:lnTo>
                    <a:pt x="621" y="207"/>
                  </a:lnTo>
                  <a:lnTo>
                    <a:pt x="636" y="229"/>
                  </a:lnTo>
                  <a:lnTo>
                    <a:pt x="650" y="252"/>
                  </a:lnTo>
                  <a:lnTo>
                    <a:pt x="665" y="273"/>
                  </a:lnTo>
                  <a:lnTo>
                    <a:pt x="679" y="297"/>
                  </a:lnTo>
                  <a:lnTo>
                    <a:pt x="694" y="318"/>
                  </a:lnTo>
                  <a:lnTo>
                    <a:pt x="707" y="341"/>
                  </a:lnTo>
                  <a:lnTo>
                    <a:pt x="722" y="363"/>
                  </a:lnTo>
                  <a:lnTo>
                    <a:pt x="736" y="386"/>
                  </a:lnTo>
                  <a:lnTo>
                    <a:pt x="751" y="409"/>
                  </a:lnTo>
                  <a:lnTo>
                    <a:pt x="765" y="431"/>
                  </a:lnTo>
                  <a:lnTo>
                    <a:pt x="780" y="454"/>
                  </a:lnTo>
                  <a:lnTo>
                    <a:pt x="805" y="456"/>
                  </a:lnTo>
                  <a:lnTo>
                    <a:pt x="832" y="458"/>
                  </a:lnTo>
                  <a:lnTo>
                    <a:pt x="857" y="459"/>
                  </a:lnTo>
                  <a:lnTo>
                    <a:pt x="883" y="460"/>
                  </a:lnTo>
                  <a:lnTo>
                    <a:pt x="909" y="462"/>
                  </a:lnTo>
                  <a:lnTo>
                    <a:pt x="934" y="464"/>
                  </a:lnTo>
                  <a:lnTo>
                    <a:pt x="961" y="466"/>
                  </a:lnTo>
                  <a:lnTo>
                    <a:pt x="986" y="467"/>
                  </a:lnTo>
                  <a:lnTo>
                    <a:pt x="1013" y="469"/>
                  </a:lnTo>
                  <a:lnTo>
                    <a:pt x="1038" y="471"/>
                  </a:lnTo>
                  <a:lnTo>
                    <a:pt x="1065" y="473"/>
                  </a:lnTo>
                  <a:lnTo>
                    <a:pt x="1090" y="474"/>
                  </a:lnTo>
                  <a:lnTo>
                    <a:pt x="1117" y="476"/>
                  </a:lnTo>
                  <a:lnTo>
                    <a:pt x="1142" y="477"/>
                  </a:lnTo>
                  <a:lnTo>
                    <a:pt x="1168" y="480"/>
                  </a:lnTo>
                  <a:lnTo>
                    <a:pt x="1194" y="481"/>
                  </a:lnTo>
                  <a:lnTo>
                    <a:pt x="1240" y="491"/>
                  </a:lnTo>
                  <a:lnTo>
                    <a:pt x="1277" y="504"/>
                  </a:lnTo>
                  <a:lnTo>
                    <a:pt x="1306" y="522"/>
                  </a:lnTo>
                  <a:lnTo>
                    <a:pt x="1327" y="545"/>
                  </a:lnTo>
                  <a:lnTo>
                    <a:pt x="1342" y="574"/>
                  </a:lnTo>
                  <a:lnTo>
                    <a:pt x="1352" y="608"/>
                  </a:lnTo>
                  <a:lnTo>
                    <a:pt x="1354" y="649"/>
                  </a:lnTo>
                  <a:lnTo>
                    <a:pt x="1352" y="696"/>
                  </a:lnTo>
                  <a:lnTo>
                    <a:pt x="1345" y="711"/>
                  </a:lnTo>
                  <a:lnTo>
                    <a:pt x="1338" y="725"/>
                  </a:lnTo>
                  <a:lnTo>
                    <a:pt x="1330" y="740"/>
                  </a:lnTo>
                  <a:lnTo>
                    <a:pt x="1323" y="754"/>
                  </a:lnTo>
                  <a:lnTo>
                    <a:pt x="1322" y="764"/>
                  </a:lnTo>
                  <a:lnTo>
                    <a:pt x="1319" y="775"/>
                  </a:lnTo>
                  <a:lnTo>
                    <a:pt x="1318" y="785"/>
                  </a:lnTo>
                  <a:lnTo>
                    <a:pt x="1316" y="795"/>
                  </a:lnTo>
                  <a:lnTo>
                    <a:pt x="1322" y="798"/>
                  </a:lnTo>
                  <a:lnTo>
                    <a:pt x="1326" y="799"/>
                  </a:lnTo>
                  <a:lnTo>
                    <a:pt x="1332" y="801"/>
                  </a:lnTo>
                  <a:lnTo>
                    <a:pt x="1337" y="803"/>
                  </a:lnTo>
                  <a:lnTo>
                    <a:pt x="1342" y="805"/>
                  </a:lnTo>
                  <a:lnTo>
                    <a:pt x="1347" y="807"/>
                  </a:lnTo>
                  <a:lnTo>
                    <a:pt x="1353" y="809"/>
                  </a:lnTo>
                  <a:lnTo>
                    <a:pt x="1357" y="812"/>
                  </a:lnTo>
                  <a:lnTo>
                    <a:pt x="1363" y="841"/>
                  </a:lnTo>
                  <a:lnTo>
                    <a:pt x="1369" y="871"/>
                  </a:lnTo>
                  <a:lnTo>
                    <a:pt x="1374" y="903"/>
                  </a:lnTo>
                  <a:lnTo>
                    <a:pt x="1379" y="933"/>
                  </a:lnTo>
                  <a:lnTo>
                    <a:pt x="1390" y="934"/>
                  </a:lnTo>
                  <a:lnTo>
                    <a:pt x="1399" y="935"/>
                  </a:lnTo>
                  <a:lnTo>
                    <a:pt x="1409" y="936"/>
                  </a:lnTo>
                  <a:lnTo>
                    <a:pt x="1419" y="937"/>
                  </a:lnTo>
                  <a:lnTo>
                    <a:pt x="1428" y="938"/>
                  </a:lnTo>
                  <a:lnTo>
                    <a:pt x="1438" y="938"/>
                  </a:lnTo>
                  <a:lnTo>
                    <a:pt x="1447" y="939"/>
                  </a:lnTo>
                  <a:lnTo>
                    <a:pt x="1458" y="941"/>
                  </a:lnTo>
                  <a:lnTo>
                    <a:pt x="1468" y="989"/>
                  </a:lnTo>
                  <a:lnTo>
                    <a:pt x="1478" y="1039"/>
                  </a:lnTo>
                  <a:lnTo>
                    <a:pt x="1489" y="1087"/>
                  </a:lnTo>
                  <a:lnTo>
                    <a:pt x="1499" y="1136"/>
                  </a:lnTo>
                  <a:lnTo>
                    <a:pt x="1510" y="1185"/>
                  </a:lnTo>
                  <a:lnTo>
                    <a:pt x="1520" y="1234"/>
                  </a:lnTo>
                  <a:lnTo>
                    <a:pt x="1530" y="1283"/>
                  </a:lnTo>
                  <a:lnTo>
                    <a:pt x="1541" y="1332"/>
                  </a:lnTo>
                  <a:lnTo>
                    <a:pt x="1522" y="1342"/>
                  </a:lnTo>
                  <a:lnTo>
                    <a:pt x="1504" y="1351"/>
                  </a:lnTo>
                  <a:lnTo>
                    <a:pt x="1485" y="1360"/>
                  </a:lnTo>
                  <a:lnTo>
                    <a:pt x="1467" y="1369"/>
                  </a:lnTo>
                  <a:lnTo>
                    <a:pt x="1450" y="1378"/>
                  </a:lnTo>
                  <a:lnTo>
                    <a:pt x="1431" y="1388"/>
                  </a:lnTo>
                  <a:lnTo>
                    <a:pt x="1413" y="1397"/>
                  </a:lnTo>
                  <a:lnTo>
                    <a:pt x="1394" y="1406"/>
                  </a:lnTo>
                  <a:lnTo>
                    <a:pt x="1376" y="1416"/>
                  </a:lnTo>
                  <a:lnTo>
                    <a:pt x="1357" y="1426"/>
                  </a:lnTo>
                  <a:lnTo>
                    <a:pt x="1339" y="1435"/>
                  </a:lnTo>
                  <a:lnTo>
                    <a:pt x="1321" y="1444"/>
                  </a:lnTo>
                  <a:lnTo>
                    <a:pt x="1302" y="1453"/>
                  </a:lnTo>
                  <a:lnTo>
                    <a:pt x="1284" y="1463"/>
                  </a:lnTo>
                  <a:lnTo>
                    <a:pt x="1265" y="1472"/>
                  </a:lnTo>
                  <a:lnTo>
                    <a:pt x="1247" y="1481"/>
                  </a:lnTo>
                  <a:lnTo>
                    <a:pt x="1235" y="1475"/>
                  </a:lnTo>
                  <a:lnTo>
                    <a:pt x="1224" y="1469"/>
                  </a:lnTo>
                  <a:lnTo>
                    <a:pt x="1212" y="1464"/>
                  </a:lnTo>
                  <a:lnTo>
                    <a:pt x="1201" y="1459"/>
                  </a:lnTo>
                  <a:lnTo>
                    <a:pt x="1188" y="1453"/>
                  </a:lnTo>
                  <a:lnTo>
                    <a:pt x="1176" y="1448"/>
                  </a:lnTo>
                  <a:lnTo>
                    <a:pt x="1165" y="1442"/>
                  </a:lnTo>
                  <a:lnTo>
                    <a:pt x="1153" y="1436"/>
                  </a:lnTo>
                  <a:lnTo>
                    <a:pt x="1142" y="1431"/>
                  </a:lnTo>
                  <a:lnTo>
                    <a:pt x="1130" y="1426"/>
                  </a:lnTo>
                  <a:lnTo>
                    <a:pt x="1119" y="1420"/>
                  </a:lnTo>
                  <a:lnTo>
                    <a:pt x="1107" y="1414"/>
                  </a:lnTo>
                  <a:lnTo>
                    <a:pt x="1096" y="1410"/>
                  </a:lnTo>
                  <a:lnTo>
                    <a:pt x="1084" y="1404"/>
                  </a:lnTo>
                  <a:lnTo>
                    <a:pt x="1073" y="1398"/>
                  </a:lnTo>
                  <a:lnTo>
                    <a:pt x="1061" y="1392"/>
                  </a:lnTo>
                  <a:lnTo>
                    <a:pt x="1049" y="1395"/>
                  </a:lnTo>
                  <a:lnTo>
                    <a:pt x="1035" y="1398"/>
                  </a:lnTo>
                  <a:lnTo>
                    <a:pt x="1022" y="1403"/>
                  </a:lnTo>
                  <a:lnTo>
                    <a:pt x="1008" y="1407"/>
                  </a:lnTo>
                  <a:lnTo>
                    <a:pt x="996" y="1413"/>
                  </a:lnTo>
                  <a:lnTo>
                    <a:pt x="983" y="1419"/>
                  </a:lnTo>
                  <a:lnTo>
                    <a:pt x="969" y="1426"/>
                  </a:lnTo>
                  <a:lnTo>
                    <a:pt x="956" y="1431"/>
                  </a:lnTo>
                  <a:lnTo>
                    <a:pt x="944" y="1437"/>
                  </a:lnTo>
                  <a:lnTo>
                    <a:pt x="930" y="1442"/>
                  </a:lnTo>
                  <a:lnTo>
                    <a:pt x="917" y="1446"/>
                  </a:lnTo>
                  <a:lnTo>
                    <a:pt x="904" y="1450"/>
                  </a:lnTo>
                  <a:lnTo>
                    <a:pt x="891" y="1453"/>
                  </a:lnTo>
                  <a:lnTo>
                    <a:pt x="878" y="1454"/>
                  </a:lnTo>
                  <a:lnTo>
                    <a:pt x="864" y="1454"/>
                  </a:lnTo>
                  <a:lnTo>
                    <a:pt x="851" y="1453"/>
                  </a:lnTo>
                  <a:lnTo>
                    <a:pt x="847" y="1456"/>
                  </a:lnTo>
                  <a:lnTo>
                    <a:pt x="842" y="1458"/>
                  </a:lnTo>
                  <a:lnTo>
                    <a:pt x="836" y="1459"/>
                  </a:lnTo>
                  <a:lnTo>
                    <a:pt x="832" y="1461"/>
                  </a:lnTo>
                  <a:lnTo>
                    <a:pt x="826" y="1464"/>
                  </a:lnTo>
                  <a:lnTo>
                    <a:pt x="821" y="1465"/>
                  </a:lnTo>
                  <a:lnTo>
                    <a:pt x="816" y="1467"/>
                  </a:lnTo>
                  <a:lnTo>
                    <a:pt x="811" y="1469"/>
                  </a:lnTo>
                  <a:lnTo>
                    <a:pt x="812" y="1481"/>
                  </a:lnTo>
                  <a:lnTo>
                    <a:pt x="812" y="1494"/>
                  </a:lnTo>
                  <a:lnTo>
                    <a:pt x="812" y="1505"/>
                  </a:lnTo>
                  <a:lnTo>
                    <a:pt x="813" y="1518"/>
                  </a:lnTo>
                  <a:lnTo>
                    <a:pt x="800" y="1521"/>
                  </a:lnTo>
                  <a:lnTo>
                    <a:pt x="787" y="1526"/>
                  </a:lnTo>
                  <a:lnTo>
                    <a:pt x="773" y="1529"/>
                  </a:lnTo>
                  <a:lnTo>
                    <a:pt x="760" y="1533"/>
                  </a:lnTo>
                  <a:lnTo>
                    <a:pt x="747" y="1536"/>
                  </a:lnTo>
                  <a:lnTo>
                    <a:pt x="733" y="1540"/>
                  </a:lnTo>
                  <a:lnTo>
                    <a:pt x="720" y="1544"/>
                  </a:lnTo>
                  <a:lnTo>
                    <a:pt x="706" y="1548"/>
                  </a:lnTo>
                  <a:lnTo>
                    <a:pt x="685" y="1545"/>
                  </a:lnTo>
                  <a:lnTo>
                    <a:pt x="665" y="1544"/>
                  </a:lnTo>
                  <a:lnTo>
                    <a:pt x="644" y="1542"/>
                  </a:lnTo>
                  <a:lnTo>
                    <a:pt x="622" y="1541"/>
                  </a:lnTo>
                  <a:lnTo>
                    <a:pt x="601" y="1539"/>
                  </a:lnTo>
                  <a:lnTo>
                    <a:pt x="581" y="1537"/>
                  </a:lnTo>
                  <a:lnTo>
                    <a:pt x="559" y="1535"/>
                  </a:lnTo>
                  <a:lnTo>
                    <a:pt x="538" y="1533"/>
                  </a:lnTo>
                  <a:lnTo>
                    <a:pt x="508" y="1526"/>
                  </a:lnTo>
                  <a:lnTo>
                    <a:pt x="477" y="1518"/>
                  </a:lnTo>
                  <a:lnTo>
                    <a:pt x="445" y="1511"/>
                  </a:lnTo>
                  <a:lnTo>
                    <a:pt x="413" y="1503"/>
                  </a:lnTo>
                  <a:lnTo>
                    <a:pt x="381" y="1496"/>
                  </a:lnTo>
                  <a:lnTo>
                    <a:pt x="349" y="1487"/>
                  </a:lnTo>
                  <a:lnTo>
                    <a:pt x="317" y="1479"/>
                  </a:lnTo>
                  <a:lnTo>
                    <a:pt x="286" y="1468"/>
                  </a:lnTo>
                  <a:lnTo>
                    <a:pt x="254" y="1458"/>
                  </a:lnTo>
                  <a:lnTo>
                    <a:pt x="223" y="1448"/>
                  </a:lnTo>
                  <a:lnTo>
                    <a:pt x="193" y="1435"/>
                  </a:lnTo>
                  <a:lnTo>
                    <a:pt x="165" y="1421"/>
                  </a:lnTo>
                  <a:lnTo>
                    <a:pt x="136" y="1405"/>
                  </a:lnTo>
                  <a:lnTo>
                    <a:pt x="109" y="1389"/>
                  </a:lnTo>
                  <a:lnTo>
                    <a:pt x="84" y="1370"/>
                  </a:lnTo>
                  <a:lnTo>
                    <a:pt x="60" y="1350"/>
                  </a:lnTo>
                  <a:lnTo>
                    <a:pt x="52" y="1254"/>
                  </a:lnTo>
                  <a:lnTo>
                    <a:pt x="43" y="1157"/>
                  </a:lnTo>
                  <a:lnTo>
                    <a:pt x="35" y="1062"/>
                  </a:lnTo>
                  <a:lnTo>
                    <a:pt x="27" y="966"/>
                  </a:lnTo>
                  <a:lnTo>
                    <a:pt x="27" y="949"/>
                  </a:lnTo>
                  <a:lnTo>
                    <a:pt x="27" y="931"/>
                  </a:lnTo>
                  <a:lnTo>
                    <a:pt x="27" y="914"/>
                  </a:lnTo>
                  <a:lnTo>
                    <a:pt x="27" y="897"/>
                  </a:lnTo>
                  <a:lnTo>
                    <a:pt x="20" y="871"/>
                  </a:lnTo>
                  <a:lnTo>
                    <a:pt x="14" y="846"/>
                  </a:lnTo>
                  <a:lnTo>
                    <a:pt x="7" y="821"/>
                  </a:lnTo>
                  <a:lnTo>
                    <a:pt x="0" y="795"/>
                  </a:lnTo>
                  <a:lnTo>
                    <a:pt x="8" y="700"/>
                  </a:lnTo>
                  <a:lnTo>
                    <a:pt x="15" y="603"/>
                  </a:lnTo>
                  <a:lnTo>
                    <a:pt x="23" y="507"/>
                  </a:lnTo>
                  <a:lnTo>
                    <a:pt x="31" y="412"/>
                  </a:lnTo>
                  <a:lnTo>
                    <a:pt x="38" y="316"/>
                  </a:lnTo>
                  <a:lnTo>
                    <a:pt x="46" y="219"/>
                  </a:lnTo>
                  <a:lnTo>
                    <a:pt x="53" y="124"/>
                  </a:lnTo>
                  <a:lnTo>
                    <a:pt x="61" y="28"/>
                  </a:lnTo>
                  <a:close/>
                </a:path>
              </a:pathLst>
            </a:custGeom>
            <a:solidFill>
              <a:srgbClr val="E5E5E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79" name="Freeform 17"/>
            <p:cNvSpPr>
              <a:spLocks/>
            </p:cNvSpPr>
            <p:nvPr/>
          </p:nvSpPr>
          <p:spPr bwMode="auto">
            <a:xfrm>
              <a:off x="2907" y="2215"/>
              <a:ext cx="770" cy="767"/>
            </a:xfrm>
            <a:custGeom>
              <a:avLst/>
              <a:gdLst>
                <a:gd name="T0" fmla="*/ 16 w 1540"/>
                <a:gd name="T1" fmla="*/ 2 h 1532"/>
                <a:gd name="T2" fmla="*/ 28 w 1540"/>
                <a:gd name="T3" fmla="*/ 0 h 1532"/>
                <a:gd name="T4" fmla="*/ 38 w 1540"/>
                <a:gd name="T5" fmla="*/ 1 h 1532"/>
                <a:gd name="T6" fmla="*/ 50 w 1540"/>
                <a:gd name="T7" fmla="*/ 5 h 1532"/>
                <a:gd name="T8" fmla="*/ 56 w 1540"/>
                <a:gd name="T9" fmla="*/ 6 h 1532"/>
                <a:gd name="T10" fmla="*/ 60 w 1540"/>
                <a:gd name="T11" fmla="*/ 6 h 1532"/>
                <a:gd name="T12" fmla="*/ 64 w 1540"/>
                <a:gd name="T13" fmla="*/ 8 h 1532"/>
                <a:gd name="T14" fmla="*/ 68 w 1540"/>
                <a:gd name="T15" fmla="*/ 11 h 1532"/>
                <a:gd name="T16" fmla="*/ 74 w 1540"/>
                <a:gd name="T17" fmla="*/ 20 h 1532"/>
                <a:gd name="T18" fmla="*/ 81 w 1540"/>
                <a:gd name="T19" fmla="*/ 32 h 1532"/>
                <a:gd name="T20" fmla="*/ 88 w 1540"/>
                <a:gd name="T21" fmla="*/ 43 h 1532"/>
                <a:gd name="T22" fmla="*/ 95 w 1540"/>
                <a:gd name="T23" fmla="*/ 54 h 1532"/>
                <a:gd name="T24" fmla="*/ 107 w 1540"/>
                <a:gd name="T25" fmla="*/ 58 h 1532"/>
                <a:gd name="T26" fmla="*/ 120 w 1540"/>
                <a:gd name="T27" fmla="*/ 58 h 1532"/>
                <a:gd name="T28" fmla="*/ 133 w 1540"/>
                <a:gd name="T29" fmla="*/ 59 h 1532"/>
                <a:gd name="T30" fmla="*/ 146 w 1540"/>
                <a:gd name="T31" fmla="*/ 60 h 1532"/>
                <a:gd name="T32" fmla="*/ 163 w 1540"/>
                <a:gd name="T33" fmla="*/ 65 h 1532"/>
                <a:gd name="T34" fmla="*/ 169 w 1540"/>
                <a:gd name="T35" fmla="*/ 81 h 1532"/>
                <a:gd name="T36" fmla="*/ 166 w 1540"/>
                <a:gd name="T37" fmla="*/ 92 h 1532"/>
                <a:gd name="T38" fmla="*/ 165 w 1540"/>
                <a:gd name="T39" fmla="*/ 98 h 1532"/>
                <a:gd name="T40" fmla="*/ 166 w 1540"/>
                <a:gd name="T41" fmla="*/ 100 h 1532"/>
                <a:gd name="T42" fmla="*/ 169 w 1540"/>
                <a:gd name="T43" fmla="*/ 101 h 1532"/>
                <a:gd name="T44" fmla="*/ 171 w 1540"/>
                <a:gd name="T45" fmla="*/ 113 h 1532"/>
                <a:gd name="T46" fmla="*/ 176 w 1540"/>
                <a:gd name="T47" fmla="*/ 117 h 1532"/>
                <a:gd name="T48" fmla="*/ 182 w 1540"/>
                <a:gd name="T49" fmla="*/ 118 h 1532"/>
                <a:gd name="T50" fmla="*/ 187 w 1540"/>
                <a:gd name="T51" fmla="*/ 136 h 1532"/>
                <a:gd name="T52" fmla="*/ 192 w 1540"/>
                <a:gd name="T53" fmla="*/ 159 h 1532"/>
                <a:gd name="T54" fmla="*/ 186 w 1540"/>
                <a:gd name="T55" fmla="*/ 168 h 1532"/>
                <a:gd name="T56" fmla="*/ 177 w 1540"/>
                <a:gd name="T57" fmla="*/ 173 h 1532"/>
                <a:gd name="T58" fmla="*/ 168 w 1540"/>
                <a:gd name="T59" fmla="*/ 178 h 1532"/>
                <a:gd name="T60" fmla="*/ 158 w 1540"/>
                <a:gd name="T61" fmla="*/ 182 h 1532"/>
                <a:gd name="T62" fmla="*/ 152 w 1540"/>
                <a:gd name="T63" fmla="*/ 182 h 1532"/>
                <a:gd name="T64" fmla="*/ 146 w 1540"/>
                <a:gd name="T65" fmla="*/ 179 h 1532"/>
                <a:gd name="T66" fmla="*/ 140 w 1540"/>
                <a:gd name="T67" fmla="*/ 176 h 1532"/>
                <a:gd name="T68" fmla="*/ 134 w 1540"/>
                <a:gd name="T69" fmla="*/ 173 h 1532"/>
                <a:gd name="T70" fmla="*/ 128 w 1540"/>
                <a:gd name="T71" fmla="*/ 174 h 1532"/>
                <a:gd name="T72" fmla="*/ 121 w 1540"/>
                <a:gd name="T73" fmla="*/ 177 h 1532"/>
                <a:gd name="T74" fmla="*/ 114 w 1540"/>
                <a:gd name="T75" fmla="*/ 179 h 1532"/>
                <a:gd name="T76" fmla="*/ 107 w 1540"/>
                <a:gd name="T77" fmla="*/ 180 h 1532"/>
                <a:gd name="T78" fmla="*/ 104 w 1540"/>
                <a:gd name="T79" fmla="*/ 181 h 1532"/>
                <a:gd name="T80" fmla="*/ 101 w 1540"/>
                <a:gd name="T81" fmla="*/ 182 h 1532"/>
                <a:gd name="T82" fmla="*/ 101 w 1540"/>
                <a:gd name="T83" fmla="*/ 186 h 1532"/>
                <a:gd name="T84" fmla="*/ 96 w 1540"/>
                <a:gd name="T85" fmla="*/ 189 h 1532"/>
                <a:gd name="T86" fmla="*/ 90 w 1540"/>
                <a:gd name="T87" fmla="*/ 191 h 1532"/>
                <a:gd name="T88" fmla="*/ 80 w 1540"/>
                <a:gd name="T89" fmla="*/ 191 h 1532"/>
                <a:gd name="T90" fmla="*/ 70 w 1540"/>
                <a:gd name="T91" fmla="*/ 190 h 1532"/>
                <a:gd name="T92" fmla="*/ 56 w 1540"/>
                <a:gd name="T93" fmla="*/ 187 h 1532"/>
                <a:gd name="T94" fmla="*/ 40 w 1540"/>
                <a:gd name="T95" fmla="*/ 183 h 1532"/>
                <a:gd name="T96" fmla="*/ 25 w 1540"/>
                <a:gd name="T97" fmla="*/ 178 h 1532"/>
                <a:gd name="T98" fmla="*/ 12 w 1540"/>
                <a:gd name="T99" fmla="*/ 170 h 1532"/>
                <a:gd name="T100" fmla="*/ 7 w 1540"/>
                <a:gd name="T101" fmla="*/ 149 h 1532"/>
                <a:gd name="T102" fmla="*/ 5 w 1540"/>
                <a:gd name="T103" fmla="*/ 125 h 1532"/>
                <a:gd name="T104" fmla="*/ 4 w 1540"/>
                <a:gd name="T105" fmla="*/ 112 h 1532"/>
                <a:gd name="T106" fmla="*/ 1 w 1540"/>
                <a:gd name="T107" fmla="*/ 100 h 1532"/>
                <a:gd name="T108" fmla="*/ 3 w 1540"/>
                <a:gd name="T109" fmla="*/ 62 h 1532"/>
                <a:gd name="T110" fmla="*/ 7 w 1540"/>
                <a:gd name="T111" fmla="*/ 16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40" h="1532">
                  <a:moveTo>
                    <a:pt x="59" y="28"/>
                  </a:moveTo>
                  <a:lnTo>
                    <a:pt x="82" y="22"/>
                  </a:lnTo>
                  <a:lnTo>
                    <a:pt x="105" y="15"/>
                  </a:lnTo>
                  <a:lnTo>
                    <a:pt x="127" y="10"/>
                  </a:lnTo>
                  <a:lnTo>
                    <a:pt x="150" y="5"/>
                  </a:lnTo>
                  <a:lnTo>
                    <a:pt x="172" y="2"/>
                  </a:lnTo>
                  <a:lnTo>
                    <a:pt x="195" y="1"/>
                  </a:lnTo>
                  <a:lnTo>
                    <a:pt x="217" y="0"/>
                  </a:lnTo>
                  <a:lnTo>
                    <a:pt x="238" y="0"/>
                  </a:lnTo>
                  <a:lnTo>
                    <a:pt x="260" y="1"/>
                  </a:lnTo>
                  <a:lnTo>
                    <a:pt x="282" y="3"/>
                  </a:lnTo>
                  <a:lnTo>
                    <a:pt x="304" y="7"/>
                  </a:lnTo>
                  <a:lnTo>
                    <a:pt x="326" y="11"/>
                  </a:lnTo>
                  <a:lnTo>
                    <a:pt x="348" y="17"/>
                  </a:lnTo>
                  <a:lnTo>
                    <a:pt x="371" y="25"/>
                  </a:lnTo>
                  <a:lnTo>
                    <a:pt x="393" y="33"/>
                  </a:lnTo>
                  <a:lnTo>
                    <a:pt x="415" y="42"/>
                  </a:lnTo>
                  <a:lnTo>
                    <a:pt x="424" y="43"/>
                  </a:lnTo>
                  <a:lnTo>
                    <a:pt x="433" y="43"/>
                  </a:lnTo>
                  <a:lnTo>
                    <a:pt x="442" y="45"/>
                  </a:lnTo>
                  <a:lnTo>
                    <a:pt x="452" y="45"/>
                  </a:lnTo>
                  <a:lnTo>
                    <a:pt x="461" y="46"/>
                  </a:lnTo>
                  <a:lnTo>
                    <a:pt x="470" y="47"/>
                  </a:lnTo>
                  <a:lnTo>
                    <a:pt x="479" y="47"/>
                  </a:lnTo>
                  <a:lnTo>
                    <a:pt x="489" y="48"/>
                  </a:lnTo>
                  <a:lnTo>
                    <a:pt x="495" y="54"/>
                  </a:lnTo>
                  <a:lnTo>
                    <a:pt x="502" y="60"/>
                  </a:lnTo>
                  <a:lnTo>
                    <a:pt x="509" y="64"/>
                  </a:lnTo>
                  <a:lnTo>
                    <a:pt x="516" y="70"/>
                  </a:lnTo>
                  <a:lnTo>
                    <a:pt x="523" y="76"/>
                  </a:lnTo>
                  <a:lnTo>
                    <a:pt x="530" y="80"/>
                  </a:lnTo>
                  <a:lnTo>
                    <a:pt x="537" y="86"/>
                  </a:lnTo>
                  <a:lnTo>
                    <a:pt x="544" y="92"/>
                  </a:lnTo>
                  <a:lnTo>
                    <a:pt x="558" y="115"/>
                  </a:lnTo>
                  <a:lnTo>
                    <a:pt x="573" y="137"/>
                  </a:lnTo>
                  <a:lnTo>
                    <a:pt x="587" y="160"/>
                  </a:lnTo>
                  <a:lnTo>
                    <a:pt x="601" y="182"/>
                  </a:lnTo>
                  <a:lnTo>
                    <a:pt x="615" y="205"/>
                  </a:lnTo>
                  <a:lnTo>
                    <a:pt x="629" y="227"/>
                  </a:lnTo>
                  <a:lnTo>
                    <a:pt x="644" y="250"/>
                  </a:lnTo>
                  <a:lnTo>
                    <a:pt x="658" y="272"/>
                  </a:lnTo>
                  <a:lnTo>
                    <a:pt x="672" y="295"/>
                  </a:lnTo>
                  <a:lnTo>
                    <a:pt x="687" y="318"/>
                  </a:lnTo>
                  <a:lnTo>
                    <a:pt x="701" y="340"/>
                  </a:lnTo>
                  <a:lnTo>
                    <a:pt x="716" y="363"/>
                  </a:lnTo>
                  <a:lnTo>
                    <a:pt x="729" y="384"/>
                  </a:lnTo>
                  <a:lnTo>
                    <a:pt x="743" y="408"/>
                  </a:lnTo>
                  <a:lnTo>
                    <a:pt x="758" y="429"/>
                  </a:lnTo>
                  <a:lnTo>
                    <a:pt x="772" y="452"/>
                  </a:lnTo>
                  <a:lnTo>
                    <a:pt x="799" y="454"/>
                  </a:lnTo>
                  <a:lnTo>
                    <a:pt x="824" y="456"/>
                  </a:lnTo>
                  <a:lnTo>
                    <a:pt x="850" y="457"/>
                  </a:lnTo>
                  <a:lnTo>
                    <a:pt x="876" y="459"/>
                  </a:lnTo>
                  <a:lnTo>
                    <a:pt x="902" y="461"/>
                  </a:lnTo>
                  <a:lnTo>
                    <a:pt x="929" y="463"/>
                  </a:lnTo>
                  <a:lnTo>
                    <a:pt x="954" y="464"/>
                  </a:lnTo>
                  <a:lnTo>
                    <a:pt x="981" y="466"/>
                  </a:lnTo>
                  <a:lnTo>
                    <a:pt x="1007" y="467"/>
                  </a:lnTo>
                  <a:lnTo>
                    <a:pt x="1034" y="470"/>
                  </a:lnTo>
                  <a:lnTo>
                    <a:pt x="1059" y="471"/>
                  </a:lnTo>
                  <a:lnTo>
                    <a:pt x="1086" y="473"/>
                  </a:lnTo>
                  <a:lnTo>
                    <a:pt x="1112" y="474"/>
                  </a:lnTo>
                  <a:lnTo>
                    <a:pt x="1139" y="475"/>
                  </a:lnTo>
                  <a:lnTo>
                    <a:pt x="1164" y="478"/>
                  </a:lnTo>
                  <a:lnTo>
                    <a:pt x="1190" y="479"/>
                  </a:lnTo>
                  <a:lnTo>
                    <a:pt x="1237" y="488"/>
                  </a:lnTo>
                  <a:lnTo>
                    <a:pt x="1273" y="502"/>
                  </a:lnTo>
                  <a:lnTo>
                    <a:pt x="1302" y="519"/>
                  </a:lnTo>
                  <a:lnTo>
                    <a:pt x="1324" y="540"/>
                  </a:lnTo>
                  <a:lnTo>
                    <a:pt x="1338" y="568"/>
                  </a:lnTo>
                  <a:lnTo>
                    <a:pt x="1346" y="601"/>
                  </a:lnTo>
                  <a:lnTo>
                    <a:pt x="1348" y="641"/>
                  </a:lnTo>
                  <a:lnTo>
                    <a:pt x="1346" y="689"/>
                  </a:lnTo>
                  <a:lnTo>
                    <a:pt x="1338" y="702"/>
                  </a:lnTo>
                  <a:lnTo>
                    <a:pt x="1331" y="715"/>
                  </a:lnTo>
                  <a:lnTo>
                    <a:pt x="1323" y="729"/>
                  </a:lnTo>
                  <a:lnTo>
                    <a:pt x="1315" y="743"/>
                  </a:lnTo>
                  <a:lnTo>
                    <a:pt x="1314" y="754"/>
                  </a:lnTo>
                  <a:lnTo>
                    <a:pt x="1314" y="765"/>
                  </a:lnTo>
                  <a:lnTo>
                    <a:pt x="1313" y="776"/>
                  </a:lnTo>
                  <a:lnTo>
                    <a:pt x="1311" y="787"/>
                  </a:lnTo>
                  <a:lnTo>
                    <a:pt x="1316" y="789"/>
                  </a:lnTo>
                  <a:lnTo>
                    <a:pt x="1322" y="791"/>
                  </a:lnTo>
                  <a:lnTo>
                    <a:pt x="1326" y="793"/>
                  </a:lnTo>
                  <a:lnTo>
                    <a:pt x="1332" y="795"/>
                  </a:lnTo>
                  <a:lnTo>
                    <a:pt x="1337" y="797"/>
                  </a:lnTo>
                  <a:lnTo>
                    <a:pt x="1341" y="799"/>
                  </a:lnTo>
                  <a:lnTo>
                    <a:pt x="1347" y="800"/>
                  </a:lnTo>
                  <a:lnTo>
                    <a:pt x="1352" y="803"/>
                  </a:lnTo>
                  <a:lnTo>
                    <a:pt x="1358" y="835"/>
                  </a:lnTo>
                  <a:lnTo>
                    <a:pt x="1363" y="867"/>
                  </a:lnTo>
                  <a:lnTo>
                    <a:pt x="1368" y="899"/>
                  </a:lnTo>
                  <a:lnTo>
                    <a:pt x="1374" y="932"/>
                  </a:lnTo>
                  <a:lnTo>
                    <a:pt x="1384" y="933"/>
                  </a:lnTo>
                  <a:lnTo>
                    <a:pt x="1396" y="934"/>
                  </a:lnTo>
                  <a:lnTo>
                    <a:pt x="1406" y="935"/>
                  </a:lnTo>
                  <a:lnTo>
                    <a:pt x="1416" y="936"/>
                  </a:lnTo>
                  <a:lnTo>
                    <a:pt x="1427" y="937"/>
                  </a:lnTo>
                  <a:lnTo>
                    <a:pt x="1437" y="939"/>
                  </a:lnTo>
                  <a:lnTo>
                    <a:pt x="1449" y="940"/>
                  </a:lnTo>
                  <a:lnTo>
                    <a:pt x="1459" y="941"/>
                  </a:lnTo>
                  <a:lnTo>
                    <a:pt x="1469" y="987"/>
                  </a:lnTo>
                  <a:lnTo>
                    <a:pt x="1479" y="1034"/>
                  </a:lnTo>
                  <a:lnTo>
                    <a:pt x="1489" y="1080"/>
                  </a:lnTo>
                  <a:lnTo>
                    <a:pt x="1499" y="1126"/>
                  </a:lnTo>
                  <a:lnTo>
                    <a:pt x="1510" y="1174"/>
                  </a:lnTo>
                  <a:lnTo>
                    <a:pt x="1520" y="1220"/>
                  </a:lnTo>
                  <a:lnTo>
                    <a:pt x="1529" y="1267"/>
                  </a:lnTo>
                  <a:lnTo>
                    <a:pt x="1540" y="1313"/>
                  </a:lnTo>
                  <a:lnTo>
                    <a:pt x="1521" y="1322"/>
                  </a:lnTo>
                  <a:lnTo>
                    <a:pt x="1503" y="1332"/>
                  </a:lnTo>
                  <a:lnTo>
                    <a:pt x="1484" y="1342"/>
                  </a:lnTo>
                  <a:lnTo>
                    <a:pt x="1466" y="1351"/>
                  </a:lnTo>
                  <a:lnTo>
                    <a:pt x="1447" y="1360"/>
                  </a:lnTo>
                  <a:lnTo>
                    <a:pt x="1429" y="1370"/>
                  </a:lnTo>
                  <a:lnTo>
                    <a:pt x="1411" y="1380"/>
                  </a:lnTo>
                  <a:lnTo>
                    <a:pt x="1392" y="1389"/>
                  </a:lnTo>
                  <a:lnTo>
                    <a:pt x="1374" y="1398"/>
                  </a:lnTo>
                  <a:lnTo>
                    <a:pt x="1355" y="1408"/>
                  </a:lnTo>
                  <a:lnTo>
                    <a:pt x="1337" y="1417"/>
                  </a:lnTo>
                  <a:lnTo>
                    <a:pt x="1318" y="1427"/>
                  </a:lnTo>
                  <a:lnTo>
                    <a:pt x="1300" y="1436"/>
                  </a:lnTo>
                  <a:lnTo>
                    <a:pt x="1282" y="1446"/>
                  </a:lnTo>
                  <a:lnTo>
                    <a:pt x="1263" y="1455"/>
                  </a:lnTo>
                  <a:lnTo>
                    <a:pt x="1245" y="1464"/>
                  </a:lnTo>
                  <a:lnTo>
                    <a:pt x="1233" y="1458"/>
                  </a:lnTo>
                  <a:lnTo>
                    <a:pt x="1222" y="1454"/>
                  </a:lnTo>
                  <a:lnTo>
                    <a:pt x="1210" y="1448"/>
                  </a:lnTo>
                  <a:lnTo>
                    <a:pt x="1199" y="1442"/>
                  </a:lnTo>
                  <a:lnTo>
                    <a:pt x="1187" y="1436"/>
                  </a:lnTo>
                  <a:lnTo>
                    <a:pt x="1175" y="1432"/>
                  </a:lnTo>
                  <a:lnTo>
                    <a:pt x="1164" y="1426"/>
                  </a:lnTo>
                  <a:lnTo>
                    <a:pt x="1152" y="1420"/>
                  </a:lnTo>
                  <a:lnTo>
                    <a:pt x="1141" y="1414"/>
                  </a:lnTo>
                  <a:lnTo>
                    <a:pt x="1129" y="1409"/>
                  </a:lnTo>
                  <a:lnTo>
                    <a:pt x="1118" y="1403"/>
                  </a:lnTo>
                  <a:lnTo>
                    <a:pt x="1106" y="1397"/>
                  </a:lnTo>
                  <a:lnTo>
                    <a:pt x="1095" y="1393"/>
                  </a:lnTo>
                  <a:lnTo>
                    <a:pt x="1083" y="1387"/>
                  </a:lnTo>
                  <a:lnTo>
                    <a:pt x="1072" y="1381"/>
                  </a:lnTo>
                  <a:lnTo>
                    <a:pt x="1060" y="1375"/>
                  </a:lnTo>
                  <a:lnTo>
                    <a:pt x="1048" y="1378"/>
                  </a:lnTo>
                  <a:lnTo>
                    <a:pt x="1034" y="1381"/>
                  </a:lnTo>
                  <a:lnTo>
                    <a:pt x="1020" y="1386"/>
                  </a:lnTo>
                  <a:lnTo>
                    <a:pt x="1006" y="1390"/>
                  </a:lnTo>
                  <a:lnTo>
                    <a:pt x="993" y="1396"/>
                  </a:lnTo>
                  <a:lnTo>
                    <a:pt x="980" y="1402"/>
                  </a:lnTo>
                  <a:lnTo>
                    <a:pt x="966" y="1408"/>
                  </a:lnTo>
                  <a:lnTo>
                    <a:pt x="952" y="1412"/>
                  </a:lnTo>
                  <a:lnTo>
                    <a:pt x="938" y="1418"/>
                  </a:lnTo>
                  <a:lnTo>
                    <a:pt x="924" y="1423"/>
                  </a:lnTo>
                  <a:lnTo>
                    <a:pt x="910" y="1427"/>
                  </a:lnTo>
                  <a:lnTo>
                    <a:pt x="898" y="1431"/>
                  </a:lnTo>
                  <a:lnTo>
                    <a:pt x="884" y="1433"/>
                  </a:lnTo>
                  <a:lnTo>
                    <a:pt x="870" y="1434"/>
                  </a:lnTo>
                  <a:lnTo>
                    <a:pt x="856" y="1434"/>
                  </a:lnTo>
                  <a:lnTo>
                    <a:pt x="844" y="1433"/>
                  </a:lnTo>
                  <a:lnTo>
                    <a:pt x="839" y="1435"/>
                  </a:lnTo>
                  <a:lnTo>
                    <a:pt x="834" y="1438"/>
                  </a:lnTo>
                  <a:lnTo>
                    <a:pt x="829" y="1440"/>
                  </a:lnTo>
                  <a:lnTo>
                    <a:pt x="824" y="1442"/>
                  </a:lnTo>
                  <a:lnTo>
                    <a:pt x="818" y="1444"/>
                  </a:lnTo>
                  <a:lnTo>
                    <a:pt x="814" y="1447"/>
                  </a:lnTo>
                  <a:lnTo>
                    <a:pt x="808" y="1449"/>
                  </a:lnTo>
                  <a:lnTo>
                    <a:pt x="803" y="1451"/>
                  </a:lnTo>
                  <a:lnTo>
                    <a:pt x="804" y="1463"/>
                  </a:lnTo>
                  <a:lnTo>
                    <a:pt x="804" y="1474"/>
                  </a:lnTo>
                  <a:lnTo>
                    <a:pt x="804" y="1487"/>
                  </a:lnTo>
                  <a:lnTo>
                    <a:pt x="805" y="1499"/>
                  </a:lnTo>
                  <a:lnTo>
                    <a:pt x="793" y="1502"/>
                  </a:lnTo>
                  <a:lnTo>
                    <a:pt x="780" y="1507"/>
                  </a:lnTo>
                  <a:lnTo>
                    <a:pt x="767" y="1510"/>
                  </a:lnTo>
                  <a:lnTo>
                    <a:pt x="755" y="1515"/>
                  </a:lnTo>
                  <a:lnTo>
                    <a:pt x="741" y="1519"/>
                  </a:lnTo>
                  <a:lnTo>
                    <a:pt x="728" y="1524"/>
                  </a:lnTo>
                  <a:lnTo>
                    <a:pt x="716" y="1527"/>
                  </a:lnTo>
                  <a:lnTo>
                    <a:pt x="703" y="1532"/>
                  </a:lnTo>
                  <a:lnTo>
                    <a:pt x="682" y="1530"/>
                  </a:lnTo>
                  <a:lnTo>
                    <a:pt x="660" y="1527"/>
                  </a:lnTo>
                  <a:lnTo>
                    <a:pt x="640" y="1526"/>
                  </a:lnTo>
                  <a:lnTo>
                    <a:pt x="619" y="1524"/>
                  </a:lnTo>
                  <a:lnTo>
                    <a:pt x="598" y="1523"/>
                  </a:lnTo>
                  <a:lnTo>
                    <a:pt x="577" y="1520"/>
                  </a:lnTo>
                  <a:lnTo>
                    <a:pt x="555" y="1519"/>
                  </a:lnTo>
                  <a:lnTo>
                    <a:pt x="535" y="1517"/>
                  </a:lnTo>
                  <a:lnTo>
                    <a:pt x="505" y="1509"/>
                  </a:lnTo>
                  <a:lnTo>
                    <a:pt x="474" y="1502"/>
                  </a:lnTo>
                  <a:lnTo>
                    <a:pt x="442" y="1495"/>
                  </a:lnTo>
                  <a:lnTo>
                    <a:pt x="411" y="1487"/>
                  </a:lnTo>
                  <a:lnTo>
                    <a:pt x="380" y="1479"/>
                  </a:lnTo>
                  <a:lnTo>
                    <a:pt x="349" y="1471"/>
                  </a:lnTo>
                  <a:lnTo>
                    <a:pt x="318" y="1463"/>
                  </a:lnTo>
                  <a:lnTo>
                    <a:pt x="287" y="1454"/>
                  </a:lnTo>
                  <a:lnTo>
                    <a:pt x="256" y="1443"/>
                  </a:lnTo>
                  <a:lnTo>
                    <a:pt x="227" y="1432"/>
                  </a:lnTo>
                  <a:lnTo>
                    <a:pt x="197" y="1419"/>
                  </a:lnTo>
                  <a:lnTo>
                    <a:pt x="169" y="1405"/>
                  </a:lnTo>
                  <a:lnTo>
                    <a:pt x="142" y="1390"/>
                  </a:lnTo>
                  <a:lnTo>
                    <a:pt x="115" y="1374"/>
                  </a:lnTo>
                  <a:lnTo>
                    <a:pt x="90" y="1356"/>
                  </a:lnTo>
                  <a:lnTo>
                    <a:pt x="66" y="1335"/>
                  </a:lnTo>
                  <a:lnTo>
                    <a:pt x="61" y="1285"/>
                  </a:lnTo>
                  <a:lnTo>
                    <a:pt x="57" y="1237"/>
                  </a:lnTo>
                  <a:lnTo>
                    <a:pt x="53" y="1188"/>
                  </a:lnTo>
                  <a:lnTo>
                    <a:pt x="48" y="1138"/>
                  </a:lnTo>
                  <a:lnTo>
                    <a:pt x="44" y="1090"/>
                  </a:lnTo>
                  <a:lnTo>
                    <a:pt x="40" y="1040"/>
                  </a:lnTo>
                  <a:lnTo>
                    <a:pt x="36" y="992"/>
                  </a:lnTo>
                  <a:lnTo>
                    <a:pt x="31" y="942"/>
                  </a:lnTo>
                  <a:lnTo>
                    <a:pt x="31" y="926"/>
                  </a:lnTo>
                  <a:lnTo>
                    <a:pt x="31" y="910"/>
                  </a:lnTo>
                  <a:lnTo>
                    <a:pt x="31" y="894"/>
                  </a:lnTo>
                  <a:lnTo>
                    <a:pt x="31" y="878"/>
                  </a:lnTo>
                  <a:lnTo>
                    <a:pt x="23" y="851"/>
                  </a:lnTo>
                  <a:lnTo>
                    <a:pt x="16" y="826"/>
                  </a:lnTo>
                  <a:lnTo>
                    <a:pt x="8" y="799"/>
                  </a:lnTo>
                  <a:lnTo>
                    <a:pt x="0" y="774"/>
                  </a:lnTo>
                  <a:lnTo>
                    <a:pt x="7" y="681"/>
                  </a:lnTo>
                  <a:lnTo>
                    <a:pt x="15" y="587"/>
                  </a:lnTo>
                  <a:lnTo>
                    <a:pt x="22" y="494"/>
                  </a:lnTo>
                  <a:lnTo>
                    <a:pt x="30" y="401"/>
                  </a:lnTo>
                  <a:lnTo>
                    <a:pt x="37" y="308"/>
                  </a:lnTo>
                  <a:lnTo>
                    <a:pt x="44" y="215"/>
                  </a:lnTo>
                  <a:lnTo>
                    <a:pt x="52" y="122"/>
                  </a:lnTo>
                  <a:lnTo>
                    <a:pt x="59" y="28"/>
                  </a:lnTo>
                  <a:close/>
                </a:path>
              </a:pathLst>
            </a:custGeom>
            <a:solidFill>
              <a:srgbClr val="F2F2F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0" name="Freeform 18"/>
            <p:cNvSpPr>
              <a:spLocks/>
            </p:cNvSpPr>
            <p:nvPr/>
          </p:nvSpPr>
          <p:spPr bwMode="auto">
            <a:xfrm>
              <a:off x="2907" y="2220"/>
              <a:ext cx="770" cy="758"/>
            </a:xfrm>
            <a:custGeom>
              <a:avLst/>
              <a:gdLst>
                <a:gd name="T0" fmla="*/ 11 w 1539"/>
                <a:gd name="T1" fmla="*/ 3 h 1516"/>
                <a:gd name="T2" fmla="*/ 16 w 1539"/>
                <a:gd name="T3" fmla="*/ 2 h 1516"/>
                <a:gd name="T4" fmla="*/ 22 w 1539"/>
                <a:gd name="T5" fmla="*/ 1 h 1516"/>
                <a:gd name="T6" fmla="*/ 27 w 1539"/>
                <a:gd name="T7" fmla="*/ 0 h 1516"/>
                <a:gd name="T8" fmla="*/ 33 w 1539"/>
                <a:gd name="T9" fmla="*/ 1 h 1516"/>
                <a:gd name="T10" fmla="*/ 38 w 1539"/>
                <a:gd name="T11" fmla="*/ 1 h 1516"/>
                <a:gd name="T12" fmla="*/ 43 w 1539"/>
                <a:gd name="T13" fmla="*/ 3 h 1516"/>
                <a:gd name="T14" fmla="*/ 49 w 1539"/>
                <a:gd name="T15" fmla="*/ 4 h 1516"/>
                <a:gd name="T16" fmla="*/ 61 w 1539"/>
                <a:gd name="T17" fmla="*/ 6 h 1516"/>
                <a:gd name="T18" fmla="*/ 96 w 1539"/>
                <a:gd name="T19" fmla="*/ 57 h 1516"/>
                <a:gd name="T20" fmla="*/ 155 w 1539"/>
                <a:gd name="T21" fmla="*/ 61 h 1516"/>
                <a:gd name="T22" fmla="*/ 163 w 1539"/>
                <a:gd name="T23" fmla="*/ 65 h 1516"/>
                <a:gd name="T24" fmla="*/ 167 w 1539"/>
                <a:gd name="T25" fmla="*/ 71 h 1516"/>
                <a:gd name="T26" fmla="*/ 168 w 1539"/>
                <a:gd name="T27" fmla="*/ 80 h 1516"/>
                <a:gd name="T28" fmla="*/ 164 w 1539"/>
                <a:gd name="T29" fmla="*/ 92 h 1516"/>
                <a:gd name="T30" fmla="*/ 169 w 1539"/>
                <a:gd name="T31" fmla="*/ 100 h 1516"/>
                <a:gd name="T32" fmla="*/ 183 w 1539"/>
                <a:gd name="T33" fmla="*/ 118 h 1516"/>
                <a:gd name="T34" fmla="*/ 156 w 1539"/>
                <a:gd name="T35" fmla="*/ 182 h 1516"/>
                <a:gd name="T36" fmla="*/ 131 w 1539"/>
                <a:gd name="T37" fmla="*/ 171 h 1516"/>
                <a:gd name="T38" fmla="*/ 128 w 1539"/>
                <a:gd name="T39" fmla="*/ 172 h 1516"/>
                <a:gd name="T40" fmla="*/ 124 w 1539"/>
                <a:gd name="T41" fmla="*/ 173 h 1516"/>
                <a:gd name="T42" fmla="*/ 121 w 1539"/>
                <a:gd name="T43" fmla="*/ 174 h 1516"/>
                <a:gd name="T44" fmla="*/ 117 w 1539"/>
                <a:gd name="T45" fmla="*/ 175 h 1516"/>
                <a:gd name="T46" fmla="*/ 114 w 1539"/>
                <a:gd name="T47" fmla="*/ 177 h 1516"/>
                <a:gd name="T48" fmla="*/ 110 w 1539"/>
                <a:gd name="T49" fmla="*/ 177 h 1516"/>
                <a:gd name="T50" fmla="*/ 107 w 1539"/>
                <a:gd name="T51" fmla="*/ 177 h 1516"/>
                <a:gd name="T52" fmla="*/ 100 w 1539"/>
                <a:gd name="T53" fmla="*/ 180 h 1516"/>
                <a:gd name="T54" fmla="*/ 88 w 1539"/>
                <a:gd name="T55" fmla="*/ 190 h 1516"/>
                <a:gd name="T56" fmla="*/ 63 w 1539"/>
                <a:gd name="T57" fmla="*/ 187 h 1516"/>
                <a:gd name="T58" fmla="*/ 55 w 1539"/>
                <a:gd name="T59" fmla="*/ 185 h 1516"/>
                <a:gd name="T60" fmla="*/ 48 w 1539"/>
                <a:gd name="T61" fmla="*/ 183 h 1516"/>
                <a:gd name="T62" fmla="*/ 40 w 1539"/>
                <a:gd name="T63" fmla="*/ 181 h 1516"/>
                <a:gd name="T64" fmla="*/ 33 w 1539"/>
                <a:gd name="T65" fmla="*/ 179 h 1516"/>
                <a:gd name="T66" fmla="*/ 26 w 1539"/>
                <a:gd name="T67" fmla="*/ 176 h 1516"/>
                <a:gd name="T68" fmla="*/ 19 w 1539"/>
                <a:gd name="T69" fmla="*/ 173 h 1516"/>
                <a:gd name="T70" fmla="*/ 12 w 1539"/>
                <a:gd name="T71" fmla="*/ 168 h 1516"/>
                <a:gd name="T72" fmla="*/ 5 w 1539"/>
                <a:gd name="T73" fmla="*/ 115 h 1516"/>
                <a:gd name="T74" fmla="*/ 0 w 1539"/>
                <a:gd name="T75" fmla="*/ 94 h 15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39" h="1516">
                  <a:moveTo>
                    <a:pt x="58" y="30"/>
                  </a:moveTo>
                  <a:lnTo>
                    <a:pt x="81" y="23"/>
                  </a:lnTo>
                  <a:lnTo>
                    <a:pt x="103" y="16"/>
                  </a:lnTo>
                  <a:lnTo>
                    <a:pt x="126" y="11"/>
                  </a:lnTo>
                  <a:lnTo>
                    <a:pt x="148" y="7"/>
                  </a:lnTo>
                  <a:lnTo>
                    <a:pt x="169" y="3"/>
                  </a:lnTo>
                  <a:lnTo>
                    <a:pt x="191" y="1"/>
                  </a:lnTo>
                  <a:lnTo>
                    <a:pt x="213" y="0"/>
                  </a:lnTo>
                  <a:lnTo>
                    <a:pt x="235" y="0"/>
                  </a:lnTo>
                  <a:lnTo>
                    <a:pt x="257" y="1"/>
                  </a:lnTo>
                  <a:lnTo>
                    <a:pt x="279" y="3"/>
                  </a:lnTo>
                  <a:lnTo>
                    <a:pt x="300" y="7"/>
                  </a:lnTo>
                  <a:lnTo>
                    <a:pt x="322" y="11"/>
                  </a:lnTo>
                  <a:lnTo>
                    <a:pt x="343" y="17"/>
                  </a:lnTo>
                  <a:lnTo>
                    <a:pt x="365" y="24"/>
                  </a:lnTo>
                  <a:lnTo>
                    <a:pt x="387" y="32"/>
                  </a:lnTo>
                  <a:lnTo>
                    <a:pt x="409" y="41"/>
                  </a:lnTo>
                  <a:lnTo>
                    <a:pt x="484" y="47"/>
                  </a:lnTo>
                  <a:lnTo>
                    <a:pt x="539" y="91"/>
                  </a:lnTo>
                  <a:lnTo>
                    <a:pt x="765" y="453"/>
                  </a:lnTo>
                  <a:lnTo>
                    <a:pt x="1187" y="479"/>
                  </a:lnTo>
                  <a:lnTo>
                    <a:pt x="1233" y="488"/>
                  </a:lnTo>
                  <a:lnTo>
                    <a:pt x="1270" y="500"/>
                  </a:lnTo>
                  <a:lnTo>
                    <a:pt x="1298" y="516"/>
                  </a:lnTo>
                  <a:lnTo>
                    <a:pt x="1320" y="537"/>
                  </a:lnTo>
                  <a:lnTo>
                    <a:pt x="1334" y="562"/>
                  </a:lnTo>
                  <a:lnTo>
                    <a:pt x="1340" y="594"/>
                  </a:lnTo>
                  <a:lnTo>
                    <a:pt x="1343" y="634"/>
                  </a:lnTo>
                  <a:lnTo>
                    <a:pt x="1340" y="681"/>
                  </a:lnTo>
                  <a:lnTo>
                    <a:pt x="1307" y="733"/>
                  </a:lnTo>
                  <a:lnTo>
                    <a:pt x="1307" y="780"/>
                  </a:lnTo>
                  <a:lnTo>
                    <a:pt x="1346" y="796"/>
                  </a:lnTo>
                  <a:lnTo>
                    <a:pt x="1369" y="932"/>
                  </a:lnTo>
                  <a:lnTo>
                    <a:pt x="1460" y="941"/>
                  </a:lnTo>
                  <a:lnTo>
                    <a:pt x="1539" y="1296"/>
                  </a:lnTo>
                  <a:lnTo>
                    <a:pt x="1242" y="1449"/>
                  </a:lnTo>
                  <a:lnTo>
                    <a:pt x="1060" y="1359"/>
                  </a:lnTo>
                  <a:lnTo>
                    <a:pt x="1047" y="1362"/>
                  </a:lnTo>
                  <a:lnTo>
                    <a:pt x="1034" y="1365"/>
                  </a:lnTo>
                  <a:lnTo>
                    <a:pt x="1020" y="1370"/>
                  </a:lnTo>
                  <a:lnTo>
                    <a:pt x="1005" y="1374"/>
                  </a:lnTo>
                  <a:lnTo>
                    <a:pt x="991" y="1379"/>
                  </a:lnTo>
                  <a:lnTo>
                    <a:pt x="977" y="1385"/>
                  </a:lnTo>
                  <a:lnTo>
                    <a:pt x="962" y="1389"/>
                  </a:lnTo>
                  <a:lnTo>
                    <a:pt x="949" y="1395"/>
                  </a:lnTo>
                  <a:lnTo>
                    <a:pt x="934" y="1400"/>
                  </a:lnTo>
                  <a:lnTo>
                    <a:pt x="920" y="1404"/>
                  </a:lnTo>
                  <a:lnTo>
                    <a:pt x="905" y="1409"/>
                  </a:lnTo>
                  <a:lnTo>
                    <a:pt x="891" y="1411"/>
                  </a:lnTo>
                  <a:lnTo>
                    <a:pt x="877" y="1414"/>
                  </a:lnTo>
                  <a:lnTo>
                    <a:pt x="863" y="1415"/>
                  </a:lnTo>
                  <a:lnTo>
                    <a:pt x="849" y="1415"/>
                  </a:lnTo>
                  <a:lnTo>
                    <a:pt x="837" y="1414"/>
                  </a:lnTo>
                  <a:lnTo>
                    <a:pt x="796" y="1434"/>
                  </a:lnTo>
                  <a:lnTo>
                    <a:pt x="796" y="1480"/>
                  </a:lnTo>
                  <a:lnTo>
                    <a:pt x="700" y="1516"/>
                  </a:lnTo>
                  <a:lnTo>
                    <a:pt x="531" y="1501"/>
                  </a:lnTo>
                  <a:lnTo>
                    <a:pt x="501" y="1494"/>
                  </a:lnTo>
                  <a:lnTo>
                    <a:pt x="470" y="1486"/>
                  </a:lnTo>
                  <a:lnTo>
                    <a:pt x="440" y="1479"/>
                  </a:lnTo>
                  <a:lnTo>
                    <a:pt x="409" y="1472"/>
                  </a:lnTo>
                  <a:lnTo>
                    <a:pt x="379" y="1464"/>
                  </a:lnTo>
                  <a:lnTo>
                    <a:pt x="348" y="1456"/>
                  </a:lnTo>
                  <a:lnTo>
                    <a:pt x="318" y="1448"/>
                  </a:lnTo>
                  <a:lnTo>
                    <a:pt x="288" y="1439"/>
                  </a:lnTo>
                  <a:lnTo>
                    <a:pt x="258" y="1429"/>
                  </a:lnTo>
                  <a:lnTo>
                    <a:pt x="229" y="1418"/>
                  </a:lnTo>
                  <a:lnTo>
                    <a:pt x="201" y="1405"/>
                  </a:lnTo>
                  <a:lnTo>
                    <a:pt x="173" y="1392"/>
                  </a:lnTo>
                  <a:lnTo>
                    <a:pt x="146" y="1377"/>
                  </a:lnTo>
                  <a:lnTo>
                    <a:pt x="120" y="1361"/>
                  </a:lnTo>
                  <a:lnTo>
                    <a:pt x="96" y="1342"/>
                  </a:lnTo>
                  <a:lnTo>
                    <a:pt x="71" y="1321"/>
                  </a:lnTo>
                  <a:lnTo>
                    <a:pt x="36" y="920"/>
                  </a:lnTo>
                  <a:lnTo>
                    <a:pt x="36" y="859"/>
                  </a:lnTo>
                  <a:lnTo>
                    <a:pt x="0" y="752"/>
                  </a:lnTo>
                  <a:lnTo>
                    <a:pt x="58" y="3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1" name="Freeform 19"/>
            <p:cNvSpPr>
              <a:spLocks/>
            </p:cNvSpPr>
            <p:nvPr/>
          </p:nvSpPr>
          <p:spPr bwMode="auto">
            <a:xfrm>
              <a:off x="2837" y="2230"/>
              <a:ext cx="751" cy="734"/>
            </a:xfrm>
            <a:custGeom>
              <a:avLst/>
              <a:gdLst>
                <a:gd name="T0" fmla="*/ 7 w 1502"/>
                <a:gd name="T1" fmla="*/ 18 h 1468"/>
                <a:gd name="T2" fmla="*/ 3 w 1502"/>
                <a:gd name="T3" fmla="*/ 21 h 1468"/>
                <a:gd name="T4" fmla="*/ 1 w 1502"/>
                <a:gd name="T5" fmla="*/ 26 h 1468"/>
                <a:gd name="T6" fmla="*/ 1 w 1502"/>
                <a:gd name="T7" fmla="*/ 33 h 1468"/>
                <a:gd name="T8" fmla="*/ 17 w 1502"/>
                <a:gd name="T9" fmla="*/ 82 h 1468"/>
                <a:gd name="T10" fmla="*/ 26 w 1502"/>
                <a:gd name="T11" fmla="*/ 116 h 1468"/>
                <a:gd name="T12" fmla="*/ 32 w 1502"/>
                <a:gd name="T13" fmla="*/ 161 h 1468"/>
                <a:gd name="T14" fmla="*/ 80 w 1502"/>
                <a:gd name="T15" fmla="*/ 181 h 1468"/>
                <a:gd name="T16" fmla="*/ 114 w 1502"/>
                <a:gd name="T17" fmla="*/ 180 h 1468"/>
                <a:gd name="T18" fmla="*/ 164 w 1502"/>
                <a:gd name="T19" fmla="*/ 144 h 1468"/>
                <a:gd name="T20" fmla="*/ 172 w 1502"/>
                <a:gd name="T21" fmla="*/ 143 h 1468"/>
                <a:gd name="T22" fmla="*/ 188 w 1502"/>
                <a:gd name="T23" fmla="*/ 136 h 1468"/>
                <a:gd name="T24" fmla="*/ 184 w 1502"/>
                <a:gd name="T25" fmla="*/ 101 h 1468"/>
                <a:gd name="T26" fmla="*/ 178 w 1502"/>
                <a:gd name="T27" fmla="*/ 86 h 1468"/>
                <a:gd name="T28" fmla="*/ 181 w 1502"/>
                <a:gd name="T29" fmla="*/ 83 h 1468"/>
                <a:gd name="T30" fmla="*/ 182 w 1502"/>
                <a:gd name="T31" fmla="*/ 78 h 1468"/>
                <a:gd name="T32" fmla="*/ 183 w 1502"/>
                <a:gd name="T33" fmla="*/ 74 h 1468"/>
                <a:gd name="T34" fmla="*/ 181 w 1502"/>
                <a:gd name="T35" fmla="*/ 70 h 1468"/>
                <a:gd name="T36" fmla="*/ 179 w 1502"/>
                <a:gd name="T37" fmla="*/ 66 h 1468"/>
                <a:gd name="T38" fmla="*/ 175 w 1502"/>
                <a:gd name="T39" fmla="*/ 63 h 1468"/>
                <a:gd name="T40" fmla="*/ 170 w 1502"/>
                <a:gd name="T41" fmla="*/ 61 h 1468"/>
                <a:gd name="T42" fmla="*/ 163 w 1502"/>
                <a:gd name="T43" fmla="*/ 61 h 1468"/>
                <a:gd name="T44" fmla="*/ 84 w 1502"/>
                <a:gd name="T45" fmla="*/ 13 h 1468"/>
                <a:gd name="T46" fmla="*/ 66 w 1502"/>
                <a:gd name="T47" fmla="*/ 6 h 1468"/>
                <a:gd name="T48" fmla="*/ 60 w 1502"/>
                <a:gd name="T49" fmla="*/ 3 h 1468"/>
                <a:gd name="T50" fmla="*/ 52 w 1502"/>
                <a:gd name="T51" fmla="*/ 1 h 1468"/>
                <a:gd name="T52" fmla="*/ 44 w 1502"/>
                <a:gd name="T53" fmla="*/ 1 h 1468"/>
                <a:gd name="T54" fmla="*/ 37 w 1502"/>
                <a:gd name="T55" fmla="*/ 2 h 1468"/>
                <a:gd name="T56" fmla="*/ 29 w 1502"/>
                <a:gd name="T57" fmla="*/ 4 h 1468"/>
                <a:gd name="T58" fmla="*/ 22 w 1502"/>
                <a:gd name="T59" fmla="*/ 7 h 1468"/>
                <a:gd name="T60" fmla="*/ 16 w 1502"/>
                <a:gd name="T61" fmla="*/ 12 h 1468"/>
                <a:gd name="T62" fmla="*/ 11 w 1502"/>
                <a:gd name="T63" fmla="*/ 17 h 14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02" h="1468">
                  <a:moveTo>
                    <a:pt x="86" y="133"/>
                  </a:moveTo>
                  <a:lnTo>
                    <a:pt x="55" y="140"/>
                  </a:lnTo>
                  <a:lnTo>
                    <a:pt x="33" y="150"/>
                  </a:lnTo>
                  <a:lnTo>
                    <a:pt x="19" y="165"/>
                  </a:lnTo>
                  <a:lnTo>
                    <a:pt x="10" y="184"/>
                  </a:lnTo>
                  <a:lnTo>
                    <a:pt x="5" y="204"/>
                  </a:lnTo>
                  <a:lnTo>
                    <a:pt x="3" y="230"/>
                  </a:lnTo>
                  <a:lnTo>
                    <a:pt x="2" y="259"/>
                  </a:lnTo>
                  <a:lnTo>
                    <a:pt x="0" y="290"/>
                  </a:lnTo>
                  <a:lnTo>
                    <a:pt x="136" y="656"/>
                  </a:lnTo>
                  <a:lnTo>
                    <a:pt x="206" y="837"/>
                  </a:lnTo>
                  <a:lnTo>
                    <a:pt x="206" y="922"/>
                  </a:lnTo>
                  <a:lnTo>
                    <a:pt x="236" y="1177"/>
                  </a:lnTo>
                  <a:lnTo>
                    <a:pt x="249" y="1284"/>
                  </a:lnTo>
                  <a:lnTo>
                    <a:pt x="299" y="1342"/>
                  </a:lnTo>
                  <a:lnTo>
                    <a:pt x="635" y="1445"/>
                  </a:lnTo>
                  <a:lnTo>
                    <a:pt x="846" y="1468"/>
                  </a:lnTo>
                  <a:lnTo>
                    <a:pt x="906" y="1438"/>
                  </a:lnTo>
                  <a:lnTo>
                    <a:pt x="905" y="1285"/>
                  </a:lnTo>
                  <a:lnTo>
                    <a:pt x="1310" y="1150"/>
                  </a:lnTo>
                  <a:lnTo>
                    <a:pt x="1310" y="1115"/>
                  </a:lnTo>
                  <a:lnTo>
                    <a:pt x="1374" y="1143"/>
                  </a:lnTo>
                  <a:lnTo>
                    <a:pt x="1257" y="1078"/>
                  </a:lnTo>
                  <a:lnTo>
                    <a:pt x="1502" y="1085"/>
                  </a:lnTo>
                  <a:lnTo>
                    <a:pt x="1487" y="913"/>
                  </a:lnTo>
                  <a:lnTo>
                    <a:pt x="1472" y="806"/>
                  </a:lnTo>
                  <a:lnTo>
                    <a:pt x="1423" y="777"/>
                  </a:lnTo>
                  <a:lnTo>
                    <a:pt x="1424" y="688"/>
                  </a:lnTo>
                  <a:lnTo>
                    <a:pt x="1435" y="673"/>
                  </a:lnTo>
                  <a:lnTo>
                    <a:pt x="1445" y="657"/>
                  </a:lnTo>
                  <a:lnTo>
                    <a:pt x="1451" y="640"/>
                  </a:lnTo>
                  <a:lnTo>
                    <a:pt x="1456" y="623"/>
                  </a:lnTo>
                  <a:lnTo>
                    <a:pt x="1457" y="604"/>
                  </a:lnTo>
                  <a:lnTo>
                    <a:pt x="1457" y="587"/>
                  </a:lnTo>
                  <a:lnTo>
                    <a:pt x="1454" y="570"/>
                  </a:lnTo>
                  <a:lnTo>
                    <a:pt x="1448" y="553"/>
                  </a:lnTo>
                  <a:lnTo>
                    <a:pt x="1439" y="537"/>
                  </a:lnTo>
                  <a:lnTo>
                    <a:pt x="1427" y="524"/>
                  </a:lnTo>
                  <a:lnTo>
                    <a:pt x="1413" y="511"/>
                  </a:lnTo>
                  <a:lnTo>
                    <a:pt x="1396" y="500"/>
                  </a:lnTo>
                  <a:lnTo>
                    <a:pt x="1375" y="492"/>
                  </a:lnTo>
                  <a:lnTo>
                    <a:pt x="1354" y="487"/>
                  </a:lnTo>
                  <a:lnTo>
                    <a:pt x="1327" y="483"/>
                  </a:lnTo>
                  <a:lnTo>
                    <a:pt x="1298" y="484"/>
                  </a:lnTo>
                  <a:lnTo>
                    <a:pt x="896" y="457"/>
                  </a:lnTo>
                  <a:lnTo>
                    <a:pt x="668" y="104"/>
                  </a:lnTo>
                  <a:lnTo>
                    <a:pt x="603" y="48"/>
                  </a:lnTo>
                  <a:lnTo>
                    <a:pt x="525" y="41"/>
                  </a:lnTo>
                  <a:lnTo>
                    <a:pt x="499" y="27"/>
                  </a:lnTo>
                  <a:lnTo>
                    <a:pt x="473" y="17"/>
                  </a:lnTo>
                  <a:lnTo>
                    <a:pt x="444" y="9"/>
                  </a:lnTo>
                  <a:lnTo>
                    <a:pt x="414" y="3"/>
                  </a:lnTo>
                  <a:lnTo>
                    <a:pt x="383" y="0"/>
                  </a:lnTo>
                  <a:lnTo>
                    <a:pt x="352" y="2"/>
                  </a:lnTo>
                  <a:lnTo>
                    <a:pt x="321" y="4"/>
                  </a:lnTo>
                  <a:lnTo>
                    <a:pt x="290" y="10"/>
                  </a:lnTo>
                  <a:lnTo>
                    <a:pt x="259" y="18"/>
                  </a:lnTo>
                  <a:lnTo>
                    <a:pt x="229" y="28"/>
                  </a:lnTo>
                  <a:lnTo>
                    <a:pt x="200" y="40"/>
                  </a:lnTo>
                  <a:lnTo>
                    <a:pt x="172" y="55"/>
                  </a:lnTo>
                  <a:lnTo>
                    <a:pt x="147" y="71"/>
                  </a:lnTo>
                  <a:lnTo>
                    <a:pt x="124" y="90"/>
                  </a:lnTo>
                  <a:lnTo>
                    <a:pt x="103" y="111"/>
                  </a:lnTo>
                  <a:lnTo>
                    <a:pt x="86" y="133"/>
                  </a:lnTo>
                  <a:close/>
                </a:path>
              </a:pathLst>
            </a:custGeom>
            <a:solidFill>
              <a:srgbClr val="333D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2" name="Freeform 20"/>
            <p:cNvSpPr>
              <a:spLocks/>
            </p:cNvSpPr>
            <p:nvPr/>
          </p:nvSpPr>
          <p:spPr bwMode="auto">
            <a:xfrm>
              <a:off x="3257" y="2654"/>
              <a:ext cx="522" cy="261"/>
            </a:xfrm>
            <a:custGeom>
              <a:avLst/>
              <a:gdLst>
                <a:gd name="T0" fmla="*/ 8 w 1046"/>
                <a:gd name="T1" fmla="*/ 25 h 522"/>
                <a:gd name="T2" fmla="*/ 77 w 1046"/>
                <a:gd name="T3" fmla="*/ 2 h 522"/>
                <a:gd name="T4" fmla="*/ 91 w 1046"/>
                <a:gd name="T5" fmla="*/ 0 h 522"/>
                <a:gd name="T6" fmla="*/ 121 w 1046"/>
                <a:gd name="T7" fmla="*/ 15 h 522"/>
                <a:gd name="T8" fmla="*/ 130 w 1046"/>
                <a:gd name="T9" fmla="*/ 19 h 522"/>
                <a:gd name="T10" fmla="*/ 130 w 1046"/>
                <a:gd name="T11" fmla="*/ 37 h 522"/>
                <a:gd name="T12" fmla="*/ 70 w 1046"/>
                <a:gd name="T13" fmla="*/ 65 h 522"/>
                <a:gd name="T14" fmla="*/ 63 w 1046"/>
                <a:gd name="T15" fmla="*/ 66 h 522"/>
                <a:gd name="T16" fmla="*/ 11 w 1046"/>
                <a:gd name="T17" fmla="*/ 42 h 522"/>
                <a:gd name="T18" fmla="*/ 0 w 1046"/>
                <a:gd name="T19" fmla="*/ 29 h 522"/>
                <a:gd name="T20" fmla="*/ 8 w 1046"/>
                <a:gd name="T21" fmla="*/ 25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6" h="522">
                  <a:moveTo>
                    <a:pt x="71" y="199"/>
                  </a:moveTo>
                  <a:lnTo>
                    <a:pt x="622" y="13"/>
                  </a:lnTo>
                  <a:lnTo>
                    <a:pt x="736" y="0"/>
                  </a:lnTo>
                  <a:lnTo>
                    <a:pt x="974" y="118"/>
                  </a:lnTo>
                  <a:lnTo>
                    <a:pt x="1046" y="148"/>
                  </a:lnTo>
                  <a:lnTo>
                    <a:pt x="1045" y="294"/>
                  </a:lnTo>
                  <a:lnTo>
                    <a:pt x="568" y="515"/>
                  </a:lnTo>
                  <a:lnTo>
                    <a:pt x="504" y="522"/>
                  </a:lnTo>
                  <a:lnTo>
                    <a:pt x="95" y="329"/>
                  </a:lnTo>
                  <a:lnTo>
                    <a:pt x="0" y="227"/>
                  </a:lnTo>
                  <a:lnTo>
                    <a:pt x="71" y="199"/>
                  </a:lnTo>
                  <a:close/>
                </a:path>
              </a:pathLst>
            </a:custGeom>
            <a:solidFill>
              <a:srgbClr val="333D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3" name="Freeform 21"/>
            <p:cNvSpPr>
              <a:spLocks/>
            </p:cNvSpPr>
            <p:nvPr/>
          </p:nvSpPr>
          <p:spPr bwMode="auto">
            <a:xfrm>
              <a:off x="2930" y="2567"/>
              <a:ext cx="316" cy="130"/>
            </a:xfrm>
            <a:custGeom>
              <a:avLst/>
              <a:gdLst>
                <a:gd name="T0" fmla="*/ 12 w 632"/>
                <a:gd name="T1" fmla="*/ 0 h 260"/>
                <a:gd name="T2" fmla="*/ 7 w 632"/>
                <a:gd name="T3" fmla="*/ 3 h 260"/>
                <a:gd name="T4" fmla="*/ 4 w 632"/>
                <a:gd name="T5" fmla="*/ 6 h 260"/>
                <a:gd name="T6" fmla="*/ 2 w 632"/>
                <a:gd name="T7" fmla="*/ 8 h 260"/>
                <a:gd name="T8" fmla="*/ 0 w 632"/>
                <a:gd name="T9" fmla="*/ 11 h 260"/>
                <a:gd name="T10" fmla="*/ 1 w 632"/>
                <a:gd name="T11" fmla="*/ 14 h 260"/>
                <a:gd name="T12" fmla="*/ 2 w 632"/>
                <a:gd name="T13" fmla="*/ 17 h 260"/>
                <a:gd name="T14" fmla="*/ 5 w 632"/>
                <a:gd name="T15" fmla="*/ 20 h 260"/>
                <a:gd name="T16" fmla="*/ 9 w 632"/>
                <a:gd name="T17" fmla="*/ 24 h 260"/>
                <a:gd name="T18" fmla="*/ 75 w 632"/>
                <a:gd name="T19" fmla="*/ 33 h 260"/>
                <a:gd name="T20" fmla="*/ 74 w 632"/>
                <a:gd name="T21" fmla="*/ 28 h 260"/>
                <a:gd name="T22" fmla="*/ 73 w 632"/>
                <a:gd name="T23" fmla="*/ 25 h 260"/>
                <a:gd name="T24" fmla="*/ 73 w 632"/>
                <a:gd name="T25" fmla="*/ 21 h 260"/>
                <a:gd name="T26" fmla="*/ 73 w 632"/>
                <a:gd name="T27" fmla="*/ 18 h 260"/>
                <a:gd name="T28" fmla="*/ 73 w 632"/>
                <a:gd name="T29" fmla="*/ 15 h 260"/>
                <a:gd name="T30" fmla="*/ 74 w 632"/>
                <a:gd name="T31" fmla="*/ 13 h 260"/>
                <a:gd name="T32" fmla="*/ 76 w 632"/>
                <a:gd name="T33" fmla="*/ 11 h 260"/>
                <a:gd name="T34" fmla="*/ 79 w 632"/>
                <a:gd name="T35" fmla="*/ 9 h 260"/>
                <a:gd name="T36" fmla="*/ 12 w 632"/>
                <a:gd name="T37" fmla="*/ 0 h 2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2" h="260">
                  <a:moveTo>
                    <a:pt x="90" y="0"/>
                  </a:moveTo>
                  <a:lnTo>
                    <a:pt x="54" y="23"/>
                  </a:lnTo>
                  <a:lnTo>
                    <a:pt x="26" y="43"/>
                  </a:lnTo>
                  <a:lnTo>
                    <a:pt x="9" y="64"/>
                  </a:lnTo>
                  <a:lnTo>
                    <a:pt x="0" y="86"/>
                  </a:lnTo>
                  <a:lnTo>
                    <a:pt x="1" y="108"/>
                  </a:lnTo>
                  <a:lnTo>
                    <a:pt x="13" y="132"/>
                  </a:lnTo>
                  <a:lnTo>
                    <a:pt x="35" y="159"/>
                  </a:lnTo>
                  <a:lnTo>
                    <a:pt x="68" y="190"/>
                  </a:lnTo>
                  <a:lnTo>
                    <a:pt x="594" y="260"/>
                  </a:lnTo>
                  <a:lnTo>
                    <a:pt x="588" y="224"/>
                  </a:lnTo>
                  <a:lnTo>
                    <a:pt x="583" y="193"/>
                  </a:lnTo>
                  <a:lnTo>
                    <a:pt x="579" y="166"/>
                  </a:lnTo>
                  <a:lnTo>
                    <a:pt x="577" y="140"/>
                  </a:lnTo>
                  <a:lnTo>
                    <a:pt x="580" y="119"/>
                  </a:lnTo>
                  <a:lnTo>
                    <a:pt x="589" y="101"/>
                  </a:lnTo>
                  <a:lnTo>
                    <a:pt x="606" y="85"/>
                  </a:lnTo>
                  <a:lnTo>
                    <a:pt x="632" y="70"/>
                  </a:lnTo>
                  <a:lnTo>
                    <a:pt x="90" y="0"/>
                  </a:lnTo>
                  <a:close/>
                </a:path>
              </a:pathLst>
            </a:custGeom>
            <a:solidFill>
              <a:srgbClr val="5963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4" name="Freeform 22"/>
            <p:cNvSpPr>
              <a:spLocks/>
            </p:cNvSpPr>
            <p:nvPr/>
          </p:nvSpPr>
          <p:spPr bwMode="auto">
            <a:xfrm>
              <a:off x="2838" y="2311"/>
              <a:ext cx="128" cy="290"/>
            </a:xfrm>
            <a:custGeom>
              <a:avLst/>
              <a:gdLst>
                <a:gd name="T0" fmla="*/ 1 w 256"/>
                <a:gd name="T1" fmla="*/ 4 h 581"/>
                <a:gd name="T2" fmla="*/ 0 w 256"/>
                <a:gd name="T3" fmla="*/ 13 h 581"/>
                <a:gd name="T4" fmla="*/ 23 w 256"/>
                <a:gd name="T5" fmla="*/ 72 h 581"/>
                <a:gd name="T6" fmla="*/ 26 w 256"/>
                <a:gd name="T7" fmla="*/ 65 h 581"/>
                <a:gd name="T8" fmla="*/ 32 w 256"/>
                <a:gd name="T9" fmla="*/ 59 h 581"/>
                <a:gd name="T10" fmla="*/ 5 w 256"/>
                <a:gd name="T11" fmla="*/ 0 h 581"/>
                <a:gd name="T12" fmla="*/ 1 w 256"/>
                <a:gd name="T13" fmla="*/ 4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 h="581">
                  <a:moveTo>
                    <a:pt x="7" y="39"/>
                  </a:moveTo>
                  <a:lnTo>
                    <a:pt x="0" y="109"/>
                  </a:lnTo>
                  <a:lnTo>
                    <a:pt x="179" y="581"/>
                  </a:lnTo>
                  <a:lnTo>
                    <a:pt x="206" y="520"/>
                  </a:lnTo>
                  <a:lnTo>
                    <a:pt x="256" y="475"/>
                  </a:lnTo>
                  <a:lnTo>
                    <a:pt x="39" y="0"/>
                  </a:lnTo>
                  <a:lnTo>
                    <a:pt x="7" y="39"/>
                  </a:lnTo>
                  <a:close/>
                </a:path>
              </a:pathLst>
            </a:custGeom>
            <a:solidFill>
              <a:srgbClr val="5963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5" name="Freeform 23"/>
            <p:cNvSpPr>
              <a:spLocks/>
            </p:cNvSpPr>
            <p:nvPr/>
          </p:nvSpPr>
          <p:spPr bwMode="auto">
            <a:xfrm>
              <a:off x="2880" y="2231"/>
              <a:ext cx="691" cy="477"/>
            </a:xfrm>
            <a:custGeom>
              <a:avLst/>
              <a:gdLst>
                <a:gd name="T0" fmla="*/ 32 w 1382"/>
                <a:gd name="T1" fmla="*/ 80 h 955"/>
                <a:gd name="T2" fmla="*/ 98 w 1382"/>
                <a:gd name="T3" fmla="*/ 88 h 955"/>
                <a:gd name="T4" fmla="*/ 104 w 1382"/>
                <a:gd name="T5" fmla="*/ 95 h 955"/>
                <a:gd name="T6" fmla="*/ 106 w 1382"/>
                <a:gd name="T7" fmla="*/ 102 h 955"/>
                <a:gd name="T8" fmla="*/ 105 w 1382"/>
                <a:gd name="T9" fmla="*/ 108 h 955"/>
                <a:gd name="T10" fmla="*/ 101 w 1382"/>
                <a:gd name="T11" fmla="*/ 112 h 955"/>
                <a:gd name="T12" fmla="*/ 100 w 1382"/>
                <a:gd name="T13" fmla="*/ 114 h 955"/>
                <a:gd name="T14" fmla="*/ 101 w 1382"/>
                <a:gd name="T15" fmla="*/ 117 h 955"/>
                <a:gd name="T16" fmla="*/ 173 w 1382"/>
                <a:gd name="T17" fmla="*/ 102 h 955"/>
                <a:gd name="T18" fmla="*/ 155 w 1382"/>
                <a:gd name="T19" fmla="*/ 96 h 955"/>
                <a:gd name="T20" fmla="*/ 149 w 1382"/>
                <a:gd name="T21" fmla="*/ 78 h 955"/>
                <a:gd name="T22" fmla="*/ 149 w 1382"/>
                <a:gd name="T23" fmla="*/ 74 h 955"/>
                <a:gd name="T24" fmla="*/ 149 w 1382"/>
                <a:gd name="T25" fmla="*/ 70 h 955"/>
                <a:gd name="T26" fmla="*/ 150 w 1382"/>
                <a:gd name="T27" fmla="*/ 67 h 955"/>
                <a:gd name="T28" fmla="*/ 153 w 1382"/>
                <a:gd name="T29" fmla="*/ 64 h 955"/>
                <a:gd name="T30" fmla="*/ 103 w 1382"/>
                <a:gd name="T31" fmla="*/ 63 h 955"/>
                <a:gd name="T32" fmla="*/ 100 w 1382"/>
                <a:gd name="T33" fmla="*/ 67 h 955"/>
                <a:gd name="T34" fmla="*/ 98 w 1382"/>
                <a:gd name="T35" fmla="*/ 71 h 955"/>
                <a:gd name="T36" fmla="*/ 98 w 1382"/>
                <a:gd name="T37" fmla="*/ 77 h 955"/>
                <a:gd name="T38" fmla="*/ 97 w 1382"/>
                <a:gd name="T39" fmla="*/ 79 h 955"/>
                <a:gd name="T40" fmla="*/ 96 w 1382"/>
                <a:gd name="T41" fmla="*/ 76 h 955"/>
                <a:gd name="T42" fmla="*/ 96 w 1382"/>
                <a:gd name="T43" fmla="*/ 73 h 955"/>
                <a:gd name="T44" fmla="*/ 96 w 1382"/>
                <a:gd name="T45" fmla="*/ 69 h 955"/>
                <a:gd name="T46" fmla="*/ 56 w 1382"/>
                <a:gd name="T47" fmla="*/ 5 h 955"/>
                <a:gd name="T48" fmla="*/ 48 w 1382"/>
                <a:gd name="T49" fmla="*/ 2 h 955"/>
                <a:gd name="T50" fmla="*/ 42 w 1382"/>
                <a:gd name="T51" fmla="*/ 0 h 955"/>
                <a:gd name="T52" fmla="*/ 38 w 1382"/>
                <a:gd name="T53" fmla="*/ 0 h 955"/>
                <a:gd name="T54" fmla="*/ 34 w 1382"/>
                <a:gd name="T55" fmla="*/ 0 h 955"/>
                <a:gd name="T56" fmla="*/ 29 w 1382"/>
                <a:gd name="T57" fmla="*/ 1 h 955"/>
                <a:gd name="T58" fmla="*/ 24 w 1382"/>
                <a:gd name="T59" fmla="*/ 2 h 955"/>
                <a:gd name="T60" fmla="*/ 19 w 1382"/>
                <a:gd name="T61" fmla="*/ 5 h 955"/>
                <a:gd name="T62" fmla="*/ 11 w 1382"/>
                <a:gd name="T63" fmla="*/ 7 h 955"/>
                <a:gd name="T64" fmla="*/ 9 w 1382"/>
                <a:gd name="T65" fmla="*/ 9 h 955"/>
                <a:gd name="T66" fmla="*/ 5 w 1382"/>
                <a:gd name="T67" fmla="*/ 12 h 955"/>
                <a:gd name="T68" fmla="*/ 2 w 1382"/>
                <a:gd name="T69" fmla="*/ 16 h 955"/>
                <a:gd name="T70" fmla="*/ 0 w 1382"/>
                <a:gd name="T71" fmla="*/ 17 h 9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82" h="955">
                  <a:moveTo>
                    <a:pt x="0" y="140"/>
                  </a:moveTo>
                  <a:lnTo>
                    <a:pt x="250" y="644"/>
                  </a:lnTo>
                  <a:lnTo>
                    <a:pt x="288" y="644"/>
                  </a:lnTo>
                  <a:lnTo>
                    <a:pt x="779" y="711"/>
                  </a:lnTo>
                  <a:lnTo>
                    <a:pt x="808" y="735"/>
                  </a:lnTo>
                  <a:lnTo>
                    <a:pt x="827" y="761"/>
                  </a:lnTo>
                  <a:lnTo>
                    <a:pt x="841" y="790"/>
                  </a:lnTo>
                  <a:lnTo>
                    <a:pt x="847" y="819"/>
                  </a:lnTo>
                  <a:lnTo>
                    <a:pt x="845" y="845"/>
                  </a:lnTo>
                  <a:lnTo>
                    <a:pt x="837" y="870"/>
                  </a:lnTo>
                  <a:lnTo>
                    <a:pt x="822" y="888"/>
                  </a:lnTo>
                  <a:lnTo>
                    <a:pt x="801" y="901"/>
                  </a:lnTo>
                  <a:lnTo>
                    <a:pt x="796" y="906"/>
                  </a:lnTo>
                  <a:lnTo>
                    <a:pt x="799" y="915"/>
                  </a:lnTo>
                  <a:lnTo>
                    <a:pt x="802" y="925"/>
                  </a:lnTo>
                  <a:lnTo>
                    <a:pt x="804" y="936"/>
                  </a:lnTo>
                  <a:lnTo>
                    <a:pt x="885" y="955"/>
                  </a:lnTo>
                  <a:lnTo>
                    <a:pt x="1382" y="817"/>
                  </a:lnTo>
                  <a:lnTo>
                    <a:pt x="1333" y="784"/>
                  </a:lnTo>
                  <a:lnTo>
                    <a:pt x="1240" y="769"/>
                  </a:lnTo>
                  <a:lnTo>
                    <a:pt x="1240" y="699"/>
                  </a:lnTo>
                  <a:lnTo>
                    <a:pt x="1186" y="628"/>
                  </a:lnTo>
                  <a:lnTo>
                    <a:pt x="1188" y="608"/>
                  </a:lnTo>
                  <a:lnTo>
                    <a:pt x="1188" y="592"/>
                  </a:lnTo>
                  <a:lnTo>
                    <a:pt x="1189" y="577"/>
                  </a:lnTo>
                  <a:lnTo>
                    <a:pt x="1190" y="564"/>
                  </a:lnTo>
                  <a:lnTo>
                    <a:pt x="1194" y="552"/>
                  </a:lnTo>
                  <a:lnTo>
                    <a:pt x="1200" y="540"/>
                  </a:lnTo>
                  <a:lnTo>
                    <a:pt x="1210" y="530"/>
                  </a:lnTo>
                  <a:lnTo>
                    <a:pt x="1224" y="518"/>
                  </a:lnTo>
                  <a:lnTo>
                    <a:pt x="834" y="499"/>
                  </a:lnTo>
                  <a:lnTo>
                    <a:pt x="822" y="511"/>
                  </a:lnTo>
                  <a:lnTo>
                    <a:pt x="809" y="525"/>
                  </a:lnTo>
                  <a:lnTo>
                    <a:pt x="797" y="539"/>
                  </a:lnTo>
                  <a:lnTo>
                    <a:pt x="788" y="556"/>
                  </a:lnTo>
                  <a:lnTo>
                    <a:pt x="782" y="575"/>
                  </a:lnTo>
                  <a:lnTo>
                    <a:pt x="779" y="597"/>
                  </a:lnTo>
                  <a:lnTo>
                    <a:pt x="781" y="623"/>
                  </a:lnTo>
                  <a:lnTo>
                    <a:pt x="789" y="653"/>
                  </a:lnTo>
                  <a:lnTo>
                    <a:pt x="776" y="635"/>
                  </a:lnTo>
                  <a:lnTo>
                    <a:pt x="766" y="621"/>
                  </a:lnTo>
                  <a:lnTo>
                    <a:pt x="761" y="609"/>
                  </a:lnTo>
                  <a:lnTo>
                    <a:pt x="759" y="599"/>
                  </a:lnTo>
                  <a:lnTo>
                    <a:pt x="761" y="589"/>
                  </a:lnTo>
                  <a:lnTo>
                    <a:pt x="764" y="576"/>
                  </a:lnTo>
                  <a:lnTo>
                    <a:pt x="766" y="559"/>
                  </a:lnTo>
                  <a:lnTo>
                    <a:pt x="770" y="537"/>
                  </a:lnTo>
                  <a:lnTo>
                    <a:pt x="442" y="44"/>
                  </a:lnTo>
                  <a:lnTo>
                    <a:pt x="411" y="31"/>
                  </a:lnTo>
                  <a:lnTo>
                    <a:pt x="384" y="20"/>
                  </a:lnTo>
                  <a:lnTo>
                    <a:pt x="358" y="12"/>
                  </a:lnTo>
                  <a:lnTo>
                    <a:pt x="336" y="7"/>
                  </a:lnTo>
                  <a:lnTo>
                    <a:pt x="317" y="2"/>
                  </a:lnTo>
                  <a:lnTo>
                    <a:pt x="298" y="0"/>
                  </a:lnTo>
                  <a:lnTo>
                    <a:pt x="281" y="0"/>
                  </a:lnTo>
                  <a:lnTo>
                    <a:pt x="265" y="1"/>
                  </a:lnTo>
                  <a:lnTo>
                    <a:pt x="248" y="4"/>
                  </a:lnTo>
                  <a:lnTo>
                    <a:pt x="230" y="9"/>
                  </a:lnTo>
                  <a:lnTo>
                    <a:pt x="213" y="15"/>
                  </a:lnTo>
                  <a:lnTo>
                    <a:pt x="192" y="22"/>
                  </a:lnTo>
                  <a:lnTo>
                    <a:pt x="170" y="30"/>
                  </a:lnTo>
                  <a:lnTo>
                    <a:pt x="146" y="40"/>
                  </a:lnTo>
                  <a:lnTo>
                    <a:pt x="117" y="52"/>
                  </a:lnTo>
                  <a:lnTo>
                    <a:pt x="86" y="63"/>
                  </a:lnTo>
                  <a:lnTo>
                    <a:pt x="82" y="67"/>
                  </a:lnTo>
                  <a:lnTo>
                    <a:pt x="71" y="75"/>
                  </a:lnTo>
                  <a:lnTo>
                    <a:pt x="56" y="87"/>
                  </a:lnTo>
                  <a:lnTo>
                    <a:pt x="40" y="101"/>
                  </a:lnTo>
                  <a:lnTo>
                    <a:pt x="23" y="116"/>
                  </a:lnTo>
                  <a:lnTo>
                    <a:pt x="9" y="129"/>
                  </a:lnTo>
                  <a:lnTo>
                    <a:pt x="1" y="137"/>
                  </a:lnTo>
                  <a:lnTo>
                    <a:pt x="0" y="140"/>
                  </a:lnTo>
                  <a:close/>
                </a:path>
              </a:pathLst>
            </a:custGeom>
            <a:solidFill>
              <a:srgbClr val="5963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6" name="Freeform 24"/>
            <p:cNvSpPr>
              <a:spLocks/>
            </p:cNvSpPr>
            <p:nvPr/>
          </p:nvSpPr>
          <p:spPr bwMode="auto">
            <a:xfrm>
              <a:off x="3131" y="2257"/>
              <a:ext cx="149" cy="223"/>
            </a:xfrm>
            <a:custGeom>
              <a:avLst/>
              <a:gdLst>
                <a:gd name="T0" fmla="*/ 0 w 299"/>
                <a:gd name="T1" fmla="*/ 0 h 446"/>
                <a:gd name="T2" fmla="*/ 34 w 299"/>
                <a:gd name="T3" fmla="*/ 56 h 446"/>
                <a:gd name="T4" fmla="*/ 37 w 299"/>
                <a:gd name="T5" fmla="*/ 49 h 446"/>
                <a:gd name="T6" fmla="*/ 6 w 299"/>
                <a:gd name="T7" fmla="*/ 2 h 446"/>
                <a:gd name="T8" fmla="*/ 0 w 299"/>
                <a:gd name="T9" fmla="*/ 0 h 4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446">
                  <a:moveTo>
                    <a:pt x="0" y="0"/>
                  </a:moveTo>
                  <a:lnTo>
                    <a:pt x="279" y="446"/>
                  </a:lnTo>
                  <a:lnTo>
                    <a:pt x="299" y="387"/>
                  </a:lnTo>
                  <a:lnTo>
                    <a:pt x="48" y="10"/>
                  </a:lnTo>
                  <a:lnTo>
                    <a:pt x="0" y="0"/>
                  </a:lnTo>
                  <a:close/>
                </a:path>
              </a:pathLst>
            </a:custGeom>
            <a:solidFill>
              <a:srgbClr val="5963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7" name="Freeform 25"/>
            <p:cNvSpPr>
              <a:spLocks/>
            </p:cNvSpPr>
            <p:nvPr/>
          </p:nvSpPr>
          <p:spPr bwMode="auto">
            <a:xfrm>
              <a:off x="3336" y="2655"/>
              <a:ext cx="444" cy="178"/>
            </a:xfrm>
            <a:custGeom>
              <a:avLst/>
              <a:gdLst>
                <a:gd name="T0" fmla="*/ 0 w 887"/>
                <a:gd name="T1" fmla="*/ 26 h 355"/>
                <a:gd name="T2" fmla="*/ 74 w 887"/>
                <a:gd name="T3" fmla="*/ 0 h 355"/>
                <a:gd name="T4" fmla="*/ 89 w 887"/>
                <a:gd name="T5" fmla="*/ 5 h 355"/>
                <a:gd name="T6" fmla="*/ 111 w 887"/>
                <a:gd name="T7" fmla="*/ 18 h 355"/>
                <a:gd name="T8" fmla="*/ 47 w 887"/>
                <a:gd name="T9" fmla="*/ 45 h 355"/>
                <a:gd name="T10" fmla="*/ 30 w 887"/>
                <a:gd name="T11" fmla="*/ 34 h 355"/>
                <a:gd name="T12" fmla="*/ 0 w 887"/>
                <a:gd name="T13" fmla="*/ 26 h 3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7" h="355">
                  <a:moveTo>
                    <a:pt x="0" y="204"/>
                  </a:moveTo>
                  <a:lnTo>
                    <a:pt x="587" y="0"/>
                  </a:lnTo>
                  <a:lnTo>
                    <a:pt x="712" y="38"/>
                  </a:lnTo>
                  <a:lnTo>
                    <a:pt x="887" y="140"/>
                  </a:lnTo>
                  <a:lnTo>
                    <a:pt x="373" y="355"/>
                  </a:lnTo>
                  <a:lnTo>
                    <a:pt x="239" y="269"/>
                  </a:lnTo>
                  <a:lnTo>
                    <a:pt x="0" y="204"/>
                  </a:lnTo>
                  <a:close/>
                </a:path>
              </a:pathLst>
            </a:custGeom>
            <a:solidFill>
              <a:srgbClr val="5963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8" name="Freeform 26"/>
            <p:cNvSpPr>
              <a:spLocks/>
            </p:cNvSpPr>
            <p:nvPr/>
          </p:nvSpPr>
          <p:spPr bwMode="auto">
            <a:xfrm>
              <a:off x="2842" y="2326"/>
              <a:ext cx="109" cy="241"/>
            </a:xfrm>
            <a:custGeom>
              <a:avLst/>
              <a:gdLst>
                <a:gd name="T0" fmla="*/ 0 w 216"/>
                <a:gd name="T1" fmla="*/ 6 h 483"/>
                <a:gd name="T2" fmla="*/ 26 w 216"/>
                <a:gd name="T3" fmla="*/ 60 h 483"/>
                <a:gd name="T4" fmla="*/ 28 w 216"/>
                <a:gd name="T5" fmla="*/ 56 h 483"/>
                <a:gd name="T6" fmla="*/ 2 w 216"/>
                <a:gd name="T7" fmla="*/ 0 h 483"/>
                <a:gd name="T8" fmla="*/ 0 w 216"/>
                <a:gd name="T9" fmla="*/ 6 h 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483">
                  <a:moveTo>
                    <a:pt x="0" y="54"/>
                  </a:moveTo>
                  <a:lnTo>
                    <a:pt x="203" y="483"/>
                  </a:lnTo>
                  <a:lnTo>
                    <a:pt x="216" y="448"/>
                  </a:lnTo>
                  <a:lnTo>
                    <a:pt x="14" y="0"/>
                  </a:lnTo>
                  <a:lnTo>
                    <a:pt x="0" y="54"/>
                  </a:lnTo>
                  <a:close/>
                </a:path>
              </a:pathLst>
            </a:custGeom>
            <a:solidFill>
              <a:srgbClr val="7577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89" name="Freeform 27"/>
            <p:cNvSpPr>
              <a:spLocks/>
            </p:cNvSpPr>
            <p:nvPr/>
          </p:nvSpPr>
          <p:spPr bwMode="auto">
            <a:xfrm>
              <a:off x="2901" y="2230"/>
              <a:ext cx="290" cy="344"/>
            </a:xfrm>
            <a:custGeom>
              <a:avLst/>
              <a:gdLst>
                <a:gd name="T0" fmla="*/ 0 w 581"/>
                <a:gd name="T1" fmla="*/ 13 h 687"/>
                <a:gd name="T2" fmla="*/ 35 w 581"/>
                <a:gd name="T3" fmla="*/ 81 h 687"/>
                <a:gd name="T4" fmla="*/ 69 w 581"/>
                <a:gd name="T5" fmla="*/ 86 h 687"/>
                <a:gd name="T6" fmla="*/ 72 w 581"/>
                <a:gd name="T7" fmla="*/ 80 h 687"/>
                <a:gd name="T8" fmla="*/ 26 w 581"/>
                <a:gd name="T9" fmla="*/ 0 h 687"/>
                <a:gd name="T10" fmla="*/ 24 w 581"/>
                <a:gd name="T11" fmla="*/ 1 h 687"/>
                <a:gd name="T12" fmla="*/ 22 w 581"/>
                <a:gd name="T13" fmla="*/ 1 h 687"/>
                <a:gd name="T14" fmla="*/ 20 w 581"/>
                <a:gd name="T15" fmla="*/ 1 h 687"/>
                <a:gd name="T16" fmla="*/ 18 w 581"/>
                <a:gd name="T17" fmla="*/ 2 h 687"/>
                <a:gd name="T18" fmla="*/ 16 w 581"/>
                <a:gd name="T19" fmla="*/ 2 h 687"/>
                <a:gd name="T20" fmla="*/ 14 w 581"/>
                <a:gd name="T21" fmla="*/ 3 h 687"/>
                <a:gd name="T22" fmla="*/ 13 w 581"/>
                <a:gd name="T23" fmla="*/ 3 h 687"/>
                <a:gd name="T24" fmla="*/ 11 w 581"/>
                <a:gd name="T25" fmla="*/ 4 h 687"/>
                <a:gd name="T26" fmla="*/ 10 w 581"/>
                <a:gd name="T27" fmla="*/ 5 h 687"/>
                <a:gd name="T28" fmla="*/ 8 w 581"/>
                <a:gd name="T29" fmla="*/ 6 h 687"/>
                <a:gd name="T30" fmla="*/ 6 w 581"/>
                <a:gd name="T31" fmla="*/ 7 h 687"/>
                <a:gd name="T32" fmla="*/ 5 w 581"/>
                <a:gd name="T33" fmla="*/ 8 h 687"/>
                <a:gd name="T34" fmla="*/ 4 w 581"/>
                <a:gd name="T35" fmla="*/ 9 h 687"/>
                <a:gd name="T36" fmla="*/ 2 w 581"/>
                <a:gd name="T37" fmla="*/ 10 h 687"/>
                <a:gd name="T38" fmla="*/ 1 w 581"/>
                <a:gd name="T39" fmla="*/ 12 h 687"/>
                <a:gd name="T40" fmla="*/ 0 w 581"/>
                <a:gd name="T41" fmla="*/ 13 h 6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1" h="687">
                  <a:moveTo>
                    <a:pt x="0" y="102"/>
                  </a:moveTo>
                  <a:lnTo>
                    <a:pt x="283" y="646"/>
                  </a:lnTo>
                  <a:lnTo>
                    <a:pt x="555" y="687"/>
                  </a:lnTo>
                  <a:lnTo>
                    <a:pt x="581" y="633"/>
                  </a:lnTo>
                  <a:lnTo>
                    <a:pt x="209" y="0"/>
                  </a:lnTo>
                  <a:lnTo>
                    <a:pt x="193" y="1"/>
                  </a:lnTo>
                  <a:lnTo>
                    <a:pt x="177" y="3"/>
                  </a:lnTo>
                  <a:lnTo>
                    <a:pt x="162" y="5"/>
                  </a:lnTo>
                  <a:lnTo>
                    <a:pt x="147" y="9"/>
                  </a:lnTo>
                  <a:lnTo>
                    <a:pt x="133" y="12"/>
                  </a:lnTo>
                  <a:lnTo>
                    <a:pt x="119" y="17"/>
                  </a:lnTo>
                  <a:lnTo>
                    <a:pt x="105" y="21"/>
                  </a:lnTo>
                  <a:lnTo>
                    <a:pt x="92" y="27"/>
                  </a:lnTo>
                  <a:lnTo>
                    <a:pt x="80" y="33"/>
                  </a:lnTo>
                  <a:lnTo>
                    <a:pt x="68" y="41"/>
                  </a:lnTo>
                  <a:lnTo>
                    <a:pt x="55" y="49"/>
                  </a:lnTo>
                  <a:lnTo>
                    <a:pt x="44" y="57"/>
                  </a:lnTo>
                  <a:lnTo>
                    <a:pt x="34" y="68"/>
                  </a:lnTo>
                  <a:lnTo>
                    <a:pt x="22" y="78"/>
                  </a:lnTo>
                  <a:lnTo>
                    <a:pt x="11" y="89"/>
                  </a:lnTo>
                  <a:lnTo>
                    <a:pt x="0" y="102"/>
                  </a:lnTo>
                  <a:close/>
                </a:path>
              </a:pathLst>
            </a:custGeom>
            <a:solidFill>
              <a:srgbClr val="7577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0" name="Freeform 28"/>
            <p:cNvSpPr>
              <a:spLocks/>
            </p:cNvSpPr>
            <p:nvPr/>
          </p:nvSpPr>
          <p:spPr bwMode="auto">
            <a:xfrm>
              <a:off x="3273" y="2497"/>
              <a:ext cx="213" cy="75"/>
            </a:xfrm>
            <a:custGeom>
              <a:avLst/>
              <a:gdLst>
                <a:gd name="T0" fmla="*/ 3 w 425"/>
                <a:gd name="T1" fmla="*/ 0 h 150"/>
                <a:gd name="T2" fmla="*/ 51 w 425"/>
                <a:gd name="T3" fmla="*/ 4 h 150"/>
                <a:gd name="T4" fmla="*/ 51 w 425"/>
                <a:gd name="T5" fmla="*/ 8 h 150"/>
                <a:gd name="T6" fmla="*/ 51 w 425"/>
                <a:gd name="T7" fmla="*/ 11 h 150"/>
                <a:gd name="T8" fmla="*/ 51 w 425"/>
                <a:gd name="T9" fmla="*/ 15 h 150"/>
                <a:gd name="T10" fmla="*/ 54 w 425"/>
                <a:gd name="T11" fmla="*/ 19 h 150"/>
                <a:gd name="T12" fmla="*/ 1 w 425"/>
                <a:gd name="T13" fmla="*/ 15 h 150"/>
                <a:gd name="T14" fmla="*/ 0 w 425"/>
                <a:gd name="T15" fmla="*/ 11 h 150"/>
                <a:gd name="T16" fmla="*/ 0 w 425"/>
                <a:gd name="T17" fmla="*/ 8 h 150"/>
                <a:gd name="T18" fmla="*/ 1 w 425"/>
                <a:gd name="T19" fmla="*/ 4 h 150"/>
                <a:gd name="T20" fmla="*/ 3 w 425"/>
                <a:gd name="T21" fmla="*/ 0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5" h="150">
                  <a:moveTo>
                    <a:pt x="20" y="0"/>
                  </a:moveTo>
                  <a:lnTo>
                    <a:pt x="408" y="28"/>
                  </a:lnTo>
                  <a:lnTo>
                    <a:pt x="403" y="62"/>
                  </a:lnTo>
                  <a:lnTo>
                    <a:pt x="402" y="88"/>
                  </a:lnTo>
                  <a:lnTo>
                    <a:pt x="408" y="114"/>
                  </a:lnTo>
                  <a:lnTo>
                    <a:pt x="425" y="150"/>
                  </a:lnTo>
                  <a:lnTo>
                    <a:pt x="7" y="115"/>
                  </a:lnTo>
                  <a:lnTo>
                    <a:pt x="0" y="81"/>
                  </a:lnTo>
                  <a:lnTo>
                    <a:pt x="0" y="57"/>
                  </a:lnTo>
                  <a:lnTo>
                    <a:pt x="7" y="32"/>
                  </a:lnTo>
                  <a:lnTo>
                    <a:pt x="20" y="0"/>
                  </a:lnTo>
                  <a:close/>
                </a:path>
              </a:pathLst>
            </a:custGeom>
            <a:solidFill>
              <a:srgbClr val="7577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1" name="Freeform 29"/>
            <p:cNvSpPr>
              <a:spLocks/>
            </p:cNvSpPr>
            <p:nvPr/>
          </p:nvSpPr>
          <p:spPr bwMode="auto">
            <a:xfrm>
              <a:off x="3262" y="2590"/>
              <a:ext cx="274" cy="34"/>
            </a:xfrm>
            <a:custGeom>
              <a:avLst/>
              <a:gdLst>
                <a:gd name="T0" fmla="*/ 15 w 547"/>
                <a:gd name="T1" fmla="*/ 2 h 68"/>
                <a:gd name="T2" fmla="*/ 61 w 547"/>
                <a:gd name="T3" fmla="*/ 5 h 68"/>
                <a:gd name="T4" fmla="*/ 69 w 547"/>
                <a:gd name="T5" fmla="*/ 9 h 68"/>
                <a:gd name="T6" fmla="*/ 12 w 547"/>
                <a:gd name="T7" fmla="*/ 5 h 68"/>
                <a:gd name="T8" fmla="*/ 0 w 547"/>
                <a:gd name="T9" fmla="*/ 0 h 68"/>
                <a:gd name="T10" fmla="*/ 15 w 547"/>
                <a:gd name="T11" fmla="*/ 2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8">
                  <a:moveTo>
                    <a:pt x="118" y="11"/>
                  </a:moveTo>
                  <a:lnTo>
                    <a:pt x="481" y="34"/>
                  </a:lnTo>
                  <a:lnTo>
                    <a:pt x="547" y="68"/>
                  </a:lnTo>
                  <a:lnTo>
                    <a:pt x="90" y="40"/>
                  </a:lnTo>
                  <a:lnTo>
                    <a:pt x="0" y="0"/>
                  </a:lnTo>
                  <a:lnTo>
                    <a:pt x="118" y="11"/>
                  </a:lnTo>
                  <a:close/>
                </a:path>
              </a:pathLst>
            </a:custGeom>
            <a:solidFill>
              <a:srgbClr val="333D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2" name="Freeform 30"/>
            <p:cNvSpPr>
              <a:spLocks/>
            </p:cNvSpPr>
            <p:nvPr/>
          </p:nvSpPr>
          <p:spPr bwMode="auto">
            <a:xfrm>
              <a:off x="2947" y="2702"/>
              <a:ext cx="305" cy="253"/>
            </a:xfrm>
            <a:custGeom>
              <a:avLst/>
              <a:gdLst>
                <a:gd name="T0" fmla="*/ 0 w 608"/>
                <a:gd name="T1" fmla="*/ 0 h 506"/>
                <a:gd name="T2" fmla="*/ 3 w 608"/>
                <a:gd name="T3" fmla="*/ 41 h 506"/>
                <a:gd name="T4" fmla="*/ 12 w 608"/>
                <a:gd name="T5" fmla="*/ 51 h 506"/>
                <a:gd name="T6" fmla="*/ 63 w 608"/>
                <a:gd name="T7" fmla="*/ 64 h 506"/>
                <a:gd name="T8" fmla="*/ 77 w 608"/>
                <a:gd name="T9" fmla="*/ 62 h 506"/>
                <a:gd name="T10" fmla="*/ 76 w 608"/>
                <a:gd name="T11" fmla="*/ 12 h 506"/>
                <a:gd name="T12" fmla="*/ 0 w 608"/>
                <a:gd name="T13" fmla="*/ 0 h 5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506">
                  <a:moveTo>
                    <a:pt x="0" y="0"/>
                  </a:moveTo>
                  <a:lnTo>
                    <a:pt x="24" y="321"/>
                  </a:lnTo>
                  <a:lnTo>
                    <a:pt x="91" y="405"/>
                  </a:lnTo>
                  <a:lnTo>
                    <a:pt x="501" y="506"/>
                  </a:lnTo>
                  <a:lnTo>
                    <a:pt x="608" y="494"/>
                  </a:lnTo>
                  <a:lnTo>
                    <a:pt x="601" y="96"/>
                  </a:lnTo>
                  <a:lnTo>
                    <a:pt x="0" y="0"/>
                  </a:lnTo>
                  <a:close/>
                </a:path>
              </a:pathLst>
            </a:custGeom>
            <a:solidFill>
              <a:srgbClr val="5963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3" name="Freeform 31"/>
            <p:cNvSpPr>
              <a:spLocks/>
            </p:cNvSpPr>
            <p:nvPr/>
          </p:nvSpPr>
          <p:spPr bwMode="auto">
            <a:xfrm>
              <a:off x="3290" y="2651"/>
              <a:ext cx="300" cy="276"/>
            </a:xfrm>
            <a:custGeom>
              <a:avLst/>
              <a:gdLst>
                <a:gd name="T0" fmla="*/ 0 w 601"/>
                <a:gd name="T1" fmla="*/ 31 h 552"/>
                <a:gd name="T2" fmla="*/ 1 w 601"/>
                <a:gd name="T3" fmla="*/ 23 h 552"/>
                <a:gd name="T4" fmla="*/ 75 w 601"/>
                <a:gd name="T5" fmla="*/ 0 h 552"/>
                <a:gd name="T6" fmla="*/ 75 w 601"/>
                <a:gd name="T7" fmla="*/ 2 h 552"/>
                <a:gd name="T8" fmla="*/ 7 w 601"/>
                <a:gd name="T9" fmla="*/ 28 h 552"/>
                <a:gd name="T10" fmla="*/ 9 w 601"/>
                <a:gd name="T11" fmla="*/ 46 h 552"/>
                <a:gd name="T12" fmla="*/ 16 w 601"/>
                <a:gd name="T13" fmla="*/ 47 h 552"/>
                <a:gd name="T14" fmla="*/ 30 w 601"/>
                <a:gd name="T15" fmla="*/ 54 h 552"/>
                <a:gd name="T16" fmla="*/ 0 w 601"/>
                <a:gd name="T17" fmla="*/ 69 h 552"/>
                <a:gd name="T18" fmla="*/ 0 w 601"/>
                <a:gd name="T19" fmla="*/ 31 h 5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1" h="552">
                  <a:moveTo>
                    <a:pt x="1" y="246"/>
                  </a:moveTo>
                  <a:lnTo>
                    <a:pt x="8" y="180"/>
                  </a:lnTo>
                  <a:lnTo>
                    <a:pt x="601" y="0"/>
                  </a:lnTo>
                  <a:lnTo>
                    <a:pt x="601" y="16"/>
                  </a:lnTo>
                  <a:lnTo>
                    <a:pt x="57" y="220"/>
                  </a:lnTo>
                  <a:lnTo>
                    <a:pt x="75" y="364"/>
                  </a:lnTo>
                  <a:lnTo>
                    <a:pt x="128" y="372"/>
                  </a:lnTo>
                  <a:lnTo>
                    <a:pt x="246" y="428"/>
                  </a:lnTo>
                  <a:lnTo>
                    <a:pt x="0" y="552"/>
                  </a:lnTo>
                  <a:lnTo>
                    <a:pt x="1" y="246"/>
                  </a:lnTo>
                  <a:close/>
                </a:path>
              </a:pathLst>
            </a:custGeom>
            <a:solidFill>
              <a:srgbClr val="1C26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4" name="Freeform 32"/>
            <p:cNvSpPr>
              <a:spLocks/>
            </p:cNvSpPr>
            <p:nvPr/>
          </p:nvSpPr>
          <p:spPr bwMode="auto">
            <a:xfrm>
              <a:off x="2933" y="2582"/>
              <a:ext cx="299" cy="89"/>
            </a:xfrm>
            <a:custGeom>
              <a:avLst/>
              <a:gdLst>
                <a:gd name="T0" fmla="*/ 7 w 597"/>
                <a:gd name="T1" fmla="*/ 0 h 177"/>
                <a:gd name="T2" fmla="*/ 75 w 597"/>
                <a:gd name="T3" fmla="*/ 8 h 177"/>
                <a:gd name="T4" fmla="*/ 72 w 597"/>
                <a:gd name="T5" fmla="*/ 14 h 177"/>
                <a:gd name="T6" fmla="*/ 72 w 597"/>
                <a:gd name="T7" fmla="*/ 23 h 177"/>
                <a:gd name="T8" fmla="*/ 3 w 597"/>
                <a:gd name="T9" fmla="*/ 14 h 177"/>
                <a:gd name="T10" fmla="*/ 1 w 597"/>
                <a:gd name="T11" fmla="*/ 12 h 177"/>
                <a:gd name="T12" fmla="*/ 1 w 597"/>
                <a:gd name="T13" fmla="*/ 9 h 177"/>
                <a:gd name="T14" fmla="*/ 0 w 597"/>
                <a:gd name="T15" fmla="*/ 8 h 177"/>
                <a:gd name="T16" fmla="*/ 1 w 597"/>
                <a:gd name="T17" fmla="*/ 6 h 177"/>
                <a:gd name="T18" fmla="*/ 1 w 597"/>
                <a:gd name="T19" fmla="*/ 5 h 177"/>
                <a:gd name="T20" fmla="*/ 3 w 597"/>
                <a:gd name="T21" fmla="*/ 4 h 177"/>
                <a:gd name="T22" fmla="*/ 4 w 597"/>
                <a:gd name="T23" fmla="*/ 2 h 177"/>
                <a:gd name="T24" fmla="*/ 7 w 597"/>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7" h="177">
                  <a:moveTo>
                    <a:pt x="51" y="0"/>
                  </a:moveTo>
                  <a:lnTo>
                    <a:pt x="597" y="61"/>
                  </a:lnTo>
                  <a:lnTo>
                    <a:pt x="574" y="110"/>
                  </a:lnTo>
                  <a:lnTo>
                    <a:pt x="574" y="177"/>
                  </a:lnTo>
                  <a:lnTo>
                    <a:pt x="17" y="110"/>
                  </a:lnTo>
                  <a:lnTo>
                    <a:pt x="8" y="89"/>
                  </a:lnTo>
                  <a:lnTo>
                    <a:pt x="2" y="72"/>
                  </a:lnTo>
                  <a:lnTo>
                    <a:pt x="0" y="58"/>
                  </a:lnTo>
                  <a:lnTo>
                    <a:pt x="2" y="47"/>
                  </a:lnTo>
                  <a:lnTo>
                    <a:pt x="8" y="35"/>
                  </a:lnTo>
                  <a:lnTo>
                    <a:pt x="18" y="25"/>
                  </a:lnTo>
                  <a:lnTo>
                    <a:pt x="32" y="13"/>
                  </a:lnTo>
                  <a:lnTo>
                    <a:pt x="51" y="0"/>
                  </a:lnTo>
                  <a:close/>
                </a:path>
              </a:pathLst>
            </a:custGeom>
            <a:solidFill>
              <a:srgbClr val="7577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5" name="Freeform 33"/>
            <p:cNvSpPr>
              <a:spLocks/>
            </p:cNvSpPr>
            <p:nvPr/>
          </p:nvSpPr>
          <p:spPr bwMode="auto">
            <a:xfrm>
              <a:off x="3276" y="2512"/>
              <a:ext cx="195" cy="31"/>
            </a:xfrm>
            <a:custGeom>
              <a:avLst/>
              <a:gdLst>
                <a:gd name="T0" fmla="*/ 0 w 388"/>
                <a:gd name="T1" fmla="*/ 0 h 62"/>
                <a:gd name="T2" fmla="*/ 49 w 388"/>
                <a:gd name="T3" fmla="*/ 4 h 62"/>
                <a:gd name="T4" fmla="*/ 49 w 388"/>
                <a:gd name="T5" fmla="*/ 8 h 62"/>
                <a:gd name="T6" fmla="*/ 1 w 388"/>
                <a:gd name="T7" fmla="*/ 5 h 62"/>
                <a:gd name="T8" fmla="*/ 0 w 388"/>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62">
                  <a:moveTo>
                    <a:pt x="0" y="0"/>
                  </a:moveTo>
                  <a:lnTo>
                    <a:pt x="388" y="29"/>
                  </a:lnTo>
                  <a:lnTo>
                    <a:pt x="388" y="62"/>
                  </a:lnTo>
                  <a:lnTo>
                    <a:pt x="5" y="39"/>
                  </a:lnTo>
                  <a:lnTo>
                    <a:pt x="0" y="0"/>
                  </a:lnTo>
                  <a:close/>
                </a:path>
              </a:pathLst>
            </a:custGeom>
            <a:solidFill>
              <a:srgbClr val="8989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6" name="Freeform 34"/>
            <p:cNvSpPr>
              <a:spLocks/>
            </p:cNvSpPr>
            <p:nvPr/>
          </p:nvSpPr>
          <p:spPr bwMode="auto">
            <a:xfrm>
              <a:off x="2939" y="2596"/>
              <a:ext cx="281" cy="53"/>
            </a:xfrm>
            <a:custGeom>
              <a:avLst/>
              <a:gdLst>
                <a:gd name="T0" fmla="*/ 1 w 563"/>
                <a:gd name="T1" fmla="*/ 0 h 105"/>
                <a:gd name="T2" fmla="*/ 70 w 563"/>
                <a:gd name="T3" fmla="*/ 9 h 105"/>
                <a:gd name="T4" fmla="*/ 68 w 563"/>
                <a:gd name="T5" fmla="*/ 14 h 105"/>
                <a:gd name="T6" fmla="*/ 0 w 563"/>
                <a:gd name="T7" fmla="*/ 5 h 105"/>
                <a:gd name="T8" fmla="*/ 1 w 563"/>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3" h="105">
                  <a:moveTo>
                    <a:pt x="12" y="0"/>
                  </a:moveTo>
                  <a:lnTo>
                    <a:pt x="563" y="67"/>
                  </a:lnTo>
                  <a:lnTo>
                    <a:pt x="547" y="105"/>
                  </a:lnTo>
                  <a:lnTo>
                    <a:pt x="0" y="39"/>
                  </a:lnTo>
                  <a:lnTo>
                    <a:pt x="12" y="0"/>
                  </a:lnTo>
                  <a:close/>
                </a:path>
              </a:pathLst>
            </a:custGeom>
            <a:solidFill>
              <a:srgbClr val="8989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7" name="Freeform 35"/>
            <p:cNvSpPr>
              <a:spLocks/>
            </p:cNvSpPr>
            <p:nvPr/>
          </p:nvSpPr>
          <p:spPr bwMode="auto">
            <a:xfrm>
              <a:off x="2951" y="2716"/>
              <a:ext cx="289" cy="232"/>
            </a:xfrm>
            <a:custGeom>
              <a:avLst/>
              <a:gdLst>
                <a:gd name="T0" fmla="*/ 0 w 579"/>
                <a:gd name="T1" fmla="*/ 0 h 464"/>
                <a:gd name="T2" fmla="*/ 71 w 579"/>
                <a:gd name="T3" fmla="*/ 12 h 464"/>
                <a:gd name="T4" fmla="*/ 71 w 579"/>
                <a:gd name="T5" fmla="*/ 19 h 464"/>
                <a:gd name="T6" fmla="*/ 72 w 579"/>
                <a:gd name="T7" fmla="*/ 55 h 464"/>
                <a:gd name="T8" fmla="*/ 67 w 579"/>
                <a:gd name="T9" fmla="*/ 52 h 464"/>
                <a:gd name="T10" fmla="*/ 67 w 579"/>
                <a:gd name="T11" fmla="*/ 40 h 464"/>
                <a:gd name="T12" fmla="*/ 67 w 579"/>
                <a:gd name="T13" fmla="*/ 35 h 464"/>
                <a:gd name="T14" fmla="*/ 66 w 579"/>
                <a:gd name="T15" fmla="*/ 48 h 464"/>
                <a:gd name="T16" fmla="*/ 67 w 579"/>
                <a:gd name="T17" fmla="*/ 58 h 464"/>
                <a:gd name="T18" fmla="*/ 52 w 579"/>
                <a:gd name="T19" fmla="*/ 58 h 464"/>
                <a:gd name="T20" fmla="*/ 43 w 579"/>
                <a:gd name="T21" fmla="*/ 54 h 464"/>
                <a:gd name="T22" fmla="*/ 43 w 579"/>
                <a:gd name="T23" fmla="*/ 42 h 464"/>
                <a:gd name="T24" fmla="*/ 40 w 579"/>
                <a:gd name="T25" fmla="*/ 33 h 464"/>
                <a:gd name="T26" fmla="*/ 37 w 579"/>
                <a:gd name="T27" fmla="*/ 53 h 464"/>
                <a:gd name="T28" fmla="*/ 26 w 579"/>
                <a:gd name="T29" fmla="*/ 49 h 464"/>
                <a:gd name="T30" fmla="*/ 26 w 579"/>
                <a:gd name="T31" fmla="*/ 37 h 464"/>
                <a:gd name="T32" fmla="*/ 24 w 579"/>
                <a:gd name="T33" fmla="*/ 17 h 464"/>
                <a:gd name="T34" fmla="*/ 18 w 579"/>
                <a:gd name="T35" fmla="*/ 14 h 464"/>
                <a:gd name="T36" fmla="*/ 18 w 579"/>
                <a:gd name="T37" fmla="*/ 23 h 464"/>
                <a:gd name="T38" fmla="*/ 9 w 579"/>
                <a:gd name="T39" fmla="*/ 27 h 464"/>
                <a:gd name="T40" fmla="*/ 1 w 579"/>
                <a:gd name="T41" fmla="*/ 14 h 464"/>
                <a:gd name="T42" fmla="*/ 0 w 579"/>
                <a:gd name="T43" fmla="*/ 0 h 4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9" h="464">
                  <a:moveTo>
                    <a:pt x="0" y="0"/>
                  </a:moveTo>
                  <a:lnTo>
                    <a:pt x="568" y="95"/>
                  </a:lnTo>
                  <a:lnTo>
                    <a:pt x="568" y="145"/>
                  </a:lnTo>
                  <a:lnTo>
                    <a:pt x="579" y="437"/>
                  </a:lnTo>
                  <a:lnTo>
                    <a:pt x="540" y="415"/>
                  </a:lnTo>
                  <a:lnTo>
                    <a:pt x="540" y="319"/>
                  </a:lnTo>
                  <a:lnTo>
                    <a:pt x="540" y="280"/>
                  </a:lnTo>
                  <a:lnTo>
                    <a:pt x="529" y="380"/>
                  </a:lnTo>
                  <a:lnTo>
                    <a:pt x="540" y="464"/>
                  </a:lnTo>
                  <a:lnTo>
                    <a:pt x="423" y="464"/>
                  </a:lnTo>
                  <a:lnTo>
                    <a:pt x="351" y="431"/>
                  </a:lnTo>
                  <a:lnTo>
                    <a:pt x="351" y="331"/>
                  </a:lnTo>
                  <a:lnTo>
                    <a:pt x="323" y="258"/>
                  </a:lnTo>
                  <a:lnTo>
                    <a:pt x="301" y="419"/>
                  </a:lnTo>
                  <a:lnTo>
                    <a:pt x="211" y="392"/>
                  </a:lnTo>
                  <a:lnTo>
                    <a:pt x="211" y="291"/>
                  </a:lnTo>
                  <a:lnTo>
                    <a:pt x="195" y="129"/>
                  </a:lnTo>
                  <a:lnTo>
                    <a:pt x="145" y="106"/>
                  </a:lnTo>
                  <a:lnTo>
                    <a:pt x="145" y="184"/>
                  </a:lnTo>
                  <a:lnTo>
                    <a:pt x="78" y="213"/>
                  </a:lnTo>
                  <a:lnTo>
                    <a:pt x="11" y="106"/>
                  </a:lnTo>
                  <a:lnTo>
                    <a:pt x="0" y="0"/>
                  </a:lnTo>
                  <a:close/>
                </a:path>
              </a:pathLst>
            </a:custGeom>
            <a:solidFill>
              <a:srgbClr val="7577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8" name="Freeform 36"/>
            <p:cNvSpPr>
              <a:spLocks/>
            </p:cNvSpPr>
            <p:nvPr/>
          </p:nvSpPr>
          <p:spPr bwMode="auto">
            <a:xfrm>
              <a:off x="3043" y="2740"/>
              <a:ext cx="176" cy="123"/>
            </a:xfrm>
            <a:custGeom>
              <a:avLst/>
              <a:gdLst>
                <a:gd name="T0" fmla="*/ 4 w 350"/>
                <a:gd name="T1" fmla="*/ 0 h 247"/>
                <a:gd name="T2" fmla="*/ 2 w 350"/>
                <a:gd name="T3" fmla="*/ 0 h 247"/>
                <a:gd name="T4" fmla="*/ 1 w 350"/>
                <a:gd name="T5" fmla="*/ 0 h 247"/>
                <a:gd name="T6" fmla="*/ 1 w 350"/>
                <a:gd name="T7" fmla="*/ 0 h 247"/>
                <a:gd name="T8" fmla="*/ 0 w 350"/>
                <a:gd name="T9" fmla="*/ 1 h 247"/>
                <a:gd name="T10" fmla="*/ 1 w 350"/>
                <a:gd name="T11" fmla="*/ 1 h 247"/>
                <a:gd name="T12" fmla="*/ 1 w 350"/>
                <a:gd name="T13" fmla="*/ 2 h 247"/>
                <a:gd name="T14" fmla="*/ 1 w 350"/>
                <a:gd name="T15" fmla="*/ 3 h 247"/>
                <a:gd name="T16" fmla="*/ 1 w 350"/>
                <a:gd name="T17" fmla="*/ 3 h 247"/>
                <a:gd name="T18" fmla="*/ 38 w 350"/>
                <a:gd name="T19" fmla="*/ 30 h 247"/>
                <a:gd name="T20" fmla="*/ 41 w 350"/>
                <a:gd name="T21" fmla="*/ 30 h 247"/>
                <a:gd name="T22" fmla="*/ 43 w 350"/>
                <a:gd name="T23" fmla="*/ 29 h 247"/>
                <a:gd name="T24" fmla="*/ 44 w 350"/>
                <a:gd name="T25" fmla="*/ 29 h 247"/>
                <a:gd name="T26" fmla="*/ 44 w 350"/>
                <a:gd name="T27" fmla="*/ 28 h 247"/>
                <a:gd name="T28" fmla="*/ 45 w 350"/>
                <a:gd name="T29" fmla="*/ 28 h 247"/>
                <a:gd name="T30" fmla="*/ 45 w 350"/>
                <a:gd name="T31" fmla="*/ 27 h 247"/>
                <a:gd name="T32" fmla="*/ 44 w 350"/>
                <a:gd name="T33" fmla="*/ 25 h 247"/>
                <a:gd name="T34" fmla="*/ 44 w 350"/>
                <a:gd name="T35" fmla="*/ 22 h 247"/>
                <a:gd name="T36" fmla="*/ 43 w 350"/>
                <a:gd name="T37" fmla="*/ 22 h 247"/>
                <a:gd name="T38" fmla="*/ 42 w 350"/>
                <a:gd name="T39" fmla="*/ 21 h 247"/>
                <a:gd name="T40" fmla="*/ 40 w 350"/>
                <a:gd name="T41" fmla="*/ 20 h 247"/>
                <a:gd name="T42" fmla="*/ 38 w 350"/>
                <a:gd name="T43" fmla="*/ 18 h 247"/>
                <a:gd name="T44" fmla="*/ 35 w 350"/>
                <a:gd name="T45" fmla="*/ 17 h 247"/>
                <a:gd name="T46" fmla="*/ 32 w 350"/>
                <a:gd name="T47" fmla="*/ 15 h 247"/>
                <a:gd name="T48" fmla="*/ 28 w 350"/>
                <a:gd name="T49" fmla="*/ 13 h 247"/>
                <a:gd name="T50" fmla="*/ 25 w 350"/>
                <a:gd name="T51" fmla="*/ 10 h 247"/>
                <a:gd name="T52" fmla="*/ 21 w 350"/>
                <a:gd name="T53" fmla="*/ 8 h 247"/>
                <a:gd name="T54" fmla="*/ 17 w 350"/>
                <a:gd name="T55" fmla="*/ 6 h 247"/>
                <a:gd name="T56" fmla="*/ 14 w 350"/>
                <a:gd name="T57" fmla="*/ 4 h 247"/>
                <a:gd name="T58" fmla="*/ 11 w 350"/>
                <a:gd name="T59" fmla="*/ 3 h 247"/>
                <a:gd name="T60" fmla="*/ 9 w 350"/>
                <a:gd name="T61" fmla="*/ 1 h 247"/>
                <a:gd name="T62" fmla="*/ 7 w 350"/>
                <a:gd name="T63" fmla="*/ 0 h 247"/>
                <a:gd name="T64" fmla="*/ 5 w 350"/>
                <a:gd name="T65" fmla="*/ 0 h 247"/>
                <a:gd name="T66" fmla="*/ 4 w 350"/>
                <a:gd name="T67" fmla="*/ 0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0" h="247">
                  <a:moveTo>
                    <a:pt x="32" y="1"/>
                  </a:moveTo>
                  <a:lnTo>
                    <a:pt x="16" y="0"/>
                  </a:lnTo>
                  <a:lnTo>
                    <a:pt x="7" y="1"/>
                  </a:lnTo>
                  <a:lnTo>
                    <a:pt x="2" y="5"/>
                  </a:lnTo>
                  <a:lnTo>
                    <a:pt x="0" y="9"/>
                  </a:lnTo>
                  <a:lnTo>
                    <a:pt x="1" y="15"/>
                  </a:lnTo>
                  <a:lnTo>
                    <a:pt x="2" y="21"/>
                  </a:lnTo>
                  <a:lnTo>
                    <a:pt x="5" y="27"/>
                  </a:lnTo>
                  <a:lnTo>
                    <a:pt x="5" y="31"/>
                  </a:lnTo>
                  <a:lnTo>
                    <a:pt x="303" y="247"/>
                  </a:lnTo>
                  <a:lnTo>
                    <a:pt x="323" y="242"/>
                  </a:lnTo>
                  <a:lnTo>
                    <a:pt x="337" y="239"/>
                  </a:lnTo>
                  <a:lnTo>
                    <a:pt x="345" y="235"/>
                  </a:lnTo>
                  <a:lnTo>
                    <a:pt x="349" y="231"/>
                  </a:lnTo>
                  <a:lnTo>
                    <a:pt x="350" y="225"/>
                  </a:lnTo>
                  <a:lnTo>
                    <a:pt x="350" y="216"/>
                  </a:lnTo>
                  <a:lnTo>
                    <a:pt x="348" y="201"/>
                  </a:lnTo>
                  <a:lnTo>
                    <a:pt x="345" y="181"/>
                  </a:lnTo>
                  <a:lnTo>
                    <a:pt x="341" y="179"/>
                  </a:lnTo>
                  <a:lnTo>
                    <a:pt x="332" y="173"/>
                  </a:lnTo>
                  <a:lnTo>
                    <a:pt x="317" y="164"/>
                  </a:lnTo>
                  <a:lnTo>
                    <a:pt x="297" y="151"/>
                  </a:lnTo>
                  <a:lnTo>
                    <a:pt x="274" y="137"/>
                  </a:lnTo>
                  <a:lnTo>
                    <a:pt x="249" y="121"/>
                  </a:lnTo>
                  <a:lnTo>
                    <a:pt x="221" y="104"/>
                  </a:lnTo>
                  <a:lnTo>
                    <a:pt x="192" y="87"/>
                  </a:lnTo>
                  <a:lnTo>
                    <a:pt x="164" y="69"/>
                  </a:lnTo>
                  <a:lnTo>
                    <a:pt x="136" y="53"/>
                  </a:lnTo>
                  <a:lnTo>
                    <a:pt x="109" y="38"/>
                  </a:lnTo>
                  <a:lnTo>
                    <a:pt x="86" y="24"/>
                  </a:lnTo>
                  <a:lnTo>
                    <a:pt x="66" y="14"/>
                  </a:lnTo>
                  <a:lnTo>
                    <a:pt x="50" y="6"/>
                  </a:lnTo>
                  <a:lnTo>
                    <a:pt x="38" y="1"/>
                  </a:lnTo>
                  <a:lnTo>
                    <a:pt x="32" y="1"/>
                  </a:lnTo>
                  <a:close/>
                </a:path>
              </a:pathLst>
            </a:custGeom>
            <a:solidFill>
              <a:srgbClr val="1C26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399" name="Freeform 37"/>
            <p:cNvSpPr>
              <a:spLocks/>
            </p:cNvSpPr>
            <p:nvPr/>
          </p:nvSpPr>
          <p:spPr bwMode="auto">
            <a:xfrm>
              <a:off x="3041" y="2744"/>
              <a:ext cx="174" cy="121"/>
            </a:xfrm>
            <a:custGeom>
              <a:avLst/>
              <a:gdLst>
                <a:gd name="T0" fmla="*/ 4 w 348"/>
                <a:gd name="T1" fmla="*/ 1 h 242"/>
                <a:gd name="T2" fmla="*/ 2 w 348"/>
                <a:gd name="T3" fmla="*/ 0 h 242"/>
                <a:gd name="T4" fmla="*/ 1 w 348"/>
                <a:gd name="T5" fmla="*/ 1 h 242"/>
                <a:gd name="T6" fmla="*/ 0 w 348"/>
                <a:gd name="T7" fmla="*/ 1 h 242"/>
                <a:gd name="T8" fmla="*/ 1 w 348"/>
                <a:gd name="T9" fmla="*/ 1 h 242"/>
                <a:gd name="T10" fmla="*/ 1 w 348"/>
                <a:gd name="T11" fmla="*/ 2 h 242"/>
                <a:gd name="T12" fmla="*/ 1 w 348"/>
                <a:gd name="T13" fmla="*/ 3 h 242"/>
                <a:gd name="T14" fmla="*/ 2 w 348"/>
                <a:gd name="T15" fmla="*/ 3 h 242"/>
                <a:gd name="T16" fmla="*/ 2 w 348"/>
                <a:gd name="T17" fmla="*/ 4 h 242"/>
                <a:gd name="T18" fmla="*/ 39 w 348"/>
                <a:gd name="T19" fmla="*/ 31 h 242"/>
                <a:gd name="T20" fmla="*/ 41 w 348"/>
                <a:gd name="T21" fmla="*/ 30 h 242"/>
                <a:gd name="T22" fmla="*/ 43 w 348"/>
                <a:gd name="T23" fmla="*/ 29 h 242"/>
                <a:gd name="T24" fmla="*/ 44 w 348"/>
                <a:gd name="T25" fmla="*/ 29 h 242"/>
                <a:gd name="T26" fmla="*/ 44 w 348"/>
                <a:gd name="T27" fmla="*/ 28 h 242"/>
                <a:gd name="T28" fmla="*/ 44 w 348"/>
                <a:gd name="T29" fmla="*/ 27 h 242"/>
                <a:gd name="T30" fmla="*/ 44 w 348"/>
                <a:gd name="T31" fmla="*/ 26 h 242"/>
                <a:gd name="T32" fmla="*/ 43 w 348"/>
                <a:gd name="T33" fmla="*/ 25 h 242"/>
                <a:gd name="T34" fmla="*/ 43 w 348"/>
                <a:gd name="T35" fmla="*/ 23 h 242"/>
                <a:gd name="T36" fmla="*/ 42 w 348"/>
                <a:gd name="T37" fmla="*/ 23 h 242"/>
                <a:gd name="T38" fmla="*/ 41 w 348"/>
                <a:gd name="T39" fmla="*/ 22 h 242"/>
                <a:gd name="T40" fmla="*/ 39 w 348"/>
                <a:gd name="T41" fmla="*/ 21 h 242"/>
                <a:gd name="T42" fmla="*/ 37 w 348"/>
                <a:gd name="T43" fmla="*/ 19 h 242"/>
                <a:gd name="T44" fmla="*/ 34 w 348"/>
                <a:gd name="T45" fmla="*/ 17 h 242"/>
                <a:gd name="T46" fmla="*/ 31 w 348"/>
                <a:gd name="T47" fmla="*/ 15 h 242"/>
                <a:gd name="T48" fmla="*/ 27 w 348"/>
                <a:gd name="T49" fmla="*/ 13 h 242"/>
                <a:gd name="T50" fmla="*/ 24 w 348"/>
                <a:gd name="T51" fmla="*/ 11 h 242"/>
                <a:gd name="T52" fmla="*/ 20 w 348"/>
                <a:gd name="T53" fmla="*/ 9 h 242"/>
                <a:gd name="T54" fmla="*/ 17 w 348"/>
                <a:gd name="T55" fmla="*/ 7 h 242"/>
                <a:gd name="T56" fmla="*/ 13 w 348"/>
                <a:gd name="T57" fmla="*/ 5 h 242"/>
                <a:gd name="T58" fmla="*/ 10 w 348"/>
                <a:gd name="T59" fmla="*/ 3 h 242"/>
                <a:gd name="T60" fmla="*/ 8 w 348"/>
                <a:gd name="T61" fmla="*/ 2 h 242"/>
                <a:gd name="T62" fmla="*/ 6 w 348"/>
                <a:gd name="T63" fmla="*/ 1 h 242"/>
                <a:gd name="T64" fmla="*/ 4 w 348"/>
                <a:gd name="T65" fmla="*/ 1 h 242"/>
                <a:gd name="T66" fmla="*/ 4 w 348"/>
                <a:gd name="T67" fmla="*/ 1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8" h="242">
                  <a:moveTo>
                    <a:pt x="26" y="1"/>
                  </a:moveTo>
                  <a:lnTo>
                    <a:pt x="11" y="0"/>
                  </a:lnTo>
                  <a:lnTo>
                    <a:pt x="3" y="1"/>
                  </a:lnTo>
                  <a:lnTo>
                    <a:pt x="0" y="4"/>
                  </a:lnTo>
                  <a:lnTo>
                    <a:pt x="1" y="8"/>
                  </a:lnTo>
                  <a:lnTo>
                    <a:pt x="5" y="13"/>
                  </a:lnTo>
                  <a:lnTo>
                    <a:pt x="8" y="19"/>
                  </a:lnTo>
                  <a:lnTo>
                    <a:pt x="12" y="24"/>
                  </a:lnTo>
                  <a:lnTo>
                    <a:pt x="13" y="29"/>
                  </a:lnTo>
                  <a:lnTo>
                    <a:pt x="308" y="242"/>
                  </a:lnTo>
                  <a:lnTo>
                    <a:pt x="326" y="236"/>
                  </a:lnTo>
                  <a:lnTo>
                    <a:pt x="339" y="232"/>
                  </a:lnTo>
                  <a:lnTo>
                    <a:pt x="346" y="226"/>
                  </a:lnTo>
                  <a:lnTo>
                    <a:pt x="348" y="220"/>
                  </a:lnTo>
                  <a:lnTo>
                    <a:pt x="348" y="213"/>
                  </a:lnTo>
                  <a:lnTo>
                    <a:pt x="345" y="205"/>
                  </a:lnTo>
                  <a:lnTo>
                    <a:pt x="341" y="194"/>
                  </a:lnTo>
                  <a:lnTo>
                    <a:pt x="337" y="180"/>
                  </a:lnTo>
                  <a:lnTo>
                    <a:pt x="333" y="178"/>
                  </a:lnTo>
                  <a:lnTo>
                    <a:pt x="324" y="172"/>
                  </a:lnTo>
                  <a:lnTo>
                    <a:pt x="309" y="163"/>
                  </a:lnTo>
                  <a:lnTo>
                    <a:pt x="290" y="150"/>
                  </a:lnTo>
                  <a:lnTo>
                    <a:pt x="266" y="136"/>
                  </a:lnTo>
                  <a:lnTo>
                    <a:pt x="241" y="120"/>
                  </a:lnTo>
                  <a:lnTo>
                    <a:pt x="213" y="104"/>
                  </a:lnTo>
                  <a:lnTo>
                    <a:pt x="186" y="87"/>
                  </a:lnTo>
                  <a:lnTo>
                    <a:pt x="157" y="69"/>
                  </a:lnTo>
                  <a:lnTo>
                    <a:pt x="129" y="53"/>
                  </a:lnTo>
                  <a:lnTo>
                    <a:pt x="103" y="38"/>
                  </a:lnTo>
                  <a:lnTo>
                    <a:pt x="79" y="24"/>
                  </a:lnTo>
                  <a:lnTo>
                    <a:pt x="59" y="14"/>
                  </a:lnTo>
                  <a:lnTo>
                    <a:pt x="42" y="6"/>
                  </a:lnTo>
                  <a:lnTo>
                    <a:pt x="31" y="1"/>
                  </a:lnTo>
                  <a:lnTo>
                    <a:pt x="26" y="1"/>
                  </a:lnTo>
                  <a:close/>
                </a:path>
              </a:pathLst>
            </a:custGeom>
            <a:solidFill>
              <a:srgbClr val="5963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0" name="Freeform 38"/>
            <p:cNvSpPr>
              <a:spLocks/>
            </p:cNvSpPr>
            <p:nvPr/>
          </p:nvSpPr>
          <p:spPr bwMode="auto">
            <a:xfrm>
              <a:off x="3182" y="2828"/>
              <a:ext cx="17" cy="19"/>
            </a:xfrm>
            <a:custGeom>
              <a:avLst/>
              <a:gdLst>
                <a:gd name="T0" fmla="*/ 2 w 33"/>
                <a:gd name="T1" fmla="*/ 0 h 36"/>
                <a:gd name="T2" fmla="*/ 3 w 33"/>
                <a:gd name="T3" fmla="*/ 1 h 36"/>
                <a:gd name="T4" fmla="*/ 4 w 33"/>
                <a:gd name="T5" fmla="*/ 1 h 36"/>
                <a:gd name="T6" fmla="*/ 4 w 33"/>
                <a:gd name="T7" fmla="*/ 2 h 36"/>
                <a:gd name="T8" fmla="*/ 5 w 33"/>
                <a:gd name="T9" fmla="*/ 3 h 36"/>
                <a:gd name="T10" fmla="*/ 4 w 33"/>
                <a:gd name="T11" fmla="*/ 4 h 36"/>
                <a:gd name="T12" fmla="*/ 4 w 33"/>
                <a:gd name="T13" fmla="*/ 4 h 36"/>
                <a:gd name="T14" fmla="*/ 3 w 33"/>
                <a:gd name="T15" fmla="*/ 5 h 36"/>
                <a:gd name="T16" fmla="*/ 2 w 33"/>
                <a:gd name="T17" fmla="*/ 5 h 36"/>
                <a:gd name="T18" fmla="*/ 2 w 33"/>
                <a:gd name="T19" fmla="*/ 5 h 36"/>
                <a:gd name="T20" fmla="*/ 1 w 33"/>
                <a:gd name="T21" fmla="*/ 4 h 36"/>
                <a:gd name="T22" fmla="*/ 1 w 33"/>
                <a:gd name="T23" fmla="*/ 4 h 36"/>
                <a:gd name="T24" fmla="*/ 0 w 33"/>
                <a:gd name="T25" fmla="*/ 3 h 36"/>
                <a:gd name="T26" fmla="*/ 1 w 33"/>
                <a:gd name="T27" fmla="*/ 2 h 36"/>
                <a:gd name="T28" fmla="*/ 1 w 33"/>
                <a:gd name="T29" fmla="*/ 1 h 36"/>
                <a:gd name="T30" fmla="*/ 2 w 33"/>
                <a:gd name="T31" fmla="*/ 1 h 36"/>
                <a:gd name="T32" fmla="*/ 2 w 33"/>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6">
                  <a:moveTo>
                    <a:pt x="16" y="0"/>
                  </a:moveTo>
                  <a:lnTo>
                    <a:pt x="23" y="1"/>
                  </a:lnTo>
                  <a:lnTo>
                    <a:pt x="29" y="5"/>
                  </a:lnTo>
                  <a:lnTo>
                    <a:pt x="32" y="11"/>
                  </a:lnTo>
                  <a:lnTo>
                    <a:pt x="33" y="18"/>
                  </a:lnTo>
                  <a:lnTo>
                    <a:pt x="32" y="25"/>
                  </a:lnTo>
                  <a:lnTo>
                    <a:pt x="29" y="31"/>
                  </a:lnTo>
                  <a:lnTo>
                    <a:pt x="23" y="35"/>
                  </a:lnTo>
                  <a:lnTo>
                    <a:pt x="16" y="36"/>
                  </a:lnTo>
                  <a:lnTo>
                    <a:pt x="9" y="35"/>
                  </a:lnTo>
                  <a:lnTo>
                    <a:pt x="4" y="31"/>
                  </a:lnTo>
                  <a:lnTo>
                    <a:pt x="1" y="25"/>
                  </a:lnTo>
                  <a:lnTo>
                    <a:pt x="0" y="18"/>
                  </a:lnTo>
                  <a:lnTo>
                    <a:pt x="1" y="11"/>
                  </a:lnTo>
                  <a:lnTo>
                    <a:pt x="4" y="5"/>
                  </a:lnTo>
                  <a:lnTo>
                    <a:pt x="9" y="1"/>
                  </a:lnTo>
                  <a:lnTo>
                    <a:pt x="16" y="0"/>
                  </a:lnTo>
                  <a:close/>
                </a:path>
              </a:pathLst>
            </a:custGeom>
            <a:solidFill>
              <a:srgbClr val="1C26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1" name="Freeform 39"/>
            <p:cNvSpPr>
              <a:spLocks/>
            </p:cNvSpPr>
            <p:nvPr/>
          </p:nvSpPr>
          <p:spPr bwMode="auto">
            <a:xfrm>
              <a:off x="3291" y="2869"/>
              <a:ext cx="158" cy="54"/>
            </a:xfrm>
            <a:custGeom>
              <a:avLst/>
              <a:gdLst>
                <a:gd name="T0" fmla="*/ 0 w 317"/>
                <a:gd name="T1" fmla="*/ 0 h 109"/>
                <a:gd name="T2" fmla="*/ 18 w 317"/>
                <a:gd name="T3" fmla="*/ 9 h 109"/>
                <a:gd name="T4" fmla="*/ 37 w 317"/>
                <a:gd name="T5" fmla="*/ 0 h 109"/>
                <a:gd name="T6" fmla="*/ 39 w 317"/>
                <a:gd name="T7" fmla="*/ 1 h 109"/>
                <a:gd name="T8" fmla="*/ 17 w 317"/>
                <a:gd name="T9" fmla="*/ 13 h 109"/>
                <a:gd name="T10" fmla="*/ 0 w 317"/>
                <a:gd name="T11" fmla="*/ 5 h 109"/>
                <a:gd name="T12" fmla="*/ 0 w 317"/>
                <a:gd name="T13" fmla="*/ 0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7" h="109">
                  <a:moveTo>
                    <a:pt x="3" y="7"/>
                  </a:moveTo>
                  <a:lnTo>
                    <a:pt x="149" y="78"/>
                  </a:lnTo>
                  <a:lnTo>
                    <a:pt x="302" y="0"/>
                  </a:lnTo>
                  <a:lnTo>
                    <a:pt x="317" y="10"/>
                  </a:lnTo>
                  <a:lnTo>
                    <a:pt x="143" y="109"/>
                  </a:lnTo>
                  <a:lnTo>
                    <a:pt x="0" y="43"/>
                  </a:lnTo>
                  <a:lnTo>
                    <a:pt x="3" y="7"/>
                  </a:lnTo>
                  <a:close/>
                </a:path>
              </a:pathLst>
            </a:custGeom>
            <a:solidFill>
              <a:srgbClr val="333D5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402" name="Freeform 40"/>
            <p:cNvSpPr>
              <a:spLocks/>
            </p:cNvSpPr>
            <p:nvPr/>
          </p:nvSpPr>
          <p:spPr bwMode="auto">
            <a:xfrm>
              <a:off x="3393" y="2668"/>
              <a:ext cx="341" cy="140"/>
            </a:xfrm>
            <a:custGeom>
              <a:avLst/>
              <a:gdLst>
                <a:gd name="T0" fmla="*/ 0 w 681"/>
                <a:gd name="T1" fmla="*/ 26 h 280"/>
                <a:gd name="T2" fmla="*/ 68 w 681"/>
                <a:gd name="T3" fmla="*/ 0 h 280"/>
                <a:gd name="T4" fmla="*/ 78 w 681"/>
                <a:gd name="T5" fmla="*/ 4 h 280"/>
                <a:gd name="T6" fmla="*/ 86 w 681"/>
                <a:gd name="T7" fmla="*/ 10 h 280"/>
                <a:gd name="T8" fmla="*/ 22 w 681"/>
                <a:gd name="T9" fmla="*/ 35 h 280"/>
                <a:gd name="T10" fmla="*/ 13 w 681"/>
                <a:gd name="T11" fmla="*/ 30 h 280"/>
                <a:gd name="T12" fmla="*/ 5 w 681"/>
                <a:gd name="T13" fmla="*/ 28 h 280"/>
                <a:gd name="T14" fmla="*/ 0 w 681"/>
                <a:gd name="T15" fmla="*/ 26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1" h="280">
                  <a:moveTo>
                    <a:pt x="0" y="201"/>
                  </a:moveTo>
                  <a:lnTo>
                    <a:pt x="544" y="0"/>
                  </a:lnTo>
                  <a:lnTo>
                    <a:pt x="619" y="29"/>
                  </a:lnTo>
                  <a:lnTo>
                    <a:pt x="681" y="74"/>
                  </a:lnTo>
                  <a:lnTo>
                    <a:pt x="176" y="280"/>
                  </a:lnTo>
                  <a:lnTo>
                    <a:pt x="102" y="240"/>
                  </a:lnTo>
                  <a:lnTo>
                    <a:pt x="39" y="224"/>
                  </a:lnTo>
                  <a:lnTo>
                    <a:pt x="0" y="201"/>
                  </a:lnTo>
                  <a:close/>
                </a:path>
              </a:pathLst>
            </a:custGeom>
            <a:solidFill>
              <a:srgbClr val="7577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7601324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16387"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B74D46-D033-4C60-B165-DC9A8FBAFA75}" type="slidenum">
              <a:rPr lang="en-US" smtClean="0">
                <a:solidFill>
                  <a:srgbClr val="002060"/>
                </a:solidFill>
              </a:rPr>
              <a:pPr/>
              <a:t>62</a:t>
            </a:fld>
            <a:endParaRPr lang="en-US" dirty="0" smtClean="0">
              <a:solidFill>
                <a:srgbClr val="002060"/>
              </a:solidFill>
            </a:endParaRPr>
          </a:p>
        </p:txBody>
      </p:sp>
      <p:sp>
        <p:nvSpPr>
          <p:cNvPr id="16388"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400" b="1" u="sng" dirty="0" smtClean="0"/>
          </a:p>
        </p:txBody>
      </p:sp>
      <p:sp>
        <p:nvSpPr>
          <p:cNvPr id="16389" name="Rectangle 3"/>
          <p:cNvSpPr>
            <a:spLocks noGrp="1" noChangeArrowheads="1"/>
          </p:cNvSpPr>
          <p:nvPr>
            <p:ph type="body" idx="1"/>
          </p:nvPr>
        </p:nvSpPr>
        <p:spPr>
          <a:xfrm>
            <a:off x="457200" y="1371600"/>
            <a:ext cx="8229600" cy="4525963"/>
          </a:xfrm>
        </p:spPr>
        <p:txBody>
          <a:bodyPr/>
          <a:lstStyle/>
          <a:p>
            <a:pPr lvl="1" eaLnBrk="1" hangingPunct="1">
              <a:buFontTx/>
              <a:buNone/>
            </a:pPr>
            <a:r>
              <a:rPr lang="en-US" sz="4000" b="1" dirty="0" smtClean="0">
                <a:solidFill>
                  <a:srgbClr val="002060"/>
                </a:solidFill>
                <a:effectLst>
                  <a:outerShdw blurRad="38100" dist="38100" dir="2700000" algn="tl">
                    <a:srgbClr val="000000">
                      <a:alpha val="43137"/>
                    </a:srgbClr>
                  </a:outerShdw>
                </a:effectLst>
              </a:rPr>
              <a:t>Easy –release belts reminds resident of safety but the resident can release if desired</a:t>
            </a:r>
          </a:p>
          <a:p>
            <a:pPr eaLnBrk="1" hangingPunct="1"/>
            <a:endParaRPr lang="en-US" sz="4000" b="1" dirty="0" smtClean="0"/>
          </a:p>
        </p:txBody>
      </p:sp>
      <p:pic>
        <p:nvPicPr>
          <p:cNvPr id="16390" name="Picture 5" descr="Chair Sentin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352800"/>
            <a:ext cx="3352800" cy="2346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7339107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11267"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7601BA-2B91-4290-B213-5CFDE316F8ED}" type="slidenum">
              <a:rPr lang="en-US" smtClean="0">
                <a:solidFill>
                  <a:srgbClr val="002060"/>
                </a:solidFill>
              </a:rPr>
              <a:pPr/>
              <a:t>63</a:t>
            </a:fld>
            <a:endParaRPr lang="en-US" dirty="0" smtClean="0">
              <a:solidFill>
                <a:srgbClr val="002060"/>
              </a:solidFill>
            </a:endParaRPr>
          </a:p>
        </p:txBody>
      </p:sp>
      <p:sp>
        <p:nvSpPr>
          <p:cNvPr id="11268"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400" b="1" u="sng" dirty="0" smtClean="0"/>
          </a:p>
        </p:txBody>
      </p:sp>
      <p:sp>
        <p:nvSpPr>
          <p:cNvPr id="11269" name="Rectangle 3"/>
          <p:cNvSpPr>
            <a:spLocks noGrp="1" noChangeArrowheads="1"/>
          </p:cNvSpPr>
          <p:nvPr>
            <p:ph type="body" idx="1"/>
          </p:nvPr>
        </p:nvSpPr>
        <p:spPr>
          <a:xfrm>
            <a:off x="533400" y="1295400"/>
            <a:ext cx="8229600" cy="4525963"/>
          </a:xfrm>
        </p:spPr>
        <p:txBody>
          <a:bodyPr/>
          <a:lstStyle/>
          <a:p>
            <a:pPr lvl="1" eaLnBrk="1" hangingPunct="1">
              <a:buFontTx/>
              <a:buNone/>
            </a:pPr>
            <a:r>
              <a:rPr lang="en-US" sz="4000" b="1" dirty="0" smtClean="0">
                <a:solidFill>
                  <a:srgbClr val="002060"/>
                </a:solidFill>
                <a:effectLst>
                  <a:outerShdw blurRad="38100" dist="38100" dir="2700000" algn="tl">
                    <a:srgbClr val="000000">
                      <a:alpha val="43137"/>
                    </a:srgbClr>
                  </a:outerShdw>
                </a:effectLst>
              </a:rPr>
              <a:t>Floor cushion or pads next to the bed – decreases injuries if a resident does fall when getting out of bed</a:t>
            </a:r>
          </a:p>
        </p:txBody>
      </p:sp>
      <p:pic>
        <p:nvPicPr>
          <p:cNvPr id="11270" name="Picture 6" descr="Anthros Medical Low B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9000"/>
            <a:ext cx="15494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8" descr="Soft-Fall Bedside Ma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0386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10" descr="Tri-Fold Bedside Ma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1295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033942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solidFill>
                  <a:srgbClr val="002060"/>
                </a:solidFill>
              </a:rPr>
              <a:t>Nursing Fundamentals 7243</a:t>
            </a:r>
          </a:p>
        </p:txBody>
      </p:sp>
      <p:sp>
        <p:nvSpPr>
          <p:cNvPr id="8195"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C0C565-226B-44D3-AD74-FE27C99742FA}" type="slidenum">
              <a:rPr lang="en-US" smtClean="0">
                <a:solidFill>
                  <a:srgbClr val="002060"/>
                </a:solidFill>
              </a:rPr>
              <a:pPr/>
              <a:t>64</a:t>
            </a:fld>
            <a:endParaRPr lang="en-US" dirty="0" smtClean="0">
              <a:solidFill>
                <a:srgbClr val="002060"/>
              </a:solidFill>
            </a:endParaRPr>
          </a:p>
        </p:txBody>
      </p:sp>
      <p:sp>
        <p:nvSpPr>
          <p:cNvPr id="8196" name="Rectangle 2"/>
          <p:cNvSpPr>
            <a:spLocks noGrp="1" noChangeArrowheads="1"/>
          </p:cNvSpPr>
          <p:nvPr>
            <p:ph type="title"/>
          </p:nvPr>
        </p:nvSpPr>
        <p:spPr>
          <a:xfrm>
            <a:off x="0" y="0"/>
            <a:ext cx="9144000" cy="1143000"/>
          </a:xfrm>
          <a:solidFill>
            <a:srgbClr val="002060"/>
          </a:solidFill>
        </p:spPr>
        <p:txBody>
          <a:bodyPr/>
          <a:lstStyle/>
          <a:p>
            <a:r>
              <a:rPr lang="en-US" sz="4800" b="1" dirty="0">
                <a:solidFill>
                  <a:prstClr val="white"/>
                </a:solidFill>
                <a:effectLst>
                  <a:outerShdw blurRad="38100" dist="38100" dir="2700000" algn="tl">
                    <a:srgbClr val="000000">
                      <a:alpha val="43137"/>
                    </a:srgbClr>
                  </a:outerShdw>
                </a:effectLst>
              </a:rPr>
              <a:t>Restraint Alternatives</a:t>
            </a:r>
            <a:endParaRPr lang="en-US" sz="2000" b="1" u="sng" dirty="0" smtClean="0"/>
          </a:p>
        </p:txBody>
      </p:sp>
      <p:sp>
        <p:nvSpPr>
          <p:cNvPr id="8197" name="Rectangle 3"/>
          <p:cNvSpPr>
            <a:spLocks noGrp="1" noChangeArrowheads="1"/>
          </p:cNvSpPr>
          <p:nvPr>
            <p:ph type="body" idx="1"/>
          </p:nvPr>
        </p:nvSpPr>
        <p:spPr/>
        <p:txBody>
          <a:bodyPr>
            <a:normAutofit/>
          </a:bodyPr>
          <a:lstStyle/>
          <a:p>
            <a:pPr marL="457200" lvl="1" indent="0" eaLnBrk="1" hangingPunct="1">
              <a:buNone/>
            </a:pPr>
            <a:r>
              <a:rPr lang="en-US" sz="3600" b="1" dirty="0" smtClean="0">
                <a:solidFill>
                  <a:srgbClr val="006600"/>
                </a:solidFill>
                <a:effectLst>
                  <a:outerShdw blurRad="38100" dist="38100" dir="2700000" algn="tl">
                    <a:srgbClr val="000000">
                      <a:alpha val="43137"/>
                    </a:srgbClr>
                  </a:outerShdw>
                </a:effectLst>
              </a:rPr>
              <a:t>Electronic warning devices on beds, wheelchairs,  and doors alert staff if patient gets up without help*</a:t>
            </a:r>
          </a:p>
          <a:p>
            <a:pPr marL="0" indent="0" eaLnBrk="1" hangingPunct="1">
              <a:buNone/>
            </a:pPr>
            <a:endParaRPr lang="en-US" sz="4000" b="1" dirty="0" smtClean="0"/>
          </a:p>
        </p:txBody>
      </p:sp>
      <p:pic>
        <p:nvPicPr>
          <p:cNvPr id="8198" name="Picture 9" descr="AliMed® Magnetic Alar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575841"/>
            <a:ext cx="1492932" cy="1951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199" name="Picture 11" descr="Door/Window Alar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86198"/>
            <a:ext cx="1371600" cy="133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5524230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1.03</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65</a:t>
            </a:fld>
            <a:endParaRPr lang="en-US" dirty="0">
              <a:solidFill>
                <a:srgbClr val="002060"/>
              </a:solidFill>
            </a:endParaRPr>
          </a:p>
        </p:txBody>
      </p:sp>
      <p:sp>
        <p:nvSpPr>
          <p:cNvPr id="5" name="Rectangle 4"/>
          <p:cNvSpPr/>
          <p:nvPr/>
        </p:nvSpPr>
        <p:spPr>
          <a:xfrm>
            <a:off x="-2286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1.03A</a:t>
            </a:r>
          </a:p>
          <a:p>
            <a:pPr algn="ctr"/>
            <a:r>
              <a:rPr lang="en-US" sz="6600" b="1" dirty="0" smtClean="0">
                <a:solidFill>
                  <a:srgbClr val="FFC000"/>
                </a:solidFill>
                <a:effectLst>
                  <a:outerShdw blurRad="38100" dist="38100" dir="2700000" algn="tl">
                    <a:srgbClr val="000000">
                      <a:alpha val="43137"/>
                    </a:srgbClr>
                  </a:outerShdw>
                </a:effectLst>
              </a:rPr>
              <a:t>Apply Personal Electronic Warning Device</a:t>
            </a:r>
            <a:endParaRPr lang="en-US" sz="66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8462" y="2104658"/>
            <a:ext cx="935980" cy="819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152400" y="15551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679315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1508"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8B763E-DA34-437F-B044-4AA24B96544C}" type="slidenum">
              <a:rPr lang="en-US" smtClean="0">
                <a:solidFill>
                  <a:srgbClr val="002060"/>
                </a:solidFill>
              </a:rPr>
              <a:pPr eaLnBrk="1" hangingPunct="1"/>
              <a:t>66</a:t>
            </a:fld>
            <a:endParaRPr lang="en-US" dirty="0" smtClean="0">
              <a:solidFill>
                <a:srgbClr val="002060"/>
              </a:solidFill>
            </a:endParaRPr>
          </a:p>
        </p:txBody>
      </p:sp>
      <p:sp>
        <p:nvSpPr>
          <p:cNvPr id="21509" name="Rectangle 2"/>
          <p:cNvSpPr>
            <a:spLocks noGrp="1" noChangeArrowheads="1"/>
          </p:cNvSpPr>
          <p:nvPr>
            <p:ph type="title"/>
          </p:nvPr>
        </p:nvSpPr>
        <p:spPr>
          <a:xfrm>
            <a:off x="6246" y="12492"/>
            <a:ext cx="9137754" cy="1143000"/>
          </a:xfrm>
          <a:solidFill>
            <a:srgbClr val="002060"/>
          </a:solidFill>
        </p:spPr>
        <p:txBody>
          <a:bodyPr>
            <a:normAutofit/>
          </a:bodyPr>
          <a:lstStyle/>
          <a:p>
            <a:pPr eaLnBrk="1" hangingPunct="1"/>
            <a:r>
              <a:rPr lang="en-US" sz="6000" b="1" dirty="0" smtClean="0">
                <a:solidFill>
                  <a:schemeClr val="bg1"/>
                </a:solidFill>
                <a:effectLst>
                  <a:outerShdw blurRad="38100" dist="38100" dir="2700000" algn="tl">
                    <a:srgbClr val="000000">
                      <a:alpha val="43137"/>
                    </a:srgbClr>
                  </a:outerShdw>
                </a:effectLst>
              </a:rPr>
              <a:t>The Last Resort!</a:t>
            </a:r>
          </a:p>
        </p:txBody>
      </p:sp>
      <p:sp>
        <p:nvSpPr>
          <p:cNvPr id="21510" name="Text Box 5"/>
          <p:cNvSpPr txBox="1">
            <a:spLocks noChangeArrowheads="1"/>
          </p:cNvSpPr>
          <p:nvPr/>
        </p:nvSpPr>
        <p:spPr bwMode="auto">
          <a:xfrm>
            <a:off x="685800" y="1676400"/>
            <a:ext cx="7392987"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000" b="1" dirty="0" smtClean="0">
                <a:solidFill>
                  <a:srgbClr val="FFFF00"/>
                </a:solidFill>
              </a:rPr>
              <a:t>Occasionally, alternatives do not work and restraints are ordered.</a:t>
            </a:r>
            <a:endParaRPr lang="en-US" sz="6000" b="1" dirty="0">
              <a:solidFill>
                <a:srgbClr val="FFFF00"/>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466299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1507"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1508"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8B763E-DA34-437F-B044-4AA24B96544C}" type="slidenum">
              <a:rPr lang="en-US" smtClean="0">
                <a:solidFill>
                  <a:srgbClr val="002060"/>
                </a:solidFill>
              </a:rPr>
              <a:pPr eaLnBrk="1" hangingPunct="1"/>
              <a:t>67</a:t>
            </a:fld>
            <a:endParaRPr lang="en-US" dirty="0" smtClean="0">
              <a:solidFill>
                <a:srgbClr val="002060"/>
              </a:solidFill>
            </a:endParaRPr>
          </a:p>
        </p:txBody>
      </p:sp>
      <p:sp>
        <p:nvSpPr>
          <p:cNvPr id="21509" name="Rectangle 2"/>
          <p:cNvSpPr>
            <a:spLocks noGrp="1" noChangeArrowheads="1"/>
          </p:cNvSpPr>
          <p:nvPr>
            <p:ph type="title"/>
          </p:nvPr>
        </p:nvSpPr>
        <p:spPr>
          <a:xfrm>
            <a:off x="6246" y="12492"/>
            <a:ext cx="9137754" cy="1143000"/>
          </a:xfrm>
          <a:solidFill>
            <a:srgbClr val="002060"/>
          </a:solidFill>
        </p:spPr>
        <p:txBody>
          <a:bodyPr>
            <a:normAutofit/>
          </a:bodyPr>
          <a:lstStyle/>
          <a:p>
            <a:pPr eaLnBrk="1" hangingPunct="1"/>
            <a:r>
              <a:rPr lang="en-US" sz="6000" b="1" dirty="0" smtClean="0">
                <a:solidFill>
                  <a:schemeClr val="bg1"/>
                </a:solidFill>
                <a:effectLst>
                  <a:outerShdw blurRad="38100" dist="38100" dir="2700000" algn="tl">
                    <a:srgbClr val="000000">
                      <a:alpha val="43137"/>
                    </a:srgbClr>
                  </a:outerShdw>
                </a:effectLst>
              </a:rPr>
              <a:t>Using Restraints</a:t>
            </a:r>
          </a:p>
        </p:txBody>
      </p:sp>
      <p:sp>
        <p:nvSpPr>
          <p:cNvPr id="21510" name="Text Box 5"/>
          <p:cNvSpPr txBox="1">
            <a:spLocks noChangeArrowheads="1"/>
          </p:cNvSpPr>
          <p:nvPr/>
        </p:nvSpPr>
        <p:spPr bwMode="auto">
          <a:xfrm>
            <a:off x="990600" y="1447800"/>
            <a:ext cx="7392987"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a:solidFill>
                  <a:srgbClr val="FF0000"/>
                </a:solidFill>
                <a:effectLst>
                  <a:outerShdw blurRad="38100" dist="38100" dir="2700000" algn="tl">
                    <a:srgbClr val="000000">
                      <a:alpha val="43137"/>
                    </a:srgbClr>
                  </a:outerShdw>
                </a:effectLst>
              </a:rPr>
              <a:t>Ordered by the physician…</a:t>
            </a:r>
          </a:p>
          <a:p>
            <a:pPr eaLnBrk="1" hangingPunct="1">
              <a:buClr>
                <a:srgbClr val="FFFF00"/>
              </a:buClr>
              <a:buFontTx/>
              <a:buChar char="•"/>
            </a:pP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when </a:t>
            </a:r>
            <a:r>
              <a:rPr lang="en-US" sz="3200" b="1" dirty="0">
                <a:solidFill>
                  <a:srgbClr val="FFFF00"/>
                </a:solidFill>
                <a:effectLst>
                  <a:outerShdw blurRad="38100" dist="38100" dir="2700000" algn="tl">
                    <a:srgbClr val="000000">
                      <a:alpha val="43137"/>
                    </a:srgbClr>
                  </a:outerShdw>
                </a:effectLst>
              </a:rPr>
              <a:t>necessary to treat a medical symptom or provide emergency medical treatment</a:t>
            </a:r>
          </a:p>
          <a:p>
            <a:pPr eaLnBrk="1" hangingPunct="1">
              <a:buFontTx/>
              <a:buChar char="•"/>
            </a:pPr>
            <a:r>
              <a:rPr lang="en-US" sz="3200" b="1" dirty="0" smtClean="0">
                <a:solidFill>
                  <a:srgbClr val="7030A0"/>
                </a:solidFill>
                <a:effectLst>
                  <a:outerShdw blurRad="38100" dist="38100" dir="2700000" algn="tl">
                    <a:srgbClr val="000000">
                      <a:alpha val="43137"/>
                    </a:srgbClr>
                  </a:outerShdw>
                </a:effectLst>
              </a:rPr>
              <a:t>  choice </a:t>
            </a:r>
            <a:r>
              <a:rPr lang="en-US" sz="3200" b="1" dirty="0">
                <a:solidFill>
                  <a:srgbClr val="7030A0"/>
                </a:solidFill>
                <a:effectLst>
                  <a:outerShdw blurRad="38100" dist="38100" dir="2700000" algn="tl">
                    <a:srgbClr val="000000">
                      <a:alpha val="43137"/>
                    </a:srgbClr>
                  </a:outerShdw>
                </a:effectLst>
              </a:rPr>
              <a:t>of restraint based on multidisciplinary evaluation for the least restrictive measure</a:t>
            </a:r>
          </a:p>
          <a:p>
            <a:pPr eaLnBrk="1" hangingPunct="1">
              <a:spcBef>
                <a:spcPct val="50000"/>
              </a:spcBef>
            </a:pPr>
            <a:endParaRPr lang="en-US" sz="3200" b="1" dirty="0"/>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8652961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2531"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2532"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21A3A0-C3AF-4D42-B5A9-E2173E9D96B5}" type="slidenum">
              <a:rPr lang="en-US" smtClean="0">
                <a:solidFill>
                  <a:srgbClr val="002060"/>
                </a:solidFill>
              </a:rPr>
              <a:pPr eaLnBrk="1" hangingPunct="1"/>
              <a:t>68</a:t>
            </a:fld>
            <a:endParaRPr lang="en-US" dirty="0" smtClean="0">
              <a:solidFill>
                <a:srgbClr val="002060"/>
              </a:solidFill>
            </a:endParaRPr>
          </a:p>
        </p:txBody>
      </p:sp>
      <p:sp>
        <p:nvSpPr>
          <p:cNvPr id="22533"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dirty="0" smtClean="0"/>
          </a:p>
        </p:txBody>
      </p:sp>
      <p:sp>
        <p:nvSpPr>
          <p:cNvPr id="22534" name="Text Box 3"/>
          <p:cNvSpPr txBox="1">
            <a:spLocks noChangeArrowheads="1"/>
          </p:cNvSpPr>
          <p:nvPr/>
        </p:nvSpPr>
        <p:spPr bwMode="auto">
          <a:xfrm>
            <a:off x="747713" y="1671638"/>
            <a:ext cx="7392987" cy="375920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b="1" dirty="0">
                <a:solidFill>
                  <a:srgbClr val="FF0000"/>
                </a:solidFill>
                <a:effectLst>
                  <a:outerShdw blurRad="38100" dist="38100" dir="2700000" algn="tl">
                    <a:srgbClr val="000000">
                      <a:alpha val="43137"/>
                    </a:srgbClr>
                  </a:outerShdw>
                </a:effectLst>
              </a:rPr>
              <a:t>Safety Measures and Considerations When </a:t>
            </a:r>
            <a:r>
              <a:rPr lang="en-US" sz="6000" b="1" u="sng" dirty="0">
                <a:solidFill>
                  <a:srgbClr val="000000"/>
                </a:solidFill>
                <a:effectLst>
                  <a:outerShdw blurRad="38100" dist="38100" dir="2700000" algn="tl">
                    <a:srgbClr val="000000">
                      <a:alpha val="43137"/>
                    </a:srgbClr>
                  </a:outerShdw>
                </a:effectLst>
              </a:rPr>
              <a:t>APPLYING</a:t>
            </a:r>
            <a:r>
              <a:rPr lang="en-US" sz="6000" b="1" dirty="0">
                <a:solidFill>
                  <a:srgbClr val="FF0000"/>
                </a:solidFill>
                <a:effectLst>
                  <a:outerShdw blurRad="38100" dist="38100" dir="2700000" algn="tl">
                    <a:srgbClr val="000000">
                      <a:alpha val="43137"/>
                    </a:srgbClr>
                  </a:outerShdw>
                </a:effectLst>
              </a:rPr>
              <a:t> Restraints</a:t>
            </a:r>
            <a:endParaRPr lang="en-US" sz="4800" b="1" dirty="0">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spTree>
    <p:extLst>
      <p:ext uri="{BB962C8B-B14F-4D97-AF65-F5344CB8AC3E}">
        <p14:creationId xmlns:p14="http://schemas.microsoft.com/office/powerpoint/2010/main" val="29773604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3555"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3556"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06FF0A-91B7-4ACD-9C0E-D643EAEEFADA}" type="slidenum">
              <a:rPr lang="en-US" smtClean="0">
                <a:solidFill>
                  <a:srgbClr val="002060"/>
                </a:solidFill>
              </a:rPr>
              <a:pPr eaLnBrk="1" hangingPunct="1"/>
              <a:t>69</a:t>
            </a:fld>
            <a:endParaRPr lang="en-US" dirty="0" smtClean="0">
              <a:solidFill>
                <a:srgbClr val="002060"/>
              </a:solidFill>
            </a:endParaRPr>
          </a:p>
        </p:txBody>
      </p:sp>
      <p:sp>
        <p:nvSpPr>
          <p:cNvPr id="23557" name="Rectangle 2"/>
          <p:cNvSpPr>
            <a:spLocks noGrp="1" noChangeArrowheads="1"/>
          </p:cNvSpPr>
          <p:nvPr>
            <p:ph type="title"/>
          </p:nvPr>
        </p:nvSpPr>
        <p:spPr>
          <a:xfrm>
            <a:off x="-3748" y="0"/>
            <a:ext cx="9147748"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23558" name="Text Box 4"/>
          <p:cNvSpPr txBox="1">
            <a:spLocks noChangeArrowheads="1"/>
          </p:cNvSpPr>
          <p:nvPr/>
        </p:nvSpPr>
        <p:spPr bwMode="auto">
          <a:xfrm>
            <a:off x="630238" y="1622425"/>
            <a:ext cx="7894637" cy="1770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buFontTx/>
              <a:buChar char="•"/>
            </a:pPr>
            <a:r>
              <a:rPr lang="en-US" sz="3600" b="1" dirty="0">
                <a:solidFill>
                  <a:srgbClr val="00FF00"/>
                </a:solidFill>
                <a:effectLst>
                  <a:outerShdw blurRad="38100" dist="38100" dir="2700000" algn="tl">
                    <a:srgbClr val="000000">
                      <a:alpha val="43137"/>
                    </a:srgbClr>
                  </a:outerShdw>
                </a:effectLst>
              </a:rPr>
              <a:t>Use reassurance in an attempt to calm agitated residents</a:t>
            </a:r>
          </a:p>
        </p:txBody>
      </p:sp>
      <p:pic>
        <p:nvPicPr>
          <p:cNvPr id="23559" name="Picture 6" descr="MCj019758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75" y="3768725"/>
            <a:ext cx="5060950" cy="174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151102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7</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2"/>
            </a:pPr>
            <a:r>
              <a:rPr lang="en-US" sz="4800" b="1" dirty="0" smtClean="0">
                <a:solidFill>
                  <a:srgbClr val="00FF00"/>
                </a:solidFill>
                <a:effectLst>
                  <a:outerShdw blurRad="38100" dist="38100" dir="2700000" algn="tl">
                    <a:srgbClr val="000000">
                      <a:alpha val="43137"/>
                    </a:srgbClr>
                  </a:outerShdw>
                </a:effectLst>
                <a:latin typeface="Arial" pitchFamily="34" charset="0"/>
                <a:cs typeface="Arial" pitchFamily="34" charset="0"/>
              </a:rPr>
              <a:t>receive care, treatment, and services which are adequate and in compliance with rules</a:t>
            </a:r>
            <a:endParaRPr lang="en-US" sz="4800" b="1" dirty="0">
              <a:solidFill>
                <a:srgbClr val="00FF0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7775081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457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458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D10BAA-6372-42D3-B4D1-046A02FA32D4}" type="slidenum">
              <a:rPr lang="en-US" smtClean="0">
                <a:solidFill>
                  <a:srgbClr val="002060"/>
                </a:solidFill>
              </a:rPr>
              <a:pPr eaLnBrk="1" hangingPunct="1"/>
              <a:t>70</a:t>
            </a:fld>
            <a:endParaRPr lang="en-US" dirty="0" smtClean="0">
              <a:solidFill>
                <a:srgbClr val="002060"/>
              </a:solidFill>
            </a:endParaRPr>
          </a:p>
        </p:txBody>
      </p:sp>
      <p:sp>
        <p:nvSpPr>
          <p:cNvPr id="24581"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24582" name="Text Box 3"/>
          <p:cNvSpPr txBox="1">
            <a:spLocks noChangeArrowheads="1"/>
          </p:cNvSpPr>
          <p:nvPr/>
        </p:nvSpPr>
        <p:spPr bwMode="auto">
          <a:xfrm>
            <a:off x="568325" y="1271588"/>
            <a:ext cx="7894638" cy="2339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3600" b="1" dirty="0" smtClean="0">
                <a:solidFill>
                  <a:srgbClr val="FFFF00"/>
                </a:solidFill>
                <a:effectLst>
                  <a:outerShdw blurRad="38100" dist="38100" dir="2700000" algn="tl">
                    <a:srgbClr val="000000">
                      <a:alpha val="43137"/>
                    </a:srgbClr>
                  </a:outerShdw>
                </a:effectLst>
              </a:rPr>
              <a:t>Be </a:t>
            </a:r>
            <a:r>
              <a:rPr lang="en-US" sz="3600" b="1" dirty="0">
                <a:solidFill>
                  <a:srgbClr val="FFFF00"/>
                </a:solidFill>
                <a:effectLst>
                  <a:outerShdw blurRad="38100" dist="38100" dir="2700000" algn="tl">
                    <a:srgbClr val="000000">
                      <a:alpha val="43137"/>
                    </a:srgbClr>
                  </a:outerShdw>
                </a:effectLst>
              </a:rPr>
              <a:t>sure there is a physician’s order for restraint use and that it is in the care plan before applying restraint</a:t>
            </a:r>
          </a:p>
        </p:txBody>
      </p:sp>
      <p:pic>
        <p:nvPicPr>
          <p:cNvPr id="24583" name="Picture 4" descr="MPj043858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0000"/>
            <a:ext cx="2970212" cy="1970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249350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560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560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415B55-AFFB-445A-999E-320746B447D2}" type="slidenum">
              <a:rPr lang="en-US" smtClean="0">
                <a:solidFill>
                  <a:srgbClr val="002060"/>
                </a:solidFill>
              </a:rPr>
              <a:pPr eaLnBrk="1" hangingPunct="1"/>
              <a:t>71</a:t>
            </a:fld>
            <a:endParaRPr lang="en-US" dirty="0" smtClean="0">
              <a:solidFill>
                <a:srgbClr val="002060"/>
              </a:solidFill>
            </a:endParaRPr>
          </a:p>
        </p:txBody>
      </p:sp>
      <p:sp>
        <p:nvSpPr>
          <p:cNvPr id="25605"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25606" name="Text Box 3"/>
          <p:cNvSpPr txBox="1">
            <a:spLocks noChangeArrowheads="1"/>
          </p:cNvSpPr>
          <p:nvPr/>
        </p:nvSpPr>
        <p:spPr bwMode="auto">
          <a:xfrm>
            <a:off x="574676" y="1622425"/>
            <a:ext cx="7894637"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3200" b="1" dirty="0">
                <a:solidFill>
                  <a:srgbClr val="002060"/>
                </a:solidFill>
                <a:effectLst>
                  <a:outerShdw blurRad="38100" dist="38100" dir="2700000" algn="tl">
                    <a:srgbClr val="000000">
                      <a:alpha val="43137"/>
                    </a:srgbClr>
                  </a:outerShdw>
                </a:effectLst>
              </a:rPr>
              <a:t>Use the correct type of restraint and apply according to manufacturer’s directions and only after you have received instructions in its use</a:t>
            </a:r>
          </a:p>
        </p:txBody>
      </p:sp>
      <p:pic>
        <p:nvPicPr>
          <p:cNvPr id="25607" name="Picture 4" descr="MCj044142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038600"/>
            <a:ext cx="1992313" cy="199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3227112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6627"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6628"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B55EA1-423F-45E7-B6E3-27D1D2FC6B9E}" type="slidenum">
              <a:rPr lang="en-US" smtClean="0">
                <a:solidFill>
                  <a:srgbClr val="002060"/>
                </a:solidFill>
              </a:rPr>
              <a:pPr eaLnBrk="1" hangingPunct="1"/>
              <a:t>72</a:t>
            </a:fld>
            <a:endParaRPr lang="en-US" dirty="0" smtClean="0">
              <a:solidFill>
                <a:srgbClr val="002060"/>
              </a:solidFill>
            </a:endParaRPr>
          </a:p>
        </p:txBody>
      </p:sp>
      <p:sp>
        <p:nvSpPr>
          <p:cNvPr id="26629"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26630" name="Text Box 3"/>
          <p:cNvSpPr txBox="1">
            <a:spLocks noChangeArrowheads="1"/>
          </p:cNvSpPr>
          <p:nvPr/>
        </p:nvSpPr>
        <p:spPr bwMode="auto">
          <a:xfrm>
            <a:off x="630238" y="1622425"/>
            <a:ext cx="7894637"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3600" b="1" dirty="0">
                <a:solidFill>
                  <a:srgbClr val="006600"/>
                </a:solidFill>
                <a:effectLst>
                  <a:outerShdw blurRad="38100" dist="38100" dir="2700000" algn="tl">
                    <a:srgbClr val="000000">
                      <a:alpha val="43137"/>
                    </a:srgbClr>
                  </a:outerShdw>
                </a:effectLst>
              </a:rPr>
              <a:t>Secure enough assistance to apply restraints quickly to avoid injury</a:t>
            </a:r>
          </a:p>
        </p:txBody>
      </p:sp>
      <p:pic>
        <p:nvPicPr>
          <p:cNvPr id="26631" name="Picture 4" descr="MPj043836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57600"/>
            <a:ext cx="2820988" cy="187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spTree>
    <p:extLst>
      <p:ext uri="{BB962C8B-B14F-4D97-AF65-F5344CB8AC3E}">
        <p14:creationId xmlns:p14="http://schemas.microsoft.com/office/powerpoint/2010/main" val="40493223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7651"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7652"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FB9D3C-7D42-4AA7-9CE2-9D515F4F7502}" type="slidenum">
              <a:rPr lang="en-US" smtClean="0">
                <a:solidFill>
                  <a:srgbClr val="002060"/>
                </a:solidFill>
              </a:rPr>
              <a:pPr eaLnBrk="1" hangingPunct="1"/>
              <a:t>73</a:t>
            </a:fld>
            <a:endParaRPr lang="en-US" dirty="0" smtClean="0">
              <a:solidFill>
                <a:srgbClr val="002060"/>
              </a:solidFill>
            </a:endParaRPr>
          </a:p>
        </p:txBody>
      </p:sp>
      <p:sp>
        <p:nvSpPr>
          <p:cNvPr id="27653" name="Rectangle 2"/>
          <p:cNvSpPr>
            <a:spLocks noGrp="1" noChangeArrowheads="1"/>
          </p:cNvSpPr>
          <p:nvPr>
            <p:ph type="title"/>
          </p:nvPr>
        </p:nvSpPr>
        <p:spPr>
          <a:xfrm>
            <a:off x="17488" y="0"/>
            <a:ext cx="9126511"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dirty="0" smtClean="0"/>
          </a:p>
        </p:txBody>
      </p:sp>
      <p:sp>
        <p:nvSpPr>
          <p:cNvPr id="27654" name="Text Box 3"/>
          <p:cNvSpPr txBox="1">
            <a:spLocks noChangeArrowheads="1"/>
          </p:cNvSpPr>
          <p:nvPr/>
        </p:nvSpPr>
        <p:spPr bwMode="auto">
          <a:xfrm>
            <a:off x="630238" y="1622425"/>
            <a:ext cx="7894637" cy="4001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3600" b="1" dirty="0">
                <a:solidFill>
                  <a:srgbClr val="FFFF00"/>
                </a:solidFill>
                <a:effectLst>
                  <a:outerShdw blurRad="38100" dist="38100" dir="2700000" algn="tl">
                    <a:srgbClr val="000000">
                      <a:alpha val="43137"/>
                    </a:srgbClr>
                  </a:outerShdw>
                </a:effectLst>
              </a:rPr>
              <a:t>Attach restraints to bed frame (immovable part of bed), not to side rails or other parts of the </a:t>
            </a:r>
            <a:r>
              <a:rPr lang="en-US" sz="3600" b="1" dirty="0" smtClean="0">
                <a:solidFill>
                  <a:srgbClr val="FFFF00"/>
                </a:solidFill>
                <a:effectLst>
                  <a:outerShdw blurRad="38100" dist="38100" dir="2700000" algn="tl">
                    <a:srgbClr val="000000">
                      <a:alpha val="43137"/>
                    </a:srgbClr>
                  </a:outerShdw>
                </a:effectLst>
              </a:rPr>
              <a:t>bed</a:t>
            </a:r>
          </a:p>
          <a:p>
            <a:pPr eaLnBrk="1" hangingPunct="1">
              <a:spcBef>
                <a:spcPct val="50000"/>
              </a:spcBef>
            </a:pPr>
            <a:endParaRPr lang="en-US" sz="3600" b="1" dirty="0">
              <a:solidFill>
                <a:srgbClr val="FFFF00"/>
              </a:solidFill>
              <a:effectLst>
                <a:outerShdw blurRad="38100" dist="38100" dir="2700000" algn="tl">
                  <a:srgbClr val="000000">
                    <a:alpha val="43137"/>
                  </a:srgbClr>
                </a:outerShdw>
              </a:effectLst>
            </a:endParaRPr>
          </a:p>
          <a:p>
            <a:pPr eaLnBrk="1" hangingPunct="1">
              <a:spcBef>
                <a:spcPct val="50000"/>
              </a:spcBef>
            </a:pPr>
            <a:r>
              <a:rPr lang="en-US" sz="3600" b="1" dirty="0" smtClean="0">
                <a:solidFill>
                  <a:srgbClr val="FFFF00"/>
                </a:solidFill>
                <a:effectLst>
                  <a:outerShdw blurRad="38100" dist="38100" dir="2700000" algn="tl">
                    <a:srgbClr val="000000">
                      <a:alpha val="43137"/>
                    </a:srgbClr>
                  </a:outerShdw>
                </a:effectLst>
              </a:rPr>
              <a:t>Leave an 8 inch tail</a:t>
            </a:r>
            <a:endParaRPr lang="en-US" sz="3600" b="1" dirty="0">
              <a:solidFill>
                <a:srgbClr val="FFFF00"/>
              </a:solidFill>
              <a:effectLst>
                <a:outerShdw blurRad="38100" dist="38100" dir="2700000" algn="tl">
                  <a:srgbClr val="000000">
                    <a:alpha val="43137"/>
                  </a:srgbClr>
                </a:outerShdw>
              </a:effectLst>
            </a:endParaRPr>
          </a:p>
        </p:txBody>
      </p:sp>
      <p:pic>
        <p:nvPicPr>
          <p:cNvPr id="27655" name="Picture 4" descr="MCj041060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343400"/>
            <a:ext cx="1556633" cy="1466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spTree>
    <p:extLst>
      <p:ext uri="{BB962C8B-B14F-4D97-AF65-F5344CB8AC3E}">
        <p14:creationId xmlns:p14="http://schemas.microsoft.com/office/powerpoint/2010/main" val="2527966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8675"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8676"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BC501A-E00C-482E-B98C-208444E7D4E1}" type="slidenum">
              <a:rPr lang="en-US" smtClean="0">
                <a:solidFill>
                  <a:srgbClr val="002060"/>
                </a:solidFill>
              </a:rPr>
              <a:pPr eaLnBrk="1" hangingPunct="1"/>
              <a:t>74</a:t>
            </a:fld>
            <a:endParaRPr lang="en-US" dirty="0" smtClean="0">
              <a:solidFill>
                <a:srgbClr val="002060"/>
              </a:solidFill>
            </a:endParaRPr>
          </a:p>
        </p:txBody>
      </p:sp>
      <p:sp>
        <p:nvSpPr>
          <p:cNvPr id="28677" name="Rectangle 2"/>
          <p:cNvSpPr>
            <a:spLocks noGrp="1" noChangeArrowheads="1"/>
          </p:cNvSpPr>
          <p:nvPr>
            <p:ph type="title"/>
          </p:nvPr>
        </p:nvSpPr>
        <p:spPr>
          <a:xfrm>
            <a:off x="0" y="12492"/>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dirty="0" smtClean="0"/>
          </a:p>
        </p:txBody>
      </p:sp>
      <p:sp>
        <p:nvSpPr>
          <p:cNvPr id="28678" name="Text Box 3"/>
          <p:cNvSpPr txBox="1">
            <a:spLocks noChangeArrowheads="1"/>
          </p:cNvSpPr>
          <p:nvPr/>
        </p:nvSpPr>
        <p:spPr bwMode="auto">
          <a:xfrm>
            <a:off x="630238" y="1622425"/>
            <a:ext cx="7894637"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4000" b="1" dirty="0">
                <a:solidFill>
                  <a:srgbClr val="006600"/>
                </a:solidFill>
                <a:effectLst>
                  <a:outerShdw blurRad="38100" dist="38100" dir="2700000" algn="tl">
                    <a:srgbClr val="000000">
                      <a:alpha val="43137"/>
                    </a:srgbClr>
                  </a:outerShdw>
                </a:effectLst>
              </a:rPr>
              <a:t>Use slip knot to tie restraint for quick release</a:t>
            </a:r>
          </a:p>
        </p:txBody>
      </p:sp>
      <p:pic>
        <p:nvPicPr>
          <p:cNvPr id="28679" name="Picture 4" descr="MMj0336839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29000"/>
            <a:ext cx="1931974"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1005209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969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2970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63414F-02B2-44D5-B875-518E0E41FD2E}" type="slidenum">
              <a:rPr lang="en-US" smtClean="0">
                <a:solidFill>
                  <a:srgbClr val="002060"/>
                </a:solidFill>
              </a:rPr>
              <a:pPr eaLnBrk="1" hangingPunct="1"/>
              <a:t>75</a:t>
            </a:fld>
            <a:endParaRPr lang="en-US" dirty="0" smtClean="0">
              <a:solidFill>
                <a:srgbClr val="002060"/>
              </a:solidFill>
            </a:endParaRPr>
          </a:p>
        </p:txBody>
      </p:sp>
      <p:sp>
        <p:nvSpPr>
          <p:cNvPr id="29701"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dirty="0" smtClean="0"/>
          </a:p>
        </p:txBody>
      </p:sp>
      <p:sp>
        <p:nvSpPr>
          <p:cNvPr id="29702" name="Text Box 3"/>
          <p:cNvSpPr txBox="1">
            <a:spLocks noChangeArrowheads="1"/>
          </p:cNvSpPr>
          <p:nvPr/>
        </p:nvSpPr>
        <p:spPr bwMode="auto">
          <a:xfrm>
            <a:off x="630238" y="1622425"/>
            <a:ext cx="7894637"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4000" b="1" dirty="0">
                <a:solidFill>
                  <a:srgbClr val="7030A0"/>
                </a:solidFill>
                <a:effectLst>
                  <a:outerShdw blurRad="38100" dist="38100" dir="2700000" algn="tl">
                    <a:srgbClr val="000000">
                      <a:alpha val="43137"/>
                    </a:srgbClr>
                  </a:outerShdw>
                </a:effectLst>
              </a:rPr>
              <a:t>Protect bony areas and skin by padding them prior to applying restraint</a:t>
            </a:r>
          </a:p>
        </p:txBody>
      </p:sp>
      <p:pic>
        <p:nvPicPr>
          <p:cNvPr id="29703" name="Picture 4" descr="MCj023285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4763" y="4005263"/>
            <a:ext cx="2771775" cy="195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0525047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072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072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8C4E53-EB79-412B-9F95-B02C65343F14}" type="slidenum">
              <a:rPr lang="en-US" smtClean="0">
                <a:solidFill>
                  <a:srgbClr val="002060"/>
                </a:solidFill>
              </a:rPr>
              <a:pPr eaLnBrk="1" hangingPunct="1"/>
              <a:t>76</a:t>
            </a:fld>
            <a:endParaRPr lang="en-US" dirty="0" smtClean="0">
              <a:solidFill>
                <a:srgbClr val="002060"/>
              </a:solidFill>
            </a:endParaRPr>
          </a:p>
        </p:txBody>
      </p:sp>
      <p:sp>
        <p:nvSpPr>
          <p:cNvPr id="30725" name="Rectangle 2"/>
          <p:cNvSpPr>
            <a:spLocks noGrp="1" noChangeArrowheads="1"/>
          </p:cNvSpPr>
          <p:nvPr>
            <p:ph type="title"/>
          </p:nvPr>
        </p:nvSpPr>
        <p:spPr>
          <a:xfrm>
            <a:off x="0" y="12492"/>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dirty="0" smtClean="0"/>
          </a:p>
        </p:txBody>
      </p:sp>
      <p:sp>
        <p:nvSpPr>
          <p:cNvPr id="30726" name="Text Box 3"/>
          <p:cNvSpPr txBox="1">
            <a:spLocks noChangeArrowheads="1"/>
          </p:cNvSpPr>
          <p:nvPr/>
        </p:nvSpPr>
        <p:spPr bwMode="auto">
          <a:xfrm>
            <a:off x="630238" y="1622425"/>
            <a:ext cx="7894637" cy="435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4000" b="1" dirty="0">
                <a:solidFill>
                  <a:srgbClr val="FFFF00"/>
                </a:solidFill>
                <a:effectLst>
                  <a:outerShdw blurRad="38100" dist="38100" dir="2700000" algn="tl">
                    <a:srgbClr val="000000">
                      <a:alpha val="43137"/>
                    </a:srgbClr>
                  </a:outerShdw>
                </a:effectLst>
              </a:rPr>
              <a:t>Adjust restraint so that it allows some movement, but is secure and comfortable – place open flat hand between the resident and the restraint for restraints around the </a:t>
            </a:r>
            <a:r>
              <a:rPr lang="en-US" sz="4000" b="1" dirty="0" smtClean="0">
                <a:solidFill>
                  <a:srgbClr val="FFFF00"/>
                </a:solidFill>
                <a:effectLst>
                  <a:outerShdw blurRad="38100" dist="38100" dir="2700000" algn="tl">
                    <a:srgbClr val="000000">
                      <a:alpha val="43137"/>
                    </a:srgbClr>
                  </a:outerShdw>
                </a:effectLst>
              </a:rPr>
              <a:t>torso.</a:t>
            </a:r>
            <a:endParaRPr lang="en-US" sz="4000" b="1" dirty="0">
              <a:solidFill>
                <a:srgbClr val="FF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2696971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1747"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1748"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2A6571-26FB-465B-B1F7-3CB93C628784}" type="slidenum">
              <a:rPr lang="en-US" smtClean="0">
                <a:solidFill>
                  <a:srgbClr val="002060"/>
                </a:solidFill>
              </a:rPr>
              <a:pPr eaLnBrk="1" hangingPunct="1"/>
              <a:t>77</a:t>
            </a:fld>
            <a:endParaRPr lang="en-US" dirty="0" smtClean="0">
              <a:solidFill>
                <a:srgbClr val="002060"/>
              </a:solidFill>
            </a:endParaRPr>
          </a:p>
        </p:txBody>
      </p:sp>
      <p:sp>
        <p:nvSpPr>
          <p:cNvPr id="31749"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dirty="0" smtClean="0"/>
          </a:p>
        </p:txBody>
      </p:sp>
      <p:sp>
        <p:nvSpPr>
          <p:cNvPr id="31750" name="Text Box 3"/>
          <p:cNvSpPr txBox="1">
            <a:spLocks noChangeArrowheads="1"/>
          </p:cNvSpPr>
          <p:nvPr/>
        </p:nvSpPr>
        <p:spPr bwMode="auto">
          <a:xfrm>
            <a:off x="630238" y="1622425"/>
            <a:ext cx="7894637" cy="330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APPLYING Restraints:</a:t>
            </a:r>
          </a:p>
          <a:p>
            <a:pPr eaLnBrk="1" hangingPunct="1">
              <a:spcBef>
                <a:spcPct val="50000"/>
              </a:spcBef>
            </a:pPr>
            <a:r>
              <a:rPr lang="en-US" sz="5400" b="1" dirty="0">
                <a:solidFill>
                  <a:srgbClr val="006600"/>
                </a:solidFill>
                <a:effectLst>
                  <a:outerShdw blurRad="38100" dist="38100" dir="2700000" algn="tl">
                    <a:srgbClr val="000000">
                      <a:alpha val="43137"/>
                    </a:srgbClr>
                  </a:outerShdw>
                </a:effectLst>
              </a:rPr>
              <a:t>Make sure breasts or skin are not caught in the restraint.</a:t>
            </a:r>
          </a:p>
        </p:txBody>
      </p:sp>
      <p:pic>
        <p:nvPicPr>
          <p:cNvPr id="88069" name="MSj0402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772150" y="4579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355961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23" fill="hold"/>
                                        <p:tgtEl>
                                          <p:spTgt spid="880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8069"/>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1"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2772"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AA83CE-F0EA-4901-9E2A-120D29CE9FEA}" type="slidenum">
              <a:rPr lang="en-US" smtClean="0">
                <a:solidFill>
                  <a:srgbClr val="002060"/>
                </a:solidFill>
              </a:rPr>
              <a:pPr eaLnBrk="1" hangingPunct="1"/>
              <a:t>78</a:t>
            </a:fld>
            <a:endParaRPr lang="en-US" dirty="0" smtClean="0">
              <a:solidFill>
                <a:srgbClr val="002060"/>
              </a:solidFill>
            </a:endParaRPr>
          </a:p>
        </p:txBody>
      </p:sp>
      <p:sp>
        <p:nvSpPr>
          <p:cNvPr id="32773"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dirty="0" smtClean="0"/>
          </a:p>
        </p:txBody>
      </p:sp>
      <p:sp>
        <p:nvSpPr>
          <p:cNvPr id="32774" name="Text Box 3"/>
          <p:cNvSpPr txBox="1">
            <a:spLocks noChangeArrowheads="1"/>
          </p:cNvSpPr>
          <p:nvPr/>
        </p:nvSpPr>
        <p:spPr bwMode="auto">
          <a:xfrm>
            <a:off x="747713" y="1671638"/>
            <a:ext cx="7392987" cy="375920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b="1" dirty="0">
                <a:solidFill>
                  <a:srgbClr val="FF0000"/>
                </a:solidFill>
                <a:effectLst>
                  <a:outerShdw blurRad="38100" dist="38100" dir="2700000" algn="tl">
                    <a:srgbClr val="000000">
                      <a:alpha val="43137"/>
                    </a:srgbClr>
                  </a:outerShdw>
                </a:effectLst>
              </a:rPr>
              <a:t>Safety Measures and Considerations </a:t>
            </a:r>
            <a:r>
              <a:rPr lang="en-US" sz="6000" b="1" u="sng" dirty="0">
                <a:solidFill>
                  <a:srgbClr val="000000"/>
                </a:solidFill>
                <a:effectLst>
                  <a:outerShdw blurRad="38100" dist="38100" dir="2700000" algn="tl">
                    <a:srgbClr val="000000">
                      <a:alpha val="43137"/>
                    </a:srgbClr>
                  </a:outerShdw>
                </a:effectLst>
              </a:rPr>
              <a:t>AFTER</a:t>
            </a:r>
            <a:r>
              <a:rPr lang="en-US" sz="6000" b="1" dirty="0">
                <a:solidFill>
                  <a:srgbClr val="FF0000"/>
                </a:solidFill>
                <a:effectLst>
                  <a:outerShdw blurRad="38100" dist="38100" dir="2700000" algn="tl">
                    <a:srgbClr val="000000">
                      <a:alpha val="43137"/>
                    </a:srgbClr>
                  </a:outerShdw>
                </a:effectLst>
              </a:rPr>
              <a:t> Restraints are applied</a:t>
            </a:r>
            <a:endParaRPr lang="en-US" sz="4800" b="1" dirty="0">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4440557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3795"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3796"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8EDE56-9F33-424E-9620-1C3651A3326B}" type="slidenum">
              <a:rPr lang="en-US" smtClean="0">
                <a:solidFill>
                  <a:srgbClr val="002060"/>
                </a:solidFill>
              </a:rPr>
              <a:pPr eaLnBrk="1" hangingPunct="1"/>
              <a:t>79</a:t>
            </a:fld>
            <a:endParaRPr lang="en-US" dirty="0" smtClean="0">
              <a:solidFill>
                <a:srgbClr val="002060"/>
              </a:solidFill>
            </a:endParaRPr>
          </a:p>
        </p:txBody>
      </p:sp>
      <p:sp>
        <p:nvSpPr>
          <p:cNvPr id="33797" name="Rectangle 2"/>
          <p:cNvSpPr>
            <a:spLocks noGrp="1" noChangeArrowheads="1"/>
          </p:cNvSpPr>
          <p:nvPr>
            <p:ph type="title"/>
          </p:nvPr>
        </p:nvSpPr>
        <p:spPr>
          <a:xfrm>
            <a:off x="13740" y="0"/>
            <a:ext cx="9206459"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33798" name="Text Box 3"/>
          <p:cNvSpPr txBox="1">
            <a:spLocks noChangeArrowheads="1"/>
          </p:cNvSpPr>
          <p:nvPr/>
        </p:nvSpPr>
        <p:spPr bwMode="auto">
          <a:xfrm>
            <a:off x="630238" y="1622425"/>
            <a:ext cx="7894637" cy="344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AFTER Applying Restraints:</a:t>
            </a:r>
          </a:p>
          <a:p>
            <a:pPr algn="ctr" eaLnBrk="1" hangingPunct="1">
              <a:spcBef>
                <a:spcPct val="50000"/>
              </a:spcBef>
            </a:pPr>
            <a:r>
              <a:rPr lang="en-US" sz="7200" b="1" dirty="0">
                <a:solidFill>
                  <a:srgbClr val="000000"/>
                </a:solidFill>
                <a:effectLst>
                  <a:outerShdw blurRad="38100" dist="38100" dir="2700000" algn="tl">
                    <a:srgbClr val="000000">
                      <a:alpha val="43137"/>
                    </a:srgbClr>
                  </a:outerShdw>
                </a:effectLst>
              </a:rPr>
              <a:t>Be sure resident </a:t>
            </a:r>
            <a:r>
              <a:rPr lang="en-US" sz="7200" b="1" dirty="0">
                <a:solidFill>
                  <a:srgbClr val="FFFF00"/>
                </a:solidFill>
                <a:effectLst>
                  <a:outerShdw blurRad="38100" dist="38100" dir="2700000" algn="tl">
                    <a:srgbClr val="000000">
                      <a:alpha val="43137"/>
                    </a:srgbClr>
                  </a:outerShdw>
                </a:effectLst>
              </a:rPr>
              <a:t>NEEDS are MET</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95875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8</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3"/>
            </a:pPr>
            <a:r>
              <a:rPr lang="en-US" sz="48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receive a statement of services and charges</a:t>
            </a:r>
            <a:endParaRPr lang="en-US" sz="48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5718756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481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482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B14562-6F85-4AF1-AD4D-EFD08B618B2C}" type="slidenum">
              <a:rPr lang="en-US" smtClean="0">
                <a:solidFill>
                  <a:srgbClr val="002060"/>
                </a:solidFill>
              </a:rPr>
              <a:pPr eaLnBrk="1" hangingPunct="1"/>
              <a:t>80</a:t>
            </a:fld>
            <a:endParaRPr lang="en-US" dirty="0" smtClean="0">
              <a:solidFill>
                <a:srgbClr val="002060"/>
              </a:solidFill>
            </a:endParaRPr>
          </a:p>
        </p:txBody>
      </p:sp>
      <p:sp>
        <p:nvSpPr>
          <p:cNvPr id="34821"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34822" name="Text Box 3"/>
          <p:cNvSpPr txBox="1">
            <a:spLocks noChangeArrowheads="1"/>
          </p:cNvSpPr>
          <p:nvPr/>
        </p:nvSpPr>
        <p:spPr bwMode="auto">
          <a:xfrm>
            <a:off x="630238" y="1208088"/>
            <a:ext cx="7894637" cy="464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AFTER Applying Restraints:</a:t>
            </a:r>
          </a:p>
          <a:p>
            <a:pPr eaLnBrk="1" hangingPunct="1">
              <a:spcBef>
                <a:spcPct val="50000"/>
              </a:spcBef>
            </a:pPr>
            <a:r>
              <a:rPr lang="en-US" sz="4000" b="1" dirty="0">
                <a:solidFill>
                  <a:srgbClr val="006600"/>
                </a:solidFill>
                <a:effectLst>
                  <a:outerShdw blurRad="38100" dist="38100" dir="2700000" algn="tl">
                    <a:srgbClr val="000000">
                      <a:alpha val="43137"/>
                    </a:srgbClr>
                  </a:outerShdw>
                </a:effectLst>
              </a:rPr>
              <a:t>Special attention must be paid to basic needs</a:t>
            </a:r>
          </a:p>
          <a:p>
            <a:pPr marL="1028700" lvl="1" indent="-571500" eaLnBrk="1" hangingPunct="1">
              <a:spcBef>
                <a:spcPct val="50000"/>
              </a:spcBef>
              <a:buFont typeface="Arial" pitchFamily="34" charset="0"/>
              <a:buChar char="•"/>
            </a:pPr>
            <a:r>
              <a:rPr lang="en-US" sz="4000" b="1" dirty="0">
                <a:solidFill>
                  <a:srgbClr val="006600"/>
                </a:solidFill>
                <a:effectLst>
                  <a:outerShdw blurRad="38100" dist="38100" dir="2700000" algn="tl">
                    <a:srgbClr val="000000">
                      <a:alpha val="43137"/>
                    </a:srgbClr>
                  </a:outerShdw>
                </a:effectLst>
              </a:rPr>
              <a:t>Elimination- </a:t>
            </a:r>
            <a:r>
              <a:rPr lang="en-US" sz="3600" b="1" dirty="0">
                <a:solidFill>
                  <a:srgbClr val="006600"/>
                </a:solidFill>
                <a:effectLst>
                  <a:outerShdw blurRad="38100" dist="38100" dir="2700000" algn="tl">
                    <a:srgbClr val="000000">
                      <a:alpha val="43137"/>
                    </a:srgbClr>
                  </a:outerShdw>
                </a:effectLst>
              </a:rPr>
              <a:t>assist in toileting</a:t>
            </a:r>
          </a:p>
          <a:p>
            <a:pPr marL="1028700" lvl="1" indent="-571500" eaLnBrk="1" hangingPunct="1">
              <a:spcBef>
                <a:spcPct val="50000"/>
              </a:spcBef>
              <a:buFont typeface="Arial" pitchFamily="34" charset="0"/>
              <a:buChar char="•"/>
            </a:pPr>
            <a:r>
              <a:rPr lang="en-US" sz="4000" b="1" dirty="0" smtClean="0">
                <a:solidFill>
                  <a:srgbClr val="006600"/>
                </a:solidFill>
                <a:effectLst>
                  <a:outerShdw blurRad="38100" dist="38100" dir="2700000" algn="tl">
                    <a:srgbClr val="000000">
                      <a:alpha val="43137"/>
                    </a:srgbClr>
                  </a:outerShdw>
                </a:effectLst>
              </a:rPr>
              <a:t>Hydration </a:t>
            </a:r>
            <a:r>
              <a:rPr lang="en-US" sz="4000" b="1" dirty="0">
                <a:solidFill>
                  <a:srgbClr val="006600"/>
                </a:solidFill>
                <a:effectLst>
                  <a:outerShdw blurRad="38100" dist="38100" dir="2700000" algn="tl">
                    <a:srgbClr val="000000">
                      <a:alpha val="43137"/>
                    </a:srgbClr>
                  </a:outerShdw>
                </a:effectLst>
              </a:rPr>
              <a:t>– </a:t>
            </a:r>
            <a:r>
              <a:rPr lang="en-US" sz="3600" b="1" dirty="0">
                <a:solidFill>
                  <a:srgbClr val="006600"/>
                </a:solidFill>
                <a:effectLst>
                  <a:outerShdw blurRad="38100" dist="38100" dir="2700000" algn="tl">
                    <a:srgbClr val="000000">
                      <a:alpha val="43137"/>
                    </a:srgbClr>
                  </a:outerShdw>
                </a:effectLst>
              </a:rPr>
              <a:t>offer fluids</a:t>
            </a:r>
          </a:p>
        </p:txBody>
      </p:sp>
      <p:pic>
        <p:nvPicPr>
          <p:cNvPr id="34823" name="Picture 4" descr="MCj044175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898" y="4526776"/>
            <a:ext cx="1328737"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Picture 6" descr="bed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18278"/>
            <a:ext cx="1085850"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9271727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584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584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A20FD2-E4E7-47AE-8F64-250336394A58}" type="slidenum">
              <a:rPr lang="en-US" smtClean="0">
                <a:solidFill>
                  <a:srgbClr val="002060"/>
                </a:solidFill>
              </a:rPr>
              <a:pPr eaLnBrk="1" hangingPunct="1"/>
              <a:t>81</a:t>
            </a:fld>
            <a:endParaRPr lang="en-US" dirty="0" smtClean="0">
              <a:solidFill>
                <a:srgbClr val="002060"/>
              </a:solidFill>
            </a:endParaRPr>
          </a:p>
        </p:txBody>
      </p:sp>
      <p:sp>
        <p:nvSpPr>
          <p:cNvPr id="35845"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35846" name="Text Box 3"/>
          <p:cNvSpPr txBox="1">
            <a:spLocks noChangeArrowheads="1"/>
          </p:cNvSpPr>
          <p:nvPr/>
        </p:nvSpPr>
        <p:spPr bwMode="auto">
          <a:xfrm>
            <a:off x="630238" y="1622425"/>
            <a:ext cx="7894637"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AFTER Applying Restraints:</a:t>
            </a:r>
          </a:p>
          <a:p>
            <a:r>
              <a:rPr lang="en-US" sz="4000" b="1" dirty="0">
                <a:solidFill>
                  <a:srgbClr val="006600"/>
                </a:solidFill>
              </a:rPr>
              <a:t>Call signal must be in reach and the resident’s signal for help must be answered immediately (STAT)</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288"/>
          <a:stretch/>
        </p:blipFill>
        <p:spPr>
          <a:xfrm>
            <a:off x="6172200" y="4792524"/>
            <a:ext cx="2183870" cy="130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0560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6867"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6868"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38BB91-CB18-468B-B4CE-529BC31AB021}" type="slidenum">
              <a:rPr lang="en-US" smtClean="0">
                <a:solidFill>
                  <a:srgbClr val="002060"/>
                </a:solidFill>
              </a:rPr>
              <a:pPr eaLnBrk="1" hangingPunct="1"/>
              <a:t>82</a:t>
            </a:fld>
            <a:endParaRPr lang="en-US" dirty="0" smtClean="0">
              <a:solidFill>
                <a:srgbClr val="002060"/>
              </a:solidFill>
            </a:endParaRPr>
          </a:p>
        </p:txBody>
      </p:sp>
      <p:sp>
        <p:nvSpPr>
          <p:cNvPr id="36869"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36870" name="Text Box 3"/>
          <p:cNvSpPr txBox="1">
            <a:spLocks noChangeArrowheads="1"/>
          </p:cNvSpPr>
          <p:nvPr/>
        </p:nvSpPr>
        <p:spPr bwMode="auto">
          <a:xfrm>
            <a:off x="630238" y="1622425"/>
            <a:ext cx="7894637" cy="298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AFTER Applying Restraints:</a:t>
            </a:r>
          </a:p>
          <a:p>
            <a:pPr algn="ctr" eaLnBrk="1" hangingPunct="1">
              <a:spcBef>
                <a:spcPct val="50000"/>
              </a:spcBef>
            </a:pPr>
            <a:r>
              <a:rPr lang="en-US" sz="4000" b="1" dirty="0">
                <a:solidFill>
                  <a:srgbClr val="000000"/>
                </a:solidFill>
                <a:effectLst>
                  <a:outerShdw blurRad="38100" dist="38100" dir="2700000" algn="tl">
                    <a:srgbClr val="000000">
                      <a:alpha val="43137"/>
                    </a:srgbClr>
                  </a:outerShdw>
                </a:effectLst>
              </a:rPr>
              <a:t>Check on resident </a:t>
            </a:r>
          </a:p>
          <a:p>
            <a:pPr algn="ctr" eaLnBrk="1" hangingPunct="1">
              <a:spcBef>
                <a:spcPct val="50000"/>
              </a:spcBef>
            </a:pPr>
            <a:r>
              <a:rPr lang="en-US" sz="6000" b="1" dirty="0">
                <a:solidFill>
                  <a:srgbClr val="F9F54B"/>
                </a:solidFill>
                <a:effectLst>
                  <a:outerShdw blurRad="38100" dist="38100" dir="2700000" algn="tl">
                    <a:srgbClr val="000000">
                      <a:alpha val="43137"/>
                    </a:srgbClr>
                  </a:outerShdw>
                </a:effectLst>
              </a:rPr>
              <a:t>every 15 minutes</a:t>
            </a:r>
          </a:p>
        </p:txBody>
      </p:sp>
      <p:pic>
        <p:nvPicPr>
          <p:cNvPr id="36871" name="Picture 4" descr="MCj044146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610100"/>
            <a:ext cx="1527175"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277446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7891"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7892"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31AEE8-D324-4727-B9FC-9F1DAAFF35C1}" type="slidenum">
              <a:rPr lang="en-US" smtClean="0">
                <a:solidFill>
                  <a:srgbClr val="002060"/>
                </a:solidFill>
              </a:rPr>
              <a:pPr eaLnBrk="1" hangingPunct="1"/>
              <a:t>83</a:t>
            </a:fld>
            <a:endParaRPr lang="en-US" dirty="0" smtClean="0">
              <a:solidFill>
                <a:srgbClr val="002060"/>
              </a:solidFill>
            </a:endParaRPr>
          </a:p>
        </p:txBody>
      </p:sp>
      <p:sp>
        <p:nvSpPr>
          <p:cNvPr id="37893" name="Rectangle 2"/>
          <p:cNvSpPr>
            <a:spLocks noGrp="1" noChangeArrowheads="1"/>
          </p:cNvSpPr>
          <p:nvPr>
            <p:ph type="title"/>
          </p:nvPr>
        </p:nvSpPr>
        <p:spPr>
          <a:xfrm>
            <a:off x="3748" y="0"/>
            <a:ext cx="9140252"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37894" name="Text Box 3"/>
          <p:cNvSpPr txBox="1">
            <a:spLocks noChangeArrowheads="1"/>
          </p:cNvSpPr>
          <p:nvPr/>
        </p:nvSpPr>
        <p:spPr bwMode="auto">
          <a:xfrm>
            <a:off x="630238" y="1622425"/>
            <a:ext cx="7894637" cy="405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AFTER Applying Restraints:</a:t>
            </a:r>
          </a:p>
          <a:p>
            <a:pPr eaLnBrk="1" hangingPunct="1">
              <a:spcBef>
                <a:spcPct val="50000"/>
              </a:spcBef>
            </a:pPr>
            <a:r>
              <a:rPr lang="en-US" sz="4000" b="1" dirty="0">
                <a:solidFill>
                  <a:srgbClr val="F9F54B"/>
                </a:solidFill>
                <a:effectLst>
                  <a:outerShdw blurRad="38100" dist="38100" dir="2700000" algn="tl">
                    <a:srgbClr val="000000">
                      <a:alpha val="43137"/>
                    </a:srgbClr>
                  </a:outerShdw>
                </a:effectLst>
              </a:rPr>
              <a:t>Every 15 minutes:</a:t>
            </a:r>
          </a:p>
          <a:p>
            <a:pPr eaLnBrk="1" hangingPunct="1">
              <a:spcBef>
                <a:spcPct val="50000"/>
              </a:spcBef>
              <a:buFont typeface="Wingdings" pitchFamily="2" charset="2"/>
              <a:buChar char="ü"/>
            </a:pPr>
            <a:r>
              <a:rPr lang="en-US" sz="4000" b="1" dirty="0">
                <a:solidFill>
                  <a:srgbClr val="000000"/>
                </a:solidFill>
                <a:effectLst>
                  <a:outerShdw blurRad="38100" dist="38100" dir="2700000" algn="tl">
                    <a:srgbClr val="000000">
                      <a:alpha val="43137"/>
                    </a:srgbClr>
                  </a:outerShdw>
                </a:effectLst>
              </a:rPr>
              <a:t>Pulse, color, and temperature of any restrained extremity</a:t>
            </a:r>
          </a:p>
          <a:p>
            <a:pPr eaLnBrk="1" hangingPunct="1">
              <a:spcBef>
                <a:spcPct val="50000"/>
              </a:spcBef>
              <a:buFontTx/>
              <a:buChar char="•"/>
            </a:pPr>
            <a:endParaRPr lang="en-US" sz="4000" b="1" dirty="0">
              <a:solidFill>
                <a:srgbClr val="000000"/>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7899134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8915"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8916"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DF170D-B8FF-4D2E-A0DF-9309517D800A}" type="slidenum">
              <a:rPr lang="en-US" smtClean="0">
                <a:solidFill>
                  <a:srgbClr val="002060"/>
                </a:solidFill>
              </a:rPr>
              <a:pPr eaLnBrk="1" hangingPunct="1"/>
              <a:t>84</a:t>
            </a:fld>
            <a:endParaRPr lang="en-US" dirty="0" smtClean="0">
              <a:solidFill>
                <a:srgbClr val="002060"/>
              </a:solidFill>
            </a:endParaRPr>
          </a:p>
        </p:txBody>
      </p:sp>
      <p:sp>
        <p:nvSpPr>
          <p:cNvPr id="38917"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38918" name="Text Box 3"/>
          <p:cNvSpPr txBox="1">
            <a:spLocks noChangeArrowheads="1"/>
          </p:cNvSpPr>
          <p:nvPr/>
        </p:nvSpPr>
        <p:spPr bwMode="auto">
          <a:xfrm>
            <a:off x="631487" y="1740985"/>
            <a:ext cx="7894637" cy="405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C00000"/>
                </a:solidFill>
              </a:rPr>
              <a:t>Safety measures and Considerations AFTER Applying Restraints:</a:t>
            </a:r>
          </a:p>
          <a:p>
            <a:pPr eaLnBrk="1" hangingPunct="1">
              <a:spcBef>
                <a:spcPct val="50000"/>
              </a:spcBef>
            </a:pPr>
            <a:r>
              <a:rPr lang="en-US" sz="4000" b="1" dirty="0">
                <a:solidFill>
                  <a:srgbClr val="F9F54B"/>
                </a:solidFill>
                <a:effectLst>
                  <a:outerShdw blurRad="38100" dist="38100" dir="2700000" algn="tl">
                    <a:srgbClr val="000000">
                      <a:alpha val="43137"/>
                    </a:srgbClr>
                  </a:outerShdw>
                </a:effectLst>
              </a:rPr>
              <a:t>Every 15 minutes:</a:t>
            </a:r>
          </a:p>
          <a:p>
            <a:pPr eaLnBrk="1" hangingPunct="1">
              <a:spcBef>
                <a:spcPct val="50000"/>
              </a:spcBef>
              <a:buFont typeface="Wingdings" pitchFamily="2" charset="2"/>
              <a:buChar char="ü"/>
            </a:pPr>
            <a:r>
              <a:rPr lang="en-US" sz="4000" b="1" dirty="0">
                <a:solidFill>
                  <a:srgbClr val="000000"/>
                </a:solidFill>
                <a:effectLst>
                  <a:outerShdw blurRad="38100" dist="38100" dir="2700000" algn="tl">
                    <a:srgbClr val="000000">
                      <a:alpha val="43137"/>
                    </a:srgbClr>
                  </a:outerShdw>
                </a:effectLst>
              </a:rPr>
              <a:t>Breathing of resident with vest (torso) restraint</a:t>
            </a:r>
          </a:p>
          <a:p>
            <a:pPr eaLnBrk="1" hangingPunct="1">
              <a:spcBef>
                <a:spcPct val="50000"/>
              </a:spcBef>
              <a:buFontTx/>
              <a:buChar char="•"/>
            </a:pPr>
            <a:endParaRPr lang="en-US" sz="4000" b="1" dirty="0">
              <a:solidFill>
                <a:srgbClr val="000000"/>
              </a:solidFill>
            </a:endParaRPr>
          </a:p>
        </p:txBody>
      </p:sp>
      <p:pic>
        <p:nvPicPr>
          <p:cNvPr id="38919" name="Picture 4" descr="MPj043873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343400"/>
            <a:ext cx="1106487" cy="1475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6457431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85</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39942" name="Text Box 3"/>
          <p:cNvSpPr txBox="1">
            <a:spLocks noChangeArrowheads="1"/>
          </p:cNvSpPr>
          <p:nvPr/>
        </p:nvSpPr>
        <p:spPr bwMode="auto">
          <a:xfrm>
            <a:off x="630238" y="1622425"/>
            <a:ext cx="7894637" cy="405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rPr>
              <a:t>Safety measures and Considerations AFTER Applying Restraints:</a:t>
            </a:r>
          </a:p>
          <a:p>
            <a:pPr eaLnBrk="1" hangingPunct="1">
              <a:spcBef>
                <a:spcPct val="50000"/>
              </a:spcBef>
            </a:pPr>
            <a:r>
              <a:rPr lang="en-US" sz="4000" b="1" dirty="0">
                <a:solidFill>
                  <a:srgbClr val="F9F54B"/>
                </a:solidFill>
                <a:effectLst>
                  <a:outerShdw blurRad="38100" dist="38100" dir="2700000" algn="tl">
                    <a:srgbClr val="000000">
                      <a:alpha val="43137"/>
                    </a:srgbClr>
                  </a:outerShdw>
                </a:effectLst>
              </a:rPr>
              <a:t>Every 2 hours:</a:t>
            </a:r>
          </a:p>
          <a:p>
            <a:pPr eaLnBrk="1" hangingPunct="1">
              <a:spcBef>
                <a:spcPct val="50000"/>
              </a:spcBef>
              <a:buFont typeface="Wingdings" pitchFamily="2" charset="2"/>
              <a:buChar char="ü"/>
            </a:pPr>
            <a:r>
              <a:rPr lang="en-US" sz="4000" b="1" dirty="0">
                <a:solidFill>
                  <a:srgbClr val="000000"/>
                </a:solidFill>
                <a:effectLst>
                  <a:outerShdw blurRad="38100" dist="38100" dir="2700000" algn="tl">
                    <a:srgbClr val="000000">
                      <a:alpha val="43137"/>
                    </a:srgbClr>
                  </a:outerShdw>
                </a:effectLst>
              </a:rPr>
              <a:t>Remove restraint for 10 minutes and reposition resident</a:t>
            </a:r>
          </a:p>
          <a:p>
            <a:pPr eaLnBrk="1" hangingPunct="1">
              <a:spcBef>
                <a:spcPct val="50000"/>
              </a:spcBef>
              <a:buFontTx/>
              <a:buChar char="•"/>
            </a:pPr>
            <a:endParaRPr lang="en-US" sz="4000" b="1" dirty="0">
              <a:solidFill>
                <a:srgbClr val="000000"/>
              </a:solidFill>
            </a:endParaRPr>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t> </a:t>
            </a:r>
            <a:endParaRPr lang="en-US" dirty="0"/>
          </a:p>
        </p:txBody>
      </p:sp>
    </p:spTree>
    <p:extLst>
      <p:ext uri="{BB962C8B-B14F-4D97-AF65-F5344CB8AC3E}">
        <p14:creationId xmlns:p14="http://schemas.microsoft.com/office/powerpoint/2010/main" val="14819497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0963"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40964"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B3EDA8-725A-4FF0-B3DF-1BD8CF52AFCA}" type="slidenum">
              <a:rPr lang="en-US" smtClean="0">
                <a:solidFill>
                  <a:srgbClr val="002060"/>
                </a:solidFill>
              </a:rPr>
              <a:pPr eaLnBrk="1" hangingPunct="1"/>
              <a:t>86</a:t>
            </a:fld>
            <a:endParaRPr lang="en-US" dirty="0" smtClean="0">
              <a:solidFill>
                <a:srgbClr val="002060"/>
              </a:solidFill>
            </a:endParaRPr>
          </a:p>
        </p:txBody>
      </p:sp>
      <p:sp>
        <p:nvSpPr>
          <p:cNvPr id="40965"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40966" name="Text Box 3"/>
          <p:cNvSpPr txBox="1">
            <a:spLocks noChangeArrowheads="1"/>
          </p:cNvSpPr>
          <p:nvPr/>
        </p:nvSpPr>
        <p:spPr bwMode="auto">
          <a:xfrm>
            <a:off x="630238" y="1447800"/>
            <a:ext cx="7894637" cy="477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rPr>
              <a:t>Safety measures and Considerations AFTER Applying Restraints:</a:t>
            </a:r>
          </a:p>
          <a:p>
            <a:pPr eaLnBrk="1" hangingPunct="1">
              <a:spcBef>
                <a:spcPct val="50000"/>
              </a:spcBef>
            </a:pPr>
            <a:r>
              <a:rPr lang="en-US" sz="4800" b="1" i="1" dirty="0">
                <a:solidFill>
                  <a:srgbClr val="00FF00"/>
                </a:solidFill>
              </a:rPr>
              <a:t>In an emergency, notify supervisor immediately</a:t>
            </a:r>
            <a:r>
              <a:rPr lang="en-US" sz="4800" b="1" dirty="0">
                <a:solidFill>
                  <a:srgbClr val="00FF00"/>
                </a:solidFill>
              </a:rPr>
              <a:t> via call bell, stay with the resident, and loosen </a:t>
            </a:r>
            <a:r>
              <a:rPr lang="en-US" sz="4800" b="1" dirty="0" smtClean="0">
                <a:solidFill>
                  <a:srgbClr val="00FF00"/>
                </a:solidFill>
              </a:rPr>
              <a:t>restraint.</a:t>
            </a:r>
            <a:endParaRPr lang="en-US" sz="3600" b="1" dirty="0">
              <a:solidFill>
                <a:srgbClr val="00FF00"/>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15548716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1987"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41988"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1EDAAB-BC26-48FF-AF2C-E0BAF7880965}" type="slidenum">
              <a:rPr lang="en-US" smtClean="0">
                <a:solidFill>
                  <a:srgbClr val="002060"/>
                </a:solidFill>
              </a:rPr>
              <a:pPr eaLnBrk="1" hangingPunct="1"/>
              <a:t>87</a:t>
            </a:fld>
            <a:endParaRPr lang="en-US" dirty="0" smtClean="0">
              <a:solidFill>
                <a:srgbClr val="002060"/>
              </a:solidFill>
            </a:endParaRPr>
          </a:p>
        </p:txBody>
      </p:sp>
      <p:sp>
        <p:nvSpPr>
          <p:cNvPr id="41989" name="Rectangle 2"/>
          <p:cNvSpPr>
            <a:spLocks noGrp="1" noChangeArrowheads="1"/>
          </p:cNvSpPr>
          <p:nvPr>
            <p:ph type="title"/>
          </p:nvPr>
        </p:nvSpPr>
        <p:spPr>
          <a:xfrm>
            <a:off x="0" y="0"/>
            <a:ext cx="9144000" cy="1143000"/>
          </a:xfrm>
          <a:solidFill>
            <a:srgbClr val="002060"/>
          </a:solidFill>
        </p:spPr>
        <p:txBody>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41990" name="Text Box 3"/>
          <p:cNvSpPr txBox="1">
            <a:spLocks noChangeArrowheads="1"/>
          </p:cNvSpPr>
          <p:nvPr/>
        </p:nvSpPr>
        <p:spPr bwMode="auto">
          <a:xfrm>
            <a:off x="304800" y="1295400"/>
            <a:ext cx="7894637" cy="5232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smtClean="0">
                <a:solidFill>
                  <a:srgbClr val="C00000"/>
                </a:solidFill>
                <a:effectLst>
                  <a:outerShdw blurRad="38100" dist="38100" dir="2700000" algn="tl">
                    <a:srgbClr val="000000">
                      <a:alpha val="43137"/>
                    </a:srgbClr>
                  </a:outerShdw>
                </a:effectLst>
              </a:rPr>
              <a:t>EMERGENCY EXAMPLES:</a:t>
            </a:r>
          </a:p>
          <a:p>
            <a:pPr marL="457200" indent="-457200" eaLnBrk="1" hangingPunct="1">
              <a:spcBef>
                <a:spcPct val="50000"/>
              </a:spcBef>
              <a:buFont typeface="Arial" pitchFamily="34" charset="0"/>
              <a:buChar char="•"/>
            </a:pPr>
            <a:r>
              <a:rPr lang="en-US" sz="2800" b="1" dirty="0" smtClean="0">
                <a:solidFill>
                  <a:srgbClr val="FFFF00"/>
                </a:solidFill>
                <a:effectLst>
                  <a:outerShdw blurRad="38100" dist="38100" dir="2700000" algn="tl">
                    <a:srgbClr val="000000">
                      <a:alpha val="43137"/>
                    </a:srgbClr>
                  </a:outerShdw>
                </a:effectLst>
              </a:rPr>
              <a:t>Unable </a:t>
            </a:r>
            <a:r>
              <a:rPr lang="en-US" sz="2800" b="1" dirty="0">
                <a:solidFill>
                  <a:srgbClr val="FFFF00"/>
                </a:solidFill>
                <a:effectLst>
                  <a:outerShdw blurRad="38100" dist="38100" dir="2700000" algn="tl">
                    <a:srgbClr val="000000">
                      <a:alpha val="43137"/>
                    </a:srgbClr>
                  </a:outerShdw>
                </a:effectLst>
              </a:rPr>
              <a:t>to detect a pulse in extremity</a:t>
            </a:r>
          </a:p>
          <a:p>
            <a:pPr marL="457200" indent="-457200" eaLnBrk="1" hangingPunct="1">
              <a:spcBef>
                <a:spcPct val="50000"/>
              </a:spcBef>
              <a:buFont typeface="Arial" pitchFamily="34" charset="0"/>
              <a:buChar char="•"/>
            </a:pPr>
            <a:r>
              <a:rPr lang="en-US" sz="2800" b="1" dirty="0">
                <a:solidFill>
                  <a:srgbClr val="FFFF00"/>
                </a:solidFill>
                <a:effectLst>
                  <a:outerShdw blurRad="38100" dist="38100" dir="2700000" algn="tl">
                    <a:srgbClr val="000000">
                      <a:alpha val="43137"/>
                    </a:srgbClr>
                  </a:outerShdw>
                </a:effectLst>
              </a:rPr>
              <a:t>Extremity cold, pale, blue-tinged, gray, red, purple in color</a:t>
            </a:r>
          </a:p>
          <a:p>
            <a:pPr marL="457200" indent="-457200" eaLnBrk="1" hangingPunct="1">
              <a:spcBef>
                <a:spcPct val="50000"/>
              </a:spcBef>
              <a:buFont typeface="Arial" pitchFamily="34" charset="0"/>
              <a:buChar char="•"/>
            </a:pPr>
            <a:r>
              <a:rPr lang="en-US" sz="2800" b="1" dirty="0">
                <a:solidFill>
                  <a:srgbClr val="FFFF00"/>
                </a:solidFill>
                <a:effectLst>
                  <a:outerShdw blurRad="38100" dist="38100" dir="2700000" algn="tl">
                    <a:srgbClr val="000000">
                      <a:alpha val="43137"/>
                    </a:srgbClr>
                  </a:outerShdw>
                </a:effectLst>
              </a:rPr>
              <a:t>Resident complains of  pain, discomfort, numbness, or tingling in restrained part</a:t>
            </a:r>
          </a:p>
          <a:p>
            <a:pPr marL="457200" indent="-457200" eaLnBrk="1" hangingPunct="1">
              <a:spcBef>
                <a:spcPct val="50000"/>
              </a:spcBef>
              <a:buFont typeface="Arial" pitchFamily="34" charset="0"/>
              <a:buChar char="•"/>
            </a:pPr>
            <a:r>
              <a:rPr lang="en-US" sz="2800" b="1" dirty="0">
                <a:solidFill>
                  <a:srgbClr val="FFFF00"/>
                </a:solidFill>
                <a:effectLst>
                  <a:outerShdw blurRad="38100" dist="38100" dir="2700000" algn="tl">
                    <a:srgbClr val="000000">
                      <a:alpha val="43137"/>
                    </a:srgbClr>
                  </a:outerShdw>
                </a:effectLst>
              </a:rPr>
              <a:t>Breathing is impaired with vest or safety belt restraint</a:t>
            </a:r>
          </a:p>
          <a:p>
            <a:pPr marL="571500" indent="-571500" eaLnBrk="1" hangingPunct="1">
              <a:spcBef>
                <a:spcPct val="50000"/>
              </a:spcBef>
              <a:buFont typeface="Arial" pitchFamily="34" charset="0"/>
              <a:buChar char="•"/>
            </a:pPr>
            <a:r>
              <a:rPr lang="en-US" sz="2800" b="1" i="1" dirty="0">
                <a:solidFill>
                  <a:srgbClr val="C00000"/>
                </a:solidFill>
                <a:effectLst>
                  <a:outerShdw blurRad="38100" dist="38100" dir="2700000" algn="tl">
                    <a:srgbClr val="000000">
                      <a:alpha val="43137"/>
                    </a:srgbClr>
                  </a:outerShdw>
                </a:effectLst>
              </a:rPr>
              <a:t>URGENT!!!  TAKE ACTION</a:t>
            </a:r>
          </a:p>
        </p:txBody>
      </p:sp>
      <p:sp>
        <p:nvSpPr>
          <p:cNvPr id="2" name="Date Placeholder 1"/>
          <p:cNvSpPr>
            <a:spLocks noGrp="1"/>
          </p:cNvSpPr>
          <p:nvPr>
            <p:ph type="dt" sz="half" idx="10"/>
          </p:nvPr>
        </p:nvSpPr>
        <p:spPr/>
        <p:txBody>
          <a:bodyPr/>
          <a:lstStyle/>
          <a:p>
            <a:r>
              <a:rPr lang="en-US" dirty="0" smtClean="0">
                <a:solidFill>
                  <a:srgbClr val="002060"/>
                </a:solidFill>
              </a:rPr>
              <a:t>1.03</a:t>
            </a:r>
            <a:r>
              <a:rPr lang="en-US" dirty="0" smtClean="0"/>
              <a:t> </a:t>
            </a:r>
            <a:endParaRPr lang="en-US" dirty="0"/>
          </a:p>
        </p:txBody>
      </p:sp>
    </p:spTree>
    <p:extLst>
      <p:ext uri="{BB962C8B-B14F-4D97-AF65-F5344CB8AC3E}">
        <p14:creationId xmlns:p14="http://schemas.microsoft.com/office/powerpoint/2010/main" val="5739837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3011"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4301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1CB872-6B50-40C0-9612-06CAA44AD088}" type="slidenum">
              <a:rPr lang="en-US" smtClean="0">
                <a:solidFill>
                  <a:srgbClr val="002060"/>
                </a:solidFill>
              </a:rPr>
              <a:pPr eaLnBrk="1" hangingPunct="1"/>
              <a:t>88</a:t>
            </a:fld>
            <a:endParaRPr lang="en-US" dirty="0" smtClean="0">
              <a:solidFill>
                <a:srgbClr val="002060"/>
              </a:solidFill>
            </a:endParaRPr>
          </a:p>
        </p:txBody>
      </p:sp>
      <p:sp>
        <p:nvSpPr>
          <p:cNvPr id="43013" name="Rectangle 2"/>
          <p:cNvSpPr>
            <a:spLocks noGrp="1" noChangeArrowheads="1"/>
          </p:cNvSpPr>
          <p:nvPr>
            <p:ph type="title"/>
          </p:nvPr>
        </p:nvSpPr>
        <p:spPr>
          <a:xfrm>
            <a:off x="0" y="0"/>
            <a:ext cx="9144000" cy="850900"/>
          </a:xfrm>
          <a:solidFill>
            <a:srgbClr val="002060"/>
          </a:solidFill>
        </p:spPr>
        <p:txBody>
          <a:bodyPr>
            <a:normAutofit fontScale="90000"/>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43014" name="Rectangle 3"/>
          <p:cNvSpPr>
            <a:spLocks noGrp="1" noChangeArrowheads="1"/>
          </p:cNvSpPr>
          <p:nvPr>
            <p:ph type="body" idx="1"/>
          </p:nvPr>
        </p:nvSpPr>
        <p:spPr>
          <a:xfrm>
            <a:off x="609600" y="1219200"/>
            <a:ext cx="8229600" cy="4211638"/>
          </a:xfrm>
        </p:spPr>
        <p:txBody>
          <a:bodyPr/>
          <a:lstStyle/>
          <a:p>
            <a:pPr marL="0" indent="0" eaLnBrk="1" hangingPunct="1">
              <a:buNone/>
            </a:pPr>
            <a:r>
              <a:rPr lang="en-US" sz="3600" b="1" dirty="0" smtClean="0">
                <a:solidFill>
                  <a:srgbClr val="C00000"/>
                </a:solidFill>
                <a:effectLst>
                  <a:outerShdw blurRad="38100" dist="38100" dir="2700000" algn="tl">
                    <a:srgbClr val="000000">
                      <a:alpha val="43137"/>
                    </a:srgbClr>
                  </a:outerShdw>
                </a:effectLst>
              </a:rPr>
              <a:t>Observations and reporting should include:</a:t>
            </a:r>
          </a:p>
          <a:p>
            <a:pPr lvl="1">
              <a:buFont typeface="Arial" pitchFamily="34" charset="0"/>
              <a:buChar char="•"/>
            </a:pPr>
            <a:r>
              <a:rPr lang="en-US" sz="3600" b="1" dirty="0" smtClean="0">
                <a:solidFill>
                  <a:srgbClr val="F9F54B"/>
                </a:solidFill>
                <a:effectLst>
                  <a:outerShdw blurRad="38100" dist="38100" dir="2700000" algn="tl">
                    <a:srgbClr val="000000">
                      <a:alpha val="43137"/>
                    </a:srgbClr>
                  </a:outerShdw>
                </a:effectLst>
              </a:rPr>
              <a:t>Color and condition of skin under restraint</a:t>
            </a:r>
          </a:p>
          <a:p>
            <a:pPr lvl="1">
              <a:buFont typeface="Arial" pitchFamily="34" charset="0"/>
              <a:buChar char="•"/>
            </a:pPr>
            <a:r>
              <a:rPr lang="en-US" sz="3600" b="1" dirty="0" smtClean="0">
                <a:solidFill>
                  <a:srgbClr val="F9F54B"/>
                </a:solidFill>
                <a:effectLst>
                  <a:outerShdw blurRad="38100" dist="38100" dir="2700000" algn="tl">
                    <a:srgbClr val="000000">
                      <a:alpha val="43137"/>
                    </a:srgbClr>
                  </a:outerShdw>
                </a:effectLst>
              </a:rPr>
              <a:t>Pulse rate, color and temperature of skin in restrained extremity</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72" y="4876800"/>
            <a:ext cx="8046055" cy="1304436"/>
          </a:xfrm>
          <a:prstGeom prst="rect">
            <a:avLst/>
          </a:prstGeom>
        </p:spPr>
      </p:pic>
    </p:spTree>
    <p:extLst>
      <p:ext uri="{BB962C8B-B14F-4D97-AF65-F5344CB8AC3E}">
        <p14:creationId xmlns:p14="http://schemas.microsoft.com/office/powerpoint/2010/main" val="27289398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4035"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4403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195918-D7A0-4FC6-89AE-FBA4A31A29A7}" type="slidenum">
              <a:rPr lang="en-US" smtClean="0">
                <a:solidFill>
                  <a:srgbClr val="002060"/>
                </a:solidFill>
              </a:rPr>
              <a:pPr eaLnBrk="1" hangingPunct="1"/>
              <a:t>89</a:t>
            </a:fld>
            <a:endParaRPr lang="en-US" dirty="0" smtClean="0">
              <a:solidFill>
                <a:srgbClr val="002060"/>
              </a:solidFill>
            </a:endParaRPr>
          </a:p>
        </p:txBody>
      </p:sp>
      <p:sp>
        <p:nvSpPr>
          <p:cNvPr id="44037" name="Rectangle 2"/>
          <p:cNvSpPr>
            <a:spLocks noGrp="1" noChangeArrowheads="1"/>
          </p:cNvSpPr>
          <p:nvPr>
            <p:ph type="title"/>
          </p:nvPr>
        </p:nvSpPr>
        <p:spPr>
          <a:xfrm>
            <a:off x="0" y="0"/>
            <a:ext cx="9144000" cy="1066800"/>
          </a:xfrm>
          <a:solidFill>
            <a:srgbClr val="002060"/>
          </a:solidFill>
        </p:spPr>
        <p:txBody>
          <a:bodyPr>
            <a:normAutofit/>
          </a:bodyPr>
          <a:lstStyle/>
          <a:p>
            <a:r>
              <a:rPr lang="en-US" sz="6000" b="1" dirty="0">
                <a:solidFill>
                  <a:prstClr val="white"/>
                </a:solidFill>
                <a:effectLst>
                  <a:outerShdw blurRad="38100" dist="38100" dir="2700000" algn="tl">
                    <a:srgbClr val="000000">
                      <a:alpha val="43137"/>
                    </a:srgbClr>
                  </a:outerShdw>
                </a:effectLst>
              </a:rPr>
              <a:t>Using Restraints</a:t>
            </a:r>
            <a:endParaRPr lang="en-US" sz="2000" b="1" u="sng" dirty="0" smtClean="0"/>
          </a:p>
        </p:txBody>
      </p:sp>
      <p:sp>
        <p:nvSpPr>
          <p:cNvPr id="44038" name="Rectangle 3"/>
          <p:cNvSpPr>
            <a:spLocks noGrp="1" noChangeArrowheads="1"/>
          </p:cNvSpPr>
          <p:nvPr>
            <p:ph type="body" idx="1"/>
          </p:nvPr>
        </p:nvSpPr>
        <p:spPr>
          <a:xfrm>
            <a:off x="466725" y="1274763"/>
            <a:ext cx="8229600" cy="4211637"/>
          </a:xfrm>
        </p:spPr>
        <p:txBody>
          <a:bodyPr/>
          <a:lstStyle/>
          <a:p>
            <a:pPr marL="0" indent="0" eaLnBrk="1" hangingPunct="1">
              <a:lnSpc>
                <a:spcPct val="90000"/>
              </a:lnSpc>
              <a:spcBef>
                <a:spcPct val="15000"/>
              </a:spcBef>
              <a:buNone/>
            </a:pPr>
            <a:r>
              <a:rPr lang="en-US" sz="3600" b="1" dirty="0" smtClean="0">
                <a:solidFill>
                  <a:srgbClr val="C00000"/>
                </a:solidFill>
                <a:effectLst>
                  <a:outerShdw blurRad="38100" dist="38100" dir="2700000" algn="tl">
                    <a:srgbClr val="000000">
                      <a:alpha val="43137"/>
                    </a:srgbClr>
                  </a:outerShdw>
                </a:effectLst>
              </a:rPr>
              <a:t>Observations and reporting should include </a:t>
            </a:r>
            <a:r>
              <a:rPr lang="en-US" b="1" dirty="0" smtClean="0">
                <a:solidFill>
                  <a:srgbClr val="C00000"/>
                </a:solidFill>
                <a:effectLst>
                  <a:outerShdw blurRad="38100" dist="38100" dir="2700000" algn="tl">
                    <a:srgbClr val="000000">
                      <a:alpha val="43137"/>
                    </a:srgbClr>
                  </a:outerShdw>
                </a:effectLst>
              </a:rPr>
              <a:t>(continued):</a:t>
            </a:r>
          </a:p>
          <a:p>
            <a:pPr lvl="1" eaLnBrk="1" hangingPunct="1">
              <a:lnSpc>
                <a:spcPct val="90000"/>
              </a:lnSpc>
              <a:spcBef>
                <a:spcPct val="15000"/>
              </a:spcBef>
              <a:buFont typeface="Arial" pitchFamily="34" charset="0"/>
              <a:buChar char="•"/>
            </a:pPr>
            <a:r>
              <a:rPr lang="en-US" sz="3600" b="1" dirty="0" smtClean="0">
                <a:solidFill>
                  <a:srgbClr val="F9F54B"/>
                </a:solidFill>
                <a:effectLst>
                  <a:outerShdw blurRad="38100" dist="38100" dir="2700000" algn="tl">
                    <a:srgbClr val="000000">
                      <a:alpha val="43137"/>
                    </a:srgbClr>
                  </a:outerShdw>
                </a:effectLst>
              </a:rPr>
              <a:t>Any complaints about restrained part</a:t>
            </a:r>
          </a:p>
          <a:p>
            <a:pPr lvl="1" eaLnBrk="1" hangingPunct="1">
              <a:lnSpc>
                <a:spcPct val="90000"/>
              </a:lnSpc>
              <a:spcBef>
                <a:spcPct val="15000"/>
              </a:spcBef>
              <a:buFont typeface="Arial" pitchFamily="34" charset="0"/>
              <a:buChar char="•"/>
            </a:pPr>
            <a:r>
              <a:rPr lang="en-US" sz="3600" b="1" dirty="0" smtClean="0">
                <a:solidFill>
                  <a:srgbClr val="F9F54B"/>
                </a:solidFill>
                <a:effectLst>
                  <a:outerShdw blurRad="38100" dist="38100" dir="2700000" algn="tl">
                    <a:srgbClr val="000000">
                      <a:alpha val="43137"/>
                    </a:srgbClr>
                  </a:outerShdw>
                </a:effectLst>
              </a:rPr>
              <a:t>Red or injured skin areas under restraint</a:t>
            </a:r>
          </a:p>
          <a:p>
            <a:pPr lvl="1" eaLnBrk="1" hangingPunct="1">
              <a:lnSpc>
                <a:spcPct val="90000"/>
              </a:lnSpc>
              <a:spcBef>
                <a:spcPct val="15000"/>
              </a:spcBef>
              <a:buFont typeface="Arial" pitchFamily="34" charset="0"/>
              <a:buChar char="•"/>
            </a:pPr>
            <a:r>
              <a:rPr lang="en-US" sz="3600" b="1" dirty="0" smtClean="0">
                <a:solidFill>
                  <a:srgbClr val="F9F54B"/>
                </a:solidFill>
                <a:effectLst>
                  <a:outerShdw blurRad="38100" dist="38100" dir="2700000" algn="tl">
                    <a:srgbClr val="000000">
                      <a:alpha val="43137"/>
                    </a:srgbClr>
                  </a:outerShdw>
                </a:effectLst>
              </a:rPr>
              <a:t>Respiratory rate and color of skin with vest and safety belt restraints</a:t>
            </a: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105400"/>
            <a:ext cx="7010400" cy="1136534"/>
          </a:xfrm>
          <a:prstGeom prst="rect">
            <a:avLst/>
          </a:prstGeom>
        </p:spPr>
      </p:pic>
    </p:spTree>
    <p:extLst>
      <p:ext uri="{BB962C8B-B14F-4D97-AF65-F5344CB8AC3E}">
        <p14:creationId xmlns:p14="http://schemas.microsoft.com/office/powerpoint/2010/main" val="348590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0400" y="6324600"/>
            <a:ext cx="2895600" cy="365125"/>
          </a:xfrm>
        </p:spPr>
        <p:txBody>
          <a:bodyPr/>
          <a:lstStyle/>
          <a:p>
            <a:r>
              <a:rPr lang="en-US" dirty="0" smtClean="0">
                <a:solidFill>
                  <a:srgbClr val="002060"/>
                </a:solidFill>
              </a:rPr>
              <a:t>Nursing Fundamentals 7243</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26BD2277-F3D1-4085-9DDA-896072E1A56E}" type="slidenum">
              <a:rPr lang="en-US">
                <a:solidFill>
                  <a:srgbClr val="002060"/>
                </a:solidFill>
              </a:rPr>
              <a:pPr/>
              <a:t>9</a:t>
            </a:fld>
            <a:endParaRPr lang="en-US" dirty="0">
              <a:solidFill>
                <a:srgbClr val="002060"/>
              </a:solidFill>
            </a:endParaRPr>
          </a:p>
        </p:txBody>
      </p:sp>
      <p:sp>
        <p:nvSpPr>
          <p:cNvPr id="53251" name="Rectangle 3"/>
          <p:cNvSpPr>
            <a:spLocks noGrp="1" noChangeArrowheads="1"/>
          </p:cNvSpPr>
          <p:nvPr>
            <p:ph type="body" idx="1"/>
          </p:nvPr>
        </p:nvSpPr>
        <p:spPr>
          <a:xfrm>
            <a:off x="533400" y="1676400"/>
            <a:ext cx="8281988" cy="4295775"/>
          </a:xfrm>
        </p:spPr>
        <p:txBody>
          <a:bodyPr>
            <a:normAutofit/>
          </a:bodyPr>
          <a:lstStyle/>
          <a:p>
            <a:pPr marL="0" indent="0">
              <a:lnSpc>
                <a:spcPct val="90000"/>
              </a:lnSpc>
              <a:buNone/>
            </a:pPr>
            <a:r>
              <a:rPr lang="en-US"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Residents have the right to:</a:t>
            </a:r>
          </a:p>
          <a:p>
            <a:pPr marL="914400" indent="-914400">
              <a:lnSpc>
                <a:spcPct val="90000"/>
              </a:lnSpc>
              <a:buFont typeface="+mj-lt"/>
              <a:buAutoNum type="arabicPeriod" startAt="4"/>
            </a:pPr>
            <a:r>
              <a:rPr lang="en-US" sz="4800" b="1" dirty="0" smtClean="0">
                <a:solidFill>
                  <a:srgbClr val="663300"/>
                </a:solidFill>
                <a:effectLst>
                  <a:outerShdw blurRad="38100" dist="38100" dir="2700000" algn="tl">
                    <a:srgbClr val="000000">
                      <a:alpha val="43137"/>
                    </a:srgbClr>
                  </a:outerShdw>
                </a:effectLst>
                <a:latin typeface="Arial" pitchFamily="34" charset="0"/>
                <a:cs typeface="Arial" pitchFamily="34" charset="0"/>
              </a:rPr>
              <a:t>have on file the attending physician’s proposed schedule of medical treatment.</a:t>
            </a:r>
            <a:endParaRPr lang="en-US" sz="4800" b="1" dirty="0">
              <a:solidFill>
                <a:srgbClr val="663300"/>
              </a:solidFill>
              <a:effectLst>
                <a:outerShdw blurRad="38100" dist="38100" dir="2700000" algn="tl">
                  <a:srgbClr val="000000">
                    <a:alpha val="43137"/>
                  </a:srgbClr>
                </a:outerShdw>
              </a:effectLst>
              <a:latin typeface="Arial" pitchFamily="34" charset="0"/>
              <a:cs typeface="Arial" pitchFamily="34" charset="0"/>
            </a:endParaRPr>
          </a:p>
        </p:txBody>
      </p:sp>
      <p:sp>
        <p:nvSpPr>
          <p:cNvPr id="53253" name="Rectangle 5"/>
          <p:cNvSpPr>
            <a:spLocks noChangeArrowheads="1"/>
          </p:cNvSpPr>
          <p:nvPr/>
        </p:nvSpPr>
        <p:spPr bwMode="auto">
          <a:xfrm>
            <a:off x="0" y="128"/>
            <a:ext cx="9144000" cy="1600072"/>
          </a:xfrm>
          <a:prstGeom prst="rect">
            <a:avLst/>
          </a:prstGeom>
          <a:solidFill>
            <a:srgbClr val="002060"/>
          </a:solidFill>
          <a:ln>
            <a:noFill/>
          </a:ln>
          <a:effectLst/>
          <a:extLst/>
        </p:spPr>
        <p:txBody>
          <a:bodyPr anchor="ctr"/>
          <a:lstStyle/>
          <a:p>
            <a:pPr algn="ctr"/>
            <a:endParaRPr kumimoji="1" lang="en-US" sz="4000" b="1" dirty="0" smtClean="0">
              <a:solidFill>
                <a:prstClr val="white"/>
              </a:solidFill>
              <a:latin typeface="Arial" pitchFamily="34" charset="0"/>
              <a:cs typeface="Arial" pitchFamily="34" charset="0"/>
            </a:endParaRPr>
          </a:p>
          <a:p>
            <a:pPr algn="ctr"/>
            <a:r>
              <a:rPr kumimoji="1" lang="en-US" sz="4000" b="1" dirty="0" smtClean="0">
                <a:solidFill>
                  <a:prstClr val="white"/>
                </a:solidFill>
                <a:latin typeface="Arial" pitchFamily="34" charset="0"/>
                <a:cs typeface="Arial" pitchFamily="34" charset="0"/>
              </a:rPr>
              <a:t>OBRA </a:t>
            </a:r>
            <a:r>
              <a:rPr kumimoji="1" lang="en-US" sz="4000" b="1" dirty="0">
                <a:solidFill>
                  <a:prstClr val="white"/>
                </a:solidFill>
                <a:latin typeface="Arial" pitchFamily="34" charset="0"/>
                <a:cs typeface="Arial" pitchFamily="34" charset="0"/>
              </a:rPr>
              <a:t>1987 </a:t>
            </a:r>
          </a:p>
          <a:p>
            <a:pPr algn="ctr"/>
            <a:r>
              <a:rPr kumimoji="1" lang="en-US" sz="4000" b="1" dirty="0">
                <a:solidFill>
                  <a:prstClr val="white"/>
                </a:solidFill>
                <a:latin typeface="Arial" pitchFamily="34" charset="0"/>
                <a:cs typeface="Arial" pitchFamily="34" charset="0"/>
              </a:rPr>
              <a:t>Residents’ Bill of Rights</a:t>
            </a:r>
            <a: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t/>
            </a:r>
            <a:br>
              <a:rPr kumimoji="1"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rPr>
            </a:br>
            <a:endParaRPr kumimoji="1" lang="en-US" sz="3600" dirty="0">
              <a:solidFill>
                <a:srgbClr val="663300"/>
              </a:solidFill>
              <a:effectLst>
                <a:outerShdw blurRad="38100" dist="38100" dir="2700000" algn="tl">
                  <a:srgbClr val="000000">
                    <a:alpha val="43137"/>
                  </a:srgbClr>
                </a:outerShdw>
              </a:effectLst>
              <a:latin typeface="Monotype Corsiva" pitchFamily="66" charset="0"/>
            </a:endParaRPr>
          </a:p>
        </p:txBody>
      </p:sp>
      <p:sp>
        <p:nvSpPr>
          <p:cNvPr id="2" name="Date Placeholder 1"/>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31763359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457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r>
              <a:rPr lang="en-US" dirty="0" smtClean="0">
                <a:solidFill>
                  <a:srgbClr val="002060"/>
                </a:solidFill>
              </a:rPr>
              <a:t>1.03</a:t>
            </a:r>
            <a:endParaRPr lang="en-US" dirty="0">
              <a:solidFill>
                <a:srgbClr val="002060"/>
              </a:solidFill>
            </a:endParaRPr>
          </a:p>
        </p:txBody>
      </p:sp>
      <p:sp>
        <p:nvSpPr>
          <p:cNvPr id="3" name="Footer Placeholder 2"/>
          <p:cNvSpPr>
            <a:spLocks noGrp="1"/>
          </p:cNvSpPr>
          <p:nvPr>
            <p:ph type="ftr" sz="quarter" idx="11"/>
          </p:nvPr>
        </p:nvSpPr>
        <p:spPr/>
        <p:txBody>
          <a:bodyPr/>
          <a:lstStyle/>
          <a:p>
            <a:r>
              <a:rPr lang="en-US" smtClean="0">
                <a:solidFill>
                  <a:srgbClr val="002060"/>
                </a:solidFill>
              </a:rPr>
              <a:t>Nursing Fundamentals 7243</a:t>
            </a:r>
            <a:endParaRPr lang="en-US">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90</a:t>
            </a:fld>
            <a:endParaRPr lang="en-US" dirty="0">
              <a:solidFill>
                <a:srgbClr val="002060"/>
              </a:solidFill>
            </a:endParaRPr>
          </a:p>
        </p:txBody>
      </p:sp>
      <p:sp>
        <p:nvSpPr>
          <p:cNvPr id="5" name="Rectangle 4"/>
          <p:cNvSpPr/>
          <p:nvPr/>
        </p:nvSpPr>
        <p:spPr>
          <a:xfrm>
            <a:off x="-228600" y="1752600"/>
            <a:ext cx="9525000" cy="3352800"/>
          </a:xfrm>
          <a:prstGeom prst="rect">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rgbClr val="FFC000"/>
                </a:solidFill>
                <a:effectLst>
                  <a:outerShdw blurRad="38100" dist="38100" dir="2700000" algn="tl">
                    <a:srgbClr val="000000">
                      <a:alpha val="43137"/>
                    </a:srgbClr>
                  </a:outerShdw>
                </a:effectLst>
              </a:rPr>
              <a:t>   </a:t>
            </a:r>
            <a:r>
              <a:rPr lang="en-US" sz="8800" b="1" dirty="0" smtClean="0">
                <a:solidFill>
                  <a:srgbClr val="FF0000"/>
                </a:solidFill>
                <a:effectLst>
                  <a:outerShdw blurRad="38100" dist="38100" dir="2700000" algn="tl">
                    <a:srgbClr val="000000">
                      <a:alpha val="43137"/>
                    </a:srgbClr>
                  </a:outerShdw>
                </a:effectLst>
              </a:rPr>
              <a:t>SKILL</a:t>
            </a:r>
            <a:r>
              <a:rPr lang="en-US" sz="8800" b="1" dirty="0" smtClean="0">
                <a:solidFill>
                  <a:srgbClr val="FFC000"/>
                </a:solidFill>
                <a:effectLst>
                  <a:outerShdw blurRad="38100" dist="38100" dir="2700000" algn="tl">
                    <a:srgbClr val="000000">
                      <a:alpha val="43137"/>
                    </a:srgbClr>
                  </a:outerShdw>
                </a:effectLst>
              </a:rPr>
              <a:t> </a:t>
            </a:r>
            <a:r>
              <a:rPr lang="en-US" sz="6600" b="1" dirty="0" smtClean="0">
                <a:solidFill>
                  <a:srgbClr val="FFC000"/>
                </a:solidFill>
                <a:effectLst>
                  <a:outerShdw blurRad="38100" dist="38100" dir="2700000" algn="tl">
                    <a:srgbClr val="000000">
                      <a:alpha val="43137"/>
                    </a:srgbClr>
                  </a:outerShdw>
                </a:effectLst>
              </a:rPr>
              <a:t>1.03B</a:t>
            </a:r>
          </a:p>
          <a:p>
            <a:pPr algn="ctr"/>
            <a:r>
              <a:rPr lang="en-US" sz="6600" b="1" dirty="0" smtClean="0">
                <a:solidFill>
                  <a:srgbClr val="FFC000"/>
                </a:solidFill>
                <a:effectLst>
                  <a:outerShdw blurRad="38100" dist="38100" dir="2700000" algn="tl">
                    <a:srgbClr val="000000">
                      <a:alpha val="43137"/>
                    </a:srgbClr>
                  </a:outerShdw>
                </a:effectLst>
              </a:rPr>
              <a:t>Apply Restraints</a:t>
            </a:r>
            <a:endParaRPr lang="en-US" sz="6600" b="1" dirty="0">
              <a:solidFill>
                <a:prstClr val="white"/>
              </a:solidFill>
              <a:effectLst>
                <a:outerShdw blurRad="38100" dist="38100" dir="2700000" algn="tl">
                  <a:srgbClr val="000000">
                    <a:alpha val="43137"/>
                  </a:srgbClr>
                </a:outerShdw>
              </a:effectLst>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8462" y="2514600"/>
            <a:ext cx="935980" cy="819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152400" y="155510"/>
            <a:ext cx="4572000" cy="800219"/>
          </a:xfrm>
          <a:prstGeom prst="rect">
            <a:avLst/>
          </a:prstGeom>
        </p:spPr>
        <p:txBody>
          <a:bodyPr>
            <a:spAutoFit/>
          </a:bodyPr>
          <a:lstStyle/>
          <a:p>
            <a:pPr>
              <a:defRPr/>
            </a:pPr>
            <a:r>
              <a:rPr lang="en-US" sz="2800" b="1" dirty="0">
                <a:solidFill>
                  <a:srgbClr val="FFCC00"/>
                </a:solidFill>
                <a:effectLst>
                  <a:outerShdw blurRad="38100" dist="38100" dir="2700000" algn="tl">
                    <a:srgbClr val="000000">
                      <a:alpha val="43137"/>
                    </a:srgbClr>
                  </a:outerShdw>
                </a:effectLst>
              </a:rPr>
              <a:t>Training Lab Assignment</a:t>
            </a:r>
          </a:p>
          <a:p>
            <a:pPr>
              <a:defRPr/>
            </a:pPr>
            <a:r>
              <a:rPr lang="en-US" b="1" dirty="0">
                <a:solidFill>
                  <a:srgbClr val="FFCC00"/>
                </a:solidFill>
                <a:effectLst>
                  <a:outerShdw blurRad="38100" dist="38100" dir="2700000" algn="tl">
                    <a:srgbClr val="000000">
                      <a:alpha val="43137"/>
                    </a:srgbClr>
                  </a:outerShdw>
                </a:effectLst>
              </a:rPr>
              <a:t>Engage in the Skill Acquisition Process for:</a:t>
            </a:r>
          </a:p>
        </p:txBody>
      </p:sp>
    </p:spTree>
    <p:extLst>
      <p:ext uri="{BB962C8B-B14F-4D97-AF65-F5344CB8AC3E}">
        <p14:creationId xmlns:p14="http://schemas.microsoft.com/office/powerpoint/2010/main" val="22682514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133600"/>
            <a:ext cx="9144000" cy="2451100"/>
          </a:xfrm>
          <a:solidFill>
            <a:srgbClr val="002060"/>
          </a:solidFill>
        </p:spPr>
        <p:txBody>
          <a:bodyPr rtlCol="0">
            <a:normAutofit/>
          </a:bodyPr>
          <a:lstStyle/>
          <a:p>
            <a:pPr eaLnBrk="1" fontAlgn="auto" hangingPunct="1">
              <a:spcAft>
                <a:spcPts val="0"/>
              </a:spcAft>
              <a:defRPr/>
            </a:pPr>
            <a:r>
              <a:rPr lang="en-US" sz="7200" b="1" dirty="0" smtClean="0">
                <a:solidFill>
                  <a:schemeClr val="bg1"/>
                </a:solidFill>
                <a:effectLst>
                  <a:outerShdw blurRad="38100" dist="38100" dir="2700000" algn="tl">
                    <a:srgbClr val="000000">
                      <a:alpha val="43137"/>
                    </a:srgbClr>
                  </a:outerShdw>
                </a:effectLst>
              </a:rPr>
              <a:t>Resident Advocates</a:t>
            </a:r>
            <a:endParaRPr lang="en-US" sz="7200" b="1" dirty="0">
              <a:solidFill>
                <a:schemeClr val="bg1"/>
              </a:solidFill>
              <a:effectLst>
                <a:outerShdw blurRad="38100" dist="38100" dir="2700000" algn="tl">
                  <a:srgbClr val="000000">
                    <a:alpha val="43137"/>
                  </a:srgbClr>
                </a:outerShdw>
              </a:effectLst>
            </a:endParaRPr>
          </a:p>
        </p:txBody>
      </p:sp>
      <p:sp>
        <p:nvSpPr>
          <p:cNvPr id="54275"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FFFFFF"/>
                </a:solidFill>
              </a:rPr>
              <a:t>Nursing Fundamentals 7243</a:t>
            </a:r>
          </a:p>
        </p:txBody>
      </p:sp>
      <p:sp>
        <p:nvSpPr>
          <p:cNvPr id="5427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8F8FBD-7AD4-4D6A-A96C-C601935D5BA6}" type="slidenum">
              <a:rPr lang="en-US" smtClean="0">
                <a:solidFill>
                  <a:srgbClr val="FFFFFF"/>
                </a:solidFill>
              </a:rPr>
              <a:pPr eaLnBrk="1" hangingPunct="1"/>
              <a:t>91</a:t>
            </a:fld>
            <a:endParaRPr lang="en-US" smtClean="0">
              <a:solidFill>
                <a:srgbClr val="FFFFFF"/>
              </a:solidFill>
            </a:endParaRPr>
          </a:p>
        </p:txBody>
      </p:sp>
      <p:sp>
        <p:nvSpPr>
          <p:cNvPr id="54277"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FFFF"/>
                </a:solidFill>
              </a:rPr>
              <a:t>1.03</a:t>
            </a:r>
          </a:p>
        </p:txBody>
      </p:sp>
    </p:spTree>
    <p:extLst>
      <p:ext uri="{BB962C8B-B14F-4D97-AF65-F5344CB8AC3E}">
        <p14:creationId xmlns:p14="http://schemas.microsoft.com/office/powerpoint/2010/main" val="37176747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92</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143000"/>
          </a:xfrm>
          <a:solidFill>
            <a:srgbClr val="002060"/>
          </a:solidFill>
        </p:spPr>
        <p:txBody>
          <a:bodyPr/>
          <a:lstStyle/>
          <a:p>
            <a:r>
              <a:rPr lang="en-US" sz="6000" b="1" dirty="0" smtClean="0">
                <a:solidFill>
                  <a:prstClr val="white"/>
                </a:solidFill>
                <a:effectLst>
                  <a:outerShdw blurRad="38100" dist="38100" dir="2700000" algn="tl">
                    <a:srgbClr val="000000">
                      <a:alpha val="43137"/>
                    </a:srgbClr>
                  </a:outerShdw>
                </a:effectLst>
              </a:rPr>
              <a:t>Resident Advocates</a:t>
            </a:r>
            <a:endParaRPr lang="en-US" sz="2000" b="1" u="sng" dirty="0" smtClean="0"/>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sp>
        <p:nvSpPr>
          <p:cNvPr id="3" name="Rectangle 2"/>
          <p:cNvSpPr/>
          <p:nvPr/>
        </p:nvSpPr>
        <p:spPr>
          <a:xfrm>
            <a:off x="1004341" y="1371600"/>
            <a:ext cx="7315200" cy="3135602"/>
          </a:xfrm>
          <a:prstGeom prst="rect">
            <a:avLst/>
          </a:prstGeom>
        </p:spPr>
        <p:txBody>
          <a:bodyPr wrap="square">
            <a:spAutoFit/>
          </a:bodyPr>
          <a:lstStyle/>
          <a:p>
            <a:pPr lvl="0">
              <a:lnSpc>
                <a:spcPct val="80000"/>
              </a:lnSpc>
              <a:spcBef>
                <a:spcPct val="30000"/>
              </a:spcBef>
              <a:buClr>
                <a:prstClr val="black"/>
              </a:buClr>
            </a:pPr>
            <a:r>
              <a:rPr lang="en-US" sz="4800" b="1" dirty="0" smtClean="0">
                <a:solidFill>
                  <a:srgbClr val="002060"/>
                </a:solidFill>
                <a:effectLst>
                  <a:outerShdw blurRad="38100" dist="38100" dir="2700000" algn="tl">
                    <a:srgbClr val="000000">
                      <a:alpha val="43137"/>
                    </a:srgbClr>
                  </a:outerShdw>
                </a:effectLst>
              </a:rPr>
              <a:t>What does an advocate do?</a:t>
            </a:r>
          </a:p>
          <a:p>
            <a:pPr marL="685800" lvl="0" indent="-685800">
              <a:lnSpc>
                <a:spcPct val="80000"/>
              </a:lnSpc>
              <a:spcBef>
                <a:spcPct val="30000"/>
              </a:spcBef>
              <a:buClr>
                <a:srgbClr val="FFFF00"/>
              </a:buClr>
              <a:buFont typeface="Arial" pitchFamily="34" charset="0"/>
              <a:buChar char="•"/>
            </a:pPr>
            <a:r>
              <a:rPr lang="en-US" sz="4800" b="1" dirty="0" smtClean="0">
                <a:solidFill>
                  <a:srgbClr val="FFFF00"/>
                </a:solidFill>
                <a:effectLst>
                  <a:outerShdw blurRad="38100" dist="38100" dir="2700000" algn="tl">
                    <a:srgbClr val="000000">
                      <a:alpha val="43137"/>
                    </a:srgbClr>
                  </a:outerShdw>
                </a:effectLst>
              </a:rPr>
              <a:t>Plead </a:t>
            </a:r>
            <a:r>
              <a:rPr lang="en-US" sz="4800" b="1" dirty="0">
                <a:solidFill>
                  <a:srgbClr val="FFFF00"/>
                </a:solidFill>
                <a:effectLst>
                  <a:outerShdw blurRad="38100" dist="38100" dir="2700000" algn="tl">
                    <a:srgbClr val="000000">
                      <a:alpha val="43137"/>
                    </a:srgbClr>
                  </a:outerShdw>
                </a:effectLst>
              </a:rPr>
              <a:t>cause of another</a:t>
            </a:r>
          </a:p>
          <a:p>
            <a:pPr marL="685800" lvl="0" indent="-685800">
              <a:lnSpc>
                <a:spcPct val="80000"/>
              </a:lnSpc>
              <a:spcBef>
                <a:spcPct val="30000"/>
              </a:spcBef>
              <a:buFont typeface="Arial" pitchFamily="34" charset="0"/>
              <a:buChar char="•"/>
            </a:pPr>
            <a:r>
              <a:rPr lang="en-US" sz="4800" b="1" dirty="0">
                <a:solidFill>
                  <a:srgbClr val="FFFF00"/>
                </a:solidFill>
                <a:effectLst>
                  <a:outerShdw blurRad="38100" dist="38100" dir="2700000" algn="tl">
                    <a:srgbClr val="000000">
                      <a:alpha val="43137"/>
                    </a:srgbClr>
                  </a:outerShdw>
                </a:effectLst>
              </a:rPr>
              <a:t>Resolve grievances</a:t>
            </a:r>
          </a:p>
          <a:p>
            <a:pPr marL="685800" lvl="0" indent="-685800">
              <a:lnSpc>
                <a:spcPct val="80000"/>
              </a:lnSpc>
              <a:spcBef>
                <a:spcPct val="30000"/>
              </a:spcBef>
              <a:buFont typeface="Arial" pitchFamily="34" charset="0"/>
              <a:buChar char="•"/>
            </a:pPr>
            <a:r>
              <a:rPr lang="en-US" sz="4800" b="1" dirty="0">
                <a:solidFill>
                  <a:srgbClr val="FFFF00"/>
                </a:solidFill>
                <a:effectLst>
                  <a:outerShdw blurRad="38100" dist="38100" dir="2700000" algn="tl">
                    <a:srgbClr val="000000">
                      <a:alpha val="43137"/>
                    </a:srgbClr>
                  </a:outerShdw>
                </a:effectLst>
              </a:rPr>
              <a:t>Protect resident’s rights</a:t>
            </a:r>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35022" y="4533922"/>
            <a:ext cx="1453838" cy="1669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1665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93</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143000"/>
          </a:xfrm>
          <a:solidFill>
            <a:srgbClr val="002060"/>
          </a:solidFill>
        </p:spPr>
        <p:txBody>
          <a:bodyPr/>
          <a:lstStyle/>
          <a:p>
            <a:r>
              <a:rPr lang="en-US" sz="6000" b="1" dirty="0" smtClean="0">
                <a:solidFill>
                  <a:prstClr val="white"/>
                </a:solidFill>
                <a:effectLst>
                  <a:outerShdw blurRad="38100" dist="38100" dir="2700000" algn="tl">
                    <a:srgbClr val="000000">
                      <a:alpha val="43137"/>
                    </a:srgbClr>
                  </a:outerShdw>
                </a:effectLst>
              </a:rPr>
              <a:t>Resident Advocates</a:t>
            </a:r>
            <a:endParaRPr lang="en-US" sz="2000" b="1" u="sng" dirty="0" smtClean="0"/>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sp>
        <p:nvSpPr>
          <p:cNvPr id="4" name="Rectangle 3"/>
          <p:cNvSpPr/>
          <p:nvPr/>
        </p:nvSpPr>
        <p:spPr>
          <a:xfrm>
            <a:off x="990600" y="1828800"/>
            <a:ext cx="7239000" cy="3416320"/>
          </a:xfrm>
          <a:prstGeom prst="rect">
            <a:avLst/>
          </a:prstGeom>
        </p:spPr>
        <p:txBody>
          <a:bodyPr wrap="square">
            <a:spAutoFit/>
          </a:bodyPr>
          <a:lstStyle/>
          <a:p>
            <a:pPr lvl="0">
              <a:lnSpc>
                <a:spcPct val="80000"/>
              </a:lnSpc>
              <a:spcBef>
                <a:spcPct val="30000"/>
              </a:spcBef>
            </a:pPr>
            <a:r>
              <a:rPr lang="en-US" sz="3600" b="1" dirty="0">
                <a:solidFill>
                  <a:srgbClr val="002060"/>
                </a:solidFill>
                <a:effectLst>
                  <a:outerShdw blurRad="38100" dist="38100" dir="2700000" algn="tl">
                    <a:srgbClr val="000000">
                      <a:alpha val="43137"/>
                    </a:srgbClr>
                  </a:outerShdw>
                </a:effectLst>
              </a:rPr>
              <a:t>Advocates can be:</a:t>
            </a:r>
          </a:p>
          <a:p>
            <a:pPr marL="915987" lvl="1" indent="-571500">
              <a:lnSpc>
                <a:spcPct val="80000"/>
              </a:lnSpc>
              <a:spcBef>
                <a:spcPct val="30000"/>
              </a:spcBef>
              <a:buFont typeface="Arial" pitchFamily="34" charset="0"/>
              <a:buChar char="•"/>
            </a:pPr>
            <a:r>
              <a:rPr lang="en-US" sz="3600" b="1" dirty="0">
                <a:solidFill>
                  <a:srgbClr val="C00000"/>
                </a:solidFill>
                <a:effectLst>
                  <a:outerShdw blurRad="38100" dist="38100" dir="2700000" algn="tl">
                    <a:srgbClr val="000000">
                      <a:alpha val="43137"/>
                    </a:srgbClr>
                  </a:outerShdw>
                </a:effectLst>
              </a:rPr>
              <a:t>You and your co-workers</a:t>
            </a:r>
          </a:p>
          <a:p>
            <a:pPr marL="915987" lvl="1" indent="-571500">
              <a:lnSpc>
                <a:spcPct val="80000"/>
              </a:lnSpc>
              <a:spcBef>
                <a:spcPct val="30000"/>
              </a:spcBef>
              <a:buFont typeface="Arial" pitchFamily="34" charset="0"/>
              <a:buChar char="•"/>
            </a:pPr>
            <a:r>
              <a:rPr lang="en-US" sz="3600" b="1" dirty="0">
                <a:solidFill>
                  <a:srgbClr val="C00000"/>
                </a:solidFill>
                <a:effectLst>
                  <a:outerShdw blurRad="38100" dist="38100" dir="2700000" algn="tl">
                    <a:srgbClr val="000000">
                      <a:alpha val="43137"/>
                    </a:srgbClr>
                  </a:outerShdw>
                </a:effectLst>
              </a:rPr>
              <a:t>Member of resident’s family/support system</a:t>
            </a:r>
          </a:p>
          <a:p>
            <a:pPr marL="915987" lvl="1" indent="-571500">
              <a:lnSpc>
                <a:spcPct val="80000"/>
              </a:lnSpc>
              <a:spcBef>
                <a:spcPct val="30000"/>
              </a:spcBef>
              <a:buFont typeface="Arial" pitchFamily="34" charset="0"/>
              <a:buChar char="•"/>
            </a:pPr>
            <a:r>
              <a:rPr lang="en-US" sz="3600" b="1" dirty="0">
                <a:solidFill>
                  <a:srgbClr val="C00000"/>
                </a:solidFill>
                <a:effectLst>
                  <a:outerShdw blurRad="38100" dist="38100" dir="2700000" algn="tl">
                    <a:srgbClr val="000000">
                      <a:alpha val="43137"/>
                    </a:srgbClr>
                  </a:outerShdw>
                </a:effectLst>
              </a:rPr>
              <a:t>Resident’s guardian</a:t>
            </a:r>
          </a:p>
          <a:p>
            <a:pPr marL="915987" lvl="1" indent="-571500">
              <a:lnSpc>
                <a:spcPct val="80000"/>
              </a:lnSpc>
              <a:spcBef>
                <a:spcPct val="30000"/>
              </a:spcBef>
              <a:buFont typeface="Arial" pitchFamily="34" charset="0"/>
              <a:buChar char="•"/>
            </a:pPr>
            <a:r>
              <a:rPr lang="en-US" sz="3600" b="1" dirty="0">
                <a:solidFill>
                  <a:srgbClr val="FFFF00"/>
                </a:solidFill>
                <a:effectLst>
                  <a:outerShdw blurRad="38100" dist="38100" dir="2700000" algn="tl">
                    <a:srgbClr val="000000">
                      <a:alpha val="43137"/>
                    </a:srgbClr>
                  </a:outerShdw>
                </a:effectLst>
              </a:rPr>
              <a:t>Ombudsman</a:t>
            </a:r>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65255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94</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143000"/>
          </a:xfrm>
          <a:solidFill>
            <a:srgbClr val="002060"/>
          </a:solidFill>
        </p:spPr>
        <p:txBody>
          <a:bodyPr/>
          <a:lstStyle/>
          <a:p>
            <a:r>
              <a:rPr lang="en-US" sz="6000" b="1" dirty="0" smtClean="0">
                <a:solidFill>
                  <a:prstClr val="white"/>
                </a:solidFill>
                <a:effectLst>
                  <a:outerShdw blurRad="38100" dist="38100" dir="2700000" algn="tl">
                    <a:srgbClr val="000000">
                      <a:alpha val="43137"/>
                    </a:srgbClr>
                  </a:outerShdw>
                </a:effectLst>
              </a:rPr>
              <a:t>Resident Advocates</a:t>
            </a:r>
            <a:endParaRPr lang="en-US" sz="2000" b="1" u="sng" dirty="0" smtClean="0"/>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sp>
        <p:nvSpPr>
          <p:cNvPr id="3" name="Rectangle 2"/>
          <p:cNvSpPr/>
          <p:nvPr/>
        </p:nvSpPr>
        <p:spPr>
          <a:xfrm>
            <a:off x="533400" y="1295400"/>
            <a:ext cx="8305800" cy="5324535"/>
          </a:xfrm>
          <a:prstGeom prst="rect">
            <a:avLst/>
          </a:prstGeom>
        </p:spPr>
        <p:txBody>
          <a:bodyPr wrap="square">
            <a:spAutoFit/>
          </a:bodyPr>
          <a:lstStyle/>
          <a:p>
            <a:pPr lvl="0"/>
            <a:r>
              <a:rPr lang="en-US" sz="3200" b="1" dirty="0">
                <a:solidFill>
                  <a:srgbClr val="FFFF00"/>
                </a:solidFill>
              </a:rPr>
              <a:t>Ombudsman Program</a:t>
            </a:r>
            <a:r>
              <a:rPr lang="en-US" sz="3200" b="1" dirty="0">
                <a:solidFill>
                  <a:srgbClr val="002060"/>
                </a:solidFill>
              </a:rPr>
              <a:t> - History</a:t>
            </a:r>
            <a:r>
              <a:rPr lang="en-US" sz="3200" dirty="0">
                <a:solidFill>
                  <a:srgbClr val="002060"/>
                </a:solidFill>
              </a:rPr>
              <a:t> </a:t>
            </a:r>
          </a:p>
          <a:p>
            <a:pPr lvl="0"/>
            <a:r>
              <a:rPr lang="en-US" dirty="0">
                <a:solidFill>
                  <a:srgbClr val="002060"/>
                </a:solidFill>
              </a:rPr>
              <a:t> </a:t>
            </a:r>
            <a:r>
              <a:rPr lang="en-US" dirty="0" smtClean="0">
                <a:solidFill>
                  <a:schemeClr val="bg1"/>
                </a:solidFill>
              </a:rPr>
              <a:t>The </a:t>
            </a:r>
            <a:r>
              <a:rPr lang="en-US" dirty="0">
                <a:solidFill>
                  <a:schemeClr val="bg1"/>
                </a:solidFill>
              </a:rPr>
              <a:t>national network of long term care ombudsman programs was established in response to the many problems found in nursing homes. The program was first introduced in 1971 as part of President Nixon’s eight-point plan to improve nursing home conditions. This plan established several demonstration ombudsman projects, funded and supervised in the beginning through the U.S. Public Health Service.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In 1973, administration responsibility for these projects was transferred within the Department of Health, Education and Welfare to the Administration on Aging, within the Office of Human Development Services. By 1975, all state agencies on aging were invited to submit proposals to promote effective statewide ombudsman programs. Money was then made available for this voluntary state program. </a:t>
            </a:r>
            <a:br>
              <a:rPr lang="en-US" dirty="0">
                <a:solidFill>
                  <a:schemeClr val="bg1"/>
                </a:solidFill>
              </a:rPr>
            </a:br>
            <a:r>
              <a:rPr lang="en-US" dirty="0">
                <a:solidFill>
                  <a:schemeClr val="bg1"/>
                </a:solidFill>
              </a:rPr>
              <a:t/>
            </a:r>
            <a:br>
              <a:rPr lang="en-US" dirty="0">
                <a:solidFill>
                  <a:schemeClr val="bg1"/>
                </a:solidFill>
              </a:rPr>
            </a:br>
            <a:r>
              <a:rPr lang="en-US" sz="2800" b="1" dirty="0">
                <a:solidFill>
                  <a:srgbClr val="002060"/>
                </a:solidFill>
              </a:rPr>
              <a:t>The Long Term Care Ombudsman Program has been in existence in North Carolina since 1976. </a:t>
            </a: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19712804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81000" y="685800"/>
            <a:ext cx="8153400" cy="5016758"/>
          </a:xfrm>
          <a:prstGeom prst="rect">
            <a:avLst/>
          </a:prstGeom>
        </p:spPr>
        <p:txBody>
          <a:bodyPr wrap="square">
            <a:spAutoFit/>
          </a:bodyPr>
          <a:lstStyle/>
          <a:p>
            <a:r>
              <a:rPr lang="en-US" sz="2000" dirty="0" smtClean="0"/>
              <a:t>A </a:t>
            </a:r>
            <a:r>
              <a:rPr lang="en-US" sz="2000" dirty="0"/>
              <a:t>favorable response to the ombudsman program led to its formal adoption in the 1978 Amendments to the Older Americans Act. The Older Americans Act (federal law) requires that each state establish and maintain a Long Term Care Ombudsman Program to advocate on behalf of residents in nursing and adult care homes (rest homes, assisted living). In 1989, the North Carolina General Assembly enacted legislation for the Long Term Care Ombudsman Program (G.S. 143B-181.15-25) which incorporated federal mandates in the Older Americans Act for the Program and clearly define the roles and responsibilities of the state and regional long term care ombudsmen. In North Carolina, the State Long Term Care Ombudsman Program is located in the Department of Health and Human Services, Division of Aging and Adult Services. The Regional Long Term Care Ombudsman Programs are housed in the 17 Area Agencies on Aging.</a:t>
            </a:r>
          </a:p>
          <a:p>
            <a:r>
              <a:rPr lang="en-US" sz="2000" dirty="0"/>
              <a:t> </a:t>
            </a:r>
          </a:p>
          <a:p>
            <a:r>
              <a:rPr lang="en-US" sz="2000" i="1" dirty="0"/>
              <a:t>Last updated June 2, 2010 </a:t>
            </a:r>
            <a:endParaRPr lang="en-US" sz="2000" dirty="0"/>
          </a:p>
          <a:p>
            <a:r>
              <a:rPr lang="en-US" sz="2000" dirty="0"/>
              <a:t>  </a:t>
            </a:r>
            <a:r>
              <a:rPr lang="en-US" sz="2000" b="1" u="sng" dirty="0">
                <a:hlinkClick r:id="rId2"/>
              </a:rPr>
              <a:t>LTC Ombudsman Program</a:t>
            </a:r>
            <a:r>
              <a:rPr lang="en-US" sz="2000" dirty="0"/>
              <a:t> </a:t>
            </a:r>
          </a:p>
        </p:txBody>
      </p:sp>
      <p:sp>
        <p:nvSpPr>
          <p:cNvPr id="3" name="Footer Placeholder 2"/>
          <p:cNvSpPr>
            <a:spLocks noGrp="1"/>
          </p:cNvSpPr>
          <p:nvPr>
            <p:ph type="ftr" sz="quarter" idx="11"/>
          </p:nvPr>
        </p:nvSpPr>
        <p:spPr/>
        <p:txBody>
          <a:bodyPr/>
          <a:lstStyle/>
          <a:p>
            <a:r>
              <a:rPr lang="en-US" dirty="0" smtClean="0">
                <a:solidFill>
                  <a:srgbClr val="002060"/>
                </a:solidFill>
              </a:rPr>
              <a:t>Nursing Fundamentals 7243</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2060"/>
                </a:solidFill>
              </a:rPr>
              <a:pPr/>
              <a:t>95</a:t>
            </a:fld>
            <a:endParaRPr lang="en-US" dirty="0">
              <a:solidFill>
                <a:srgbClr val="002060"/>
              </a:solidFill>
            </a:endParaRPr>
          </a:p>
        </p:txBody>
      </p:sp>
      <p:sp>
        <p:nvSpPr>
          <p:cNvPr id="5" name="Date Placeholder 4"/>
          <p:cNvSpPr>
            <a:spLocks noGrp="1"/>
          </p:cNvSpPr>
          <p:nvPr>
            <p:ph type="dt" sz="half" idx="10"/>
          </p:nvPr>
        </p:nvSpPr>
        <p:spPr/>
        <p:txBody>
          <a:bodyPr/>
          <a:lstStyle/>
          <a:p>
            <a:r>
              <a:rPr lang="en-US" dirty="0" smtClean="0">
                <a:solidFill>
                  <a:srgbClr val="002060"/>
                </a:solidFill>
              </a:rPr>
              <a:t>1.03 </a:t>
            </a:r>
            <a:endParaRPr lang="en-US" dirty="0">
              <a:solidFill>
                <a:srgbClr val="002060"/>
              </a:solidFill>
            </a:endParaRPr>
          </a:p>
        </p:txBody>
      </p:sp>
    </p:spTree>
    <p:extLst>
      <p:ext uri="{BB962C8B-B14F-4D97-AF65-F5344CB8AC3E}">
        <p14:creationId xmlns:p14="http://schemas.microsoft.com/office/powerpoint/2010/main" val="2238327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96</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828800"/>
          </a:xfrm>
          <a:solidFill>
            <a:srgbClr val="002060"/>
          </a:solidFill>
        </p:spPr>
        <p:txBody>
          <a:bodyPr>
            <a:normAutofit fontScale="90000"/>
          </a:bodyPr>
          <a:lstStyle/>
          <a:p>
            <a:r>
              <a:rPr lang="en-US" sz="6000" b="1" dirty="0" smtClean="0">
                <a:solidFill>
                  <a:prstClr val="white"/>
                </a:solidFill>
                <a:effectLst>
                  <a:outerShdw blurRad="38100" dist="38100" dir="2700000" algn="tl">
                    <a:srgbClr val="000000">
                      <a:alpha val="43137"/>
                    </a:srgbClr>
                  </a:outerShdw>
                </a:effectLst>
              </a:rPr>
              <a:t>Resident Right to </a:t>
            </a:r>
            <a:br>
              <a:rPr lang="en-US" sz="6000" b="1" dirty="0" smtClean="0">
                <a:solidFill>
                  <a:prstClr val="white"/>
                </a:solidFill>
                <a:effectLst>
                  <a:outerShdw blurRad="38100" dist="38100" dir="2700000" algn="tl">
                    <a:srgbClr val="000000">
                      <a:alpha val="43137"/>
                    </a:srgbClr>
                  </a:outerShdw>
                </a:effectLst>
              </a:rPr>
            </a:br>
            <a:r>
              <a:rPr lang="en-US" sz="6000" b="1" dirty="0" smtClean="0">
                <a:solidFill>
                  <a:prstClr val="white"/>
                </a:solidFill>
                <a:effectLst>
                  <a:outerShdw blurRad="38100" dist="38100" dir="2700000" algn="tl">
                    <a:srgbClr val="000000">
                      <a:alpha val="43137"/>
                    </a:srgbClr>
                  </a:outerShdw>
                </a:effectLst>
              </a:rPr>
              <a:t>Voice Grievances</a:t>
            </a:r>
            <a:endParaRPr lang="en-US" sz="2000" b="1" u="sng" dirty="0" smtClean="0"/>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sp>
        <p:nvSpPr>
          <p:cNvPr id="3" name="Rectangle 2"/>
          <p:cNvSpPr/>
          <p:nvPr/>
        </p:nvSpPr>
        <p:spPr>
          <a:xfrm>
            <a:off x="685800" y="2362200"/>
            <a:ext cx="7772400" cy="2917722"/>
          </a:xfrm>
          <a:prstGeom prst="rect">
            <a:avLst/>
          </a:prstGeom>
        </p:spPr>
        <p:txBody>
          <a:bodyPr wrap="square">
            <a:spAutoFit/>
          </a:bodyPr>
          <a:lstStyle/>
          <a:p>
            <a:pPr marL="342900" lvl="0" indent="-342900">
              <a:lnSpc>
                <a:spcPct val="90000"/>
              </a:lnSpc>
              <a:spcBef>
                <a:spcPct val="20000"/>
              </a:spcBef>
              <a:buFont typeface="Arial" pitchFamily="34" charset="0"/>
              <a:buChar char="•"/>
            </a:pPr>
            <a:r>
              <a:rPr lang="en-US" sz="3600" b="1" dirty="0">
                <a:solidFill>
                  <a:srgbClr val="002060"/>
                </a:solidFill>
                <a:effectLst>
                  <a:outerShdw blurRad="38100" dist="38100" dir="2700000" algn="tl">
                    <a:srgbClr val="000000">
                      <a:alpha val="43137"/>
                    </a:srgbClr>
                  </a:outerShdw>
                </a:effectLst>
              </a:rPr>
              <a:t>Regarding services furnished</a:t>
            </a:r>
          </a:p>
          <a:p>
            <a:pPr marL="342900" lvl="0" indent="-342900">
              <a:lnSpc>
                <a:spcPct val="90000"/>
              </a:lnSpc>
              <a:spcBef>
                <a:spcPct val="20000"/>
              </a:spcBef>
              <a:buFont typeface="Arial" pitchFamily="34" charset="0"/>
              <a:buChar char="•"/>
            </a:pPr>
            <a:r>
              <a:rPr lang="en-US" sz="3600" b="1" dirty="0">
                <a:solidFill>
                  <a:srgbClr val="002060"/>
                </a:solidFill>
                <a:effectLst>
                  <a:outerShdw blurRad="38100" dist="38100" dir="2700000" algn="tl">
                    <a:srgbClr val="000000">
                      <a:alpha val="43137"/>
                    </a:srgbClr>
                  </a:outerShdw>
                </a:effectLst>
              </a:rPr>
              <a:t>Regarding services not furnished</a:t>
            </a:r>
          </a:p>
          <a:p>
            <a:pPr marL="342900" lvl="0" indent="-342900">
              <a:lnSpc>
                <a:spcPct val="90000"/>
              </a:lnSpc>
              <a:spcBef>
                <a:spcPct val="20000"/>
              </a:spcBef>
              <a:buFont typeface="Arial" pitchFamily="34" charset="0"/>
              <a:buChar char="•"/>
            </a:pPr>
            <a:r>
              <a:rPr lang="en-US" sz="3600" b="1" dirty="0">
                <a:solidFill>
                  <a:srgbClr val="002060"/>
                </a:solidFill>
                <a:effectLst>
                  <a:outerShdw blurRad="38100" dist="38100" dir="2700000" algn="tl">
                    <a:srgbClr val="000000">
                      <a:alpha val="43137"/>
                    </a:srgbClr>
                  </a:outerShdw>
                </a:effectLst>
              </a:rPr>
              <a:t>With respect to behavior of others</a:t>
            </a:r>
          </a:p>
          <a:p>
            <a:pPr marL="342900" lvl="0" indent="-342900">
              <a:lnSpc>
                <a:spcPct val="90000"/>
              </a:lnSpc>
              <a:spcBef>
                <a:spcPct val="20000"/>
              </a:spcBef>
              <a:buFont typeface="Arial" pitchFamily="34" charset="0"/>
              <a:buChar char="•"/>
            </a:pPr>
            <a:r>
              <a:rPr lang="en-US" sz="3600" b="1" dirty="0">
                <a:solidFill>
                  <a:srgbClr val="002060"/>
                </a:solidFill>
                <a:effectLst>
                  <a:outerShdw blurRad="38100" dist="38100" dir="2700000" algn="tl">
                    <a:srgbClr val="000000">
                      <a:alpha val="43137"/>
                    </a:srgbClr>
                  </a:outerShdw>
                </a:effectLst>
              </a:rPr>
              <a:t>Nurse aide must report grievances to supervisor</a:t>
            </a:r>
          </a:p>
        </p:txBody>
      </p:sp>
    </p:spTree>
    <p:extLst>
      <p:ext uri="{BB962C8B-B14F-4D97-AF65-F5344CB8AC3E}">
        <p14:creationId xmlns:p14="http://schemas.microsoft.com/office/powerpoint/2010/main" val="31221872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97</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828800"/>
          </a:xfrm>
          <a:solidFill>
            <a:srgbClr val="002060"/>
          </a:solidFill>
        </p:spPr>
        <p:txBody>
          <a:bodyPr>
            <a:normAutofit fontScale="90000"/>
          </a:bodyPr>
          <a:lstStyle/>
          <a:p>
            <a:r>
              <a:rPr lang="en-US" sz="6000" b="1" dirty="0">
                <a:solidFill>
                  <a:schemeClr val="bg1"/>
                </a:solidFill>
              </a:rPr>
              <a:t>Facility policy components for resident grievance</a:t>
            </a:r>
            <a:endParaRPr lang="en-US" sz="2000" b="1" u="sng" dirty="0" smtClean="0">
              <a:solidFill>
                <a:schemeClr val="bg1"/>
              </a:solidFill>
            </a:endParaRPr>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sp>
        <p:nvSpPr>
          <p:cNvPr id="4" name="Rectangle 3"/>
          <p:cNvSpPr/>
          <p:nvPr/>
        </p:nvSpPr>
        <p:spPr>
          <a:xfrm>
            <a:off x="994347" y="2286000"/>
            <a:ext cx="7620000" cy="2191369"/>
          </a:xfrm>
          <a:prstGeom prst="rect">
            <a:avLst/>
          </a:prstGeom>
        </p:spPr>
        <p:txBody>
          <a:bodyPr wrap="square">
            <a:spAutoFit/>
          </a:bodyPr>
          <a:lstStyle/>
          <a:p>
            <a:pPr marL="914400" lvl="0" indent="-914400">
              <a:lnSpc>
                <a:spcPct val="90000"/>
              </a:lnSpc>
              <a:spcBef>
                <a:spcPct val="20000"/>
              </a:spcBef>
              <a:buFont typeface="+mj-lt"/>
              <a:buAutoNum type="arabicPeriod"/>
            </a:pPr>
            <a:r>
              <a:rPr lang="en-US" sz="4400" b="1" dirty="0">
                <a:solidFill>
                  <a:schemeClr val="accent6">
                    <a:lumMod val="75000"/>
                  </a:schemeClr>
                </a:solidFill>
                <a:effectLst>
                  <a:outerShdw blurRad="38100" dist="38100" dir="2700000" algn="tl">
                    <a:srgbClr val="000000">
                      <a:alpha val="43137"/>
                    </a:srgbClr>
                  </a:outerShdw>
                </a:effectLst>
              </a:rPr>
              <a:t>Acknowledgment</a:t>
            </a:r>
          </a:p>
          <a:p>
            <a:pPr marL="914400" lvl="0" indent="-914400">
              <a:lnSpc>
                <a:spcPct val="90000"/>
              </a:lnSpc>
              <a:spcBef>
                <a:spcPct val="20000"/>
              </a:spcBef>
              <a:buFont typeface="+mj-lt"/>
              <a:buAutoNum type="arabicPeriod"/>
            </a:pPr>
            <a:r>
              <a:rPr lang="en-US" sz="4400" b="1" dirty="0">
                <a:solidFill>
                  <a:schemeClr val="accent6">
                    <a:lumMod val="75000"/>
                  </a:schemeClr>
                </a:solidFill>
                <a:effectLst>
                  <a:outerShdw blurRad="38100" dist="38100" dir="2700000" algn="tl">
                    <a:srgbClr val="000000">
                      <a:alpha val="43137"/>
                    </a:srgbClr>
                  </a:outerShdw>
                </a:effectLst>
              </a:rPr>
              <a:t>Prompt attempt to resolve</a:t>
            </a:r>
          </a:p>
          <a:p>
            <a:pPr marL="914400" lvl="0" indent="-914400">
              <a:lnSpc>
                <a:spcPct val="90000"/>
              </a:lnSpc>
              <a:spcBef>
                <a:spcPct val="20000"/>
              </a:spcBef>
              <a:buFont typeface="+mj-lt"/>
              <a:buAutoNum type="arabicPeriod"/>
            </a:pPr>
            <a:r>
              <a:rPr lang="en-US" sz="4400" b="1" dirty="0">
                <a:solidFill>
                  <a:schemeClr val="accent6">
                    <a:lumMod val="75000"/>
                  </a:schemeClr>
                </a:solidFill>
                <a:effectLst>
                  <a:outerShdw blurRad="38100" dist="38100" dir="2700000" algn="tl">
                    <a:srgbClr val="000000">
                      <a:alpha val="43137"/>
                    </a:srgbClr>
                  </a:outerShdw>
                </a:effectLst>
              </a:rPr>
              <a:t>Resident kept apprised</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623320"/>
            <a:ext cx="2981325" cy="184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3362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8916" name="Picture 4" descr="C:\Documents and Settings\amoore\Local Settings\Temporary Internet Files\Content.IE5\X3FJPXKE\MC9004380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839387"/>
            <a:ext cx="2441818" cy="1952625"/>
          </a:xfrm>
          <a:prstGeom prst="rect">
            <a:avLst/>
          </a:prstGeom>
          <a:noFill/>
          <a:extLst>
            <a:ext uri="{909E8E84-426E-40dd-AFC4-6F175D3DCCD1}">
              <a14:hiddenFill xmlns:a14="http://schemas.microsoft.com/office/drawing/2010/main" xmlns="">
                <a:solidFill>
                  <a:srgbClr val="FFFFFF"/>
                </a:solidFill>
              </a14:hiddenFill>
            </a:ext>
          </a:extLst>
        </p:spPr>
      </p:pic>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98</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828800"/>
          </a:xfrm>
          <a:solidFill>
            <a:srgbClr val="002060"/>
          </a:solidFill>
        </p:spPr>
        <p:txBody>
          <a:bodyPr>
            <a:normAutofit fontScale="90000"/>
          </a:bodyPr>
          <a:lstStyle/>
          <a:p>
            <a:r>
              <a:rPr lang="en-US" sz="6000" b="1" dirty="0" smtClean="0">
                <a:solidFill>
                  <a:schemeClr val="bg1"/>
                </a:solidFill>
              </a:rPr>
              <a:t>Resident Council: </a:t>
            </a:r>
            <a:br>
              <a:rPr lang="en-US" sz="6000" b="1" dirty="0" smtClean="0">
                <a:solidFill>
                  <a:schemeClr val="bg1"/>
                </a:solidFill>
              </a:rPr>
            </a:br>
            <a:r>
              <a:rPr lang="en-US" sz="6000" b="1" dirty="0" smtClean="0">
                <a:solidFill>
                  <a:schemeClr val="bg1"/>
                </a:solidFill>
              </a:rPr>
              <a:t>Advisory Group</a:t>
            </a:r>
            <a:endParaRPr lang="en-US" sz="2000" b="1" u="sng" dirty="0" smtClean="0">
              <a:solidFill>
                <a:schemeClr val="bg1"/>
              </a:solidFill>
            </a:endParaRPr>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5867400" cy="3718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15" name="Picture 3" descr="C:\Documents and Settings\amoore\Local Settings\Temporary Internet Files\Content.IE5\X3FJPXKE\MC9004380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962" y="2681287"/>
            <a:ext cx="1870075" cy="1495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474796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9939" name="Footer Placeholder 5"/>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002060"/>
                </a:solidFill>
              </a:rPr>
              <a:t>Nursing Fundamentals 7243</a:t>
            </a:r>
          </a:p>
        </p:txBody>
      </p:sp>
      <p:sp>
        <p:nvSpPr>
          <p:cNvPr id="39940"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60DCA-359B-4C06-99FD-D7B4950EA6D7}" type="slidenum">
              <a:rPr lang="en-US" smtClean="0">
                <a:solidFill>
                  <a:srgbClr val="002060"/>
                </a:solidFill>
              </a:rPr>
              <a:pPr eaLnBrk="1" hangingPunct="1"/>
              <a:t>99</a:t>
            </a:fld>
            <a:endParaRPr lang="en-US" dirty="0" smtClean="0">
              <a:solidFill>
                <a:srgbClr val="002060"/>
              </a:solidFill>
            </a:endParaRPr>
          </a:p>
        </p:txBody>
      </p:sp>
      <p:sp>
        <p:nvSpPr>
          <p:cNvPr id="39941" name="Rectangle 2"/>
          <p:cNvSpPr>
            <a:spLocks noGrp="1" noChangeArrowheads="1"/>
          </p:cNvSpPr>
          <p:nvPr>
            <p:ph type="title"/>
          </p:nvPr>
        </p:nvSpPr>
        <p:spPr>
          <a:xfrm>
            <a:off x="0" y="0"/>
            <a:ext cx="9144000" cy="1828800"/>
          </a:xfrm>
          <a:solidFill>
            <a:srgbClr val="002060"/>
          </a:solidFill>
        </p:spPr>
        <p:txBody>
          <a:bodyPr>
            <a:normAutofit fontScale="90000"/>
          </a:bodyPr>
          <a:lstStyle/>
          <a:p>
            <a:r>
              <a:rPr lang="en-US" sz="6000" b="1" dirty="0" smtClean="0">
                <a:solidFill>
                  <a:schemeClr val="bg1"/>
                </a:solidFill>
              </a:rPr>
              <a:t>Resident Council: </a:t>
            </a:r>
            <a:br>
              <a:rPr lang="en-US" sz="6000" b="1" dirty="0" smtClean="0">
                <a:solidFill>
                  <a:schemeClr val="bg1"/>
                </a:solidFill>
              </a:rPr>
            </a:br>
            <a:r>
              <a:rPr lang="en-US" sz="6000" b="1" dirty="0" smtClean="0">
                <a:solidFill>
                  <a:schemeClr val="bg1"/>
                </a:solidFill>
              </a:rPr>
              <a:t>Advisory Group</a:t>
            </a:r>
            <a:endParaRPr lang="en-US" sz="2000" b="1" u="sng" dirty="0" smtClean="0">
              <a:solidFill>
                <a:schemeClr val="bg1"/>
              </a:solidFill>
            </a:endParaRPr>
          </a:p>
        </p:txBody>
      </p:sp>
      <p:sp>
        <p:nvSpPr>
          <p:cNvPr id="2" name="Date Placeholder 1"/>
          <p:cNvSpPr>
            <a:spLocks noGrp="1"/>
          </p:cNvSpPr>
          <p:nvPr>
            <p:ph type="dt" sz="half" idx="10"/>
          </p:nvPr>
        </p:nvSpPr>
        <p:spPr>
          <a:xfrm>
            <a:off x="457200" y="6324600"/>
            <a:ext cx="2133600" cy="365125"/>
          </a:xfrm>
        </p:spPr>
        <p:txBody>
          <a:bodyPr/>
          <a:lstStyle/>
          <a:p>
            <a:r>
              <a:rPr lang="en-US" dirty="0" smtClean="0">
                <a:solidFill>
                  <a:srgbClr val="002060"/>
                </a:solidFill>
              </a:rPr>
              <a:t>1.03</a:t>
            </a:r>
            <a:r>
              <a:rPr lang="en-US" dirty="0" smtClean="0">
                <a:solidFill>
                  <a:prstClr val="black">
                    <a:tint val="75000"/>
                  </a:prstClr>
                </a:solidFill>
              </a:rPr>
              <a:t> </a:t>
            </a:r>
            <a:endParaRPr lang="en-US" dirty="0">
              <a:solidFill>
                <a:prstClr val="black">
                  <a:tint val="75000"/>
                </a:prstClr>
              </a:solidFill>
            </a:endParaRPr>
          </a:p>
        </p:txBody>
      </p:sp>
      <p:sp>
        <p:nvSpPr>
          <p:cNvPr id="3" name="Rectangle 2"/>
          <p:cNvSpPr/>
          <p:nvPr/>
        </p:nvSpPr>
        <p:spPr>
          <a:xfrm>
            <a:off x="381000" y="2133600"/>
            <a:ext cx="8229600" cy="3250121"/>
          </a:xfrm>
          <a:prstGeom prst="rect">
            <a:avLst/>
          </a:prstGeom>
        </p:spPr>
        <p:txBody>
          <a:bodyPr wrap="square">
            <a:spAutoFit/>
          </a:bodyPr>
          <a:lstStyle/>
          <a:p>
            <a:pPr>
              <a:lnSpc>
                <a:spcPct val="95000"/>
              </a:lnSpc>
            </a:pPr>
            <a:r>
              <a:rPr lang="en-US" sz="3600" b="1" dirty="0">
                <a:solidFill>
                  <a:srgbClr val="FFFF00"/>
                </a:solidFill>
                <a:effectLst>
                  <a:outerShdw blurRad="38100" dist="38100" dir="2700000" algn="tl">
                    <a:srgbClr val="000000">
                      <a:alpha val="43137"/>
                    </a:srgbClr>
                  </a:outerShdw>
                </a:effectLst>
              </a:rPr>
              <a:t>Provides opportunity for discussion</a:t>
            </a:r>
          </a:p>
          <a:p>
            <a:pPr>
              <a:lnSpc>
                <a:spcPct val="95000"/>
              </a:lnSpc>
            </a:pPr>
            <a:r>
              <a:rPr lang="en-US" sz="3600" b="1" dirty="0">
                <a:solidFill>
                  <a:srgbClr val="FFFF00"/>
                </a:solidFill>
                <a:effectLst>
                  <a:outerShdw blurRad="38100" dist="38100" dir="2700000" algn="tl">
                    <a:srgbClr val="000000">
                      <a:alpha val="43137"/>
                    </a:srgbClr>
                  </a:outerShdw>
                </a:effectLst>
              </a:rPr>
              <a:t>Recommendations may be made for:</a:t>
            </a:r>
          </a:p>
          <a:p>
            <a:pPr marL="915987" lvl="1" indent="-571500">
              <a:lnSpc>
                <a:spcPct val="95000"/>
              </a:lnSpc>
              <a:buFont typeface="Arial" pitchFamily="34" charset="0"/>
              <a:buChar char="•"/>
            </a:pPr>
            <a:r>
              <a:rPr lang="en-US" sz="3600" b="1" dirty="0">
                <a:solidFill>
                  <a:srgbClr val="C00000"/>
                </a:solidFill>
                <a:effectLst>
                  <a:outerShdw blurRad="38100" dist="38100" dir="2700000" algn="tl">
                    <a:srgbClr val="000000">
                      <a:alpha val="43137"/>
                    </a:srgbClr>
                  </a:outerShdw>
                </a:effectLst>
              </a:rPr>
              <a:t>Facility policies</a:t>
            </a:r>
          </a:p>
          <a:p>
            <a:pPr marL="915987" lvl="1" indent="-571500">
              <a:lnSpc>
                <a:spcPct val="95000"/>
              </a:lnSpc>
              <a:buFont typeface="Arial" pitchFamily="34" charset="0"/>
              <a:buChar char="•"/>
            </a:pPr>
            <a:r>
              <a:rPr lang="en-US" sz="3600" b="1" dirty="0">
                <a:solidFill>
                  <a:srgbClr val="C00000"/>
                </a:solidFill>
                <a:effectLst>
                  <a:outerShdw blurRad="38100" dist="38100" dir="2700000" algn="tl">
                    <a:srgbClr val="000000">
                      <a:alpha val="43137"/>
                    </a:srgbClr>
                  </a:outerShdw>
                </a:effectLst>
              </a:rPr>
              <a:t>Decisions regarding activities</a:t>
            </a:r>
          </a:p>
          <a:p>
            <a:pPr marL="915987" lvl="1" indent="-571500">
              <a:lnSpc>
                <a:spcPct val="95000"/>
              </a:lnSpc>
              <a:buFont typeface="Arial" pitchFamily="34" charset="0"/>
              <a:buChar char="•"/>
            </a:pPr>
            <a:r>
              <a:rPr lang="en-US" sz="3600" b="1" dirty="0">
                <a:solidFill>
                  <a:srgbClr val="C00000"/>
                </a:solidFill>
                <a:effectLst>
                  <a:outerShdw blurRad="38100" dist="38100" dir="2700000" algn="tl">
                    <a:srgbClr val="000000">
                      <a:alpha val="43137"/>
                    </a:srgbClr>
                  </a:outerShdw>
                </a:effectLst>
              </a:rPr>
              <a:t>Exploration of concerns</a:t>
            </a:r>
          </a:p>
          <a:p>
            <a:pPr marL="915987" lvl="1" indent="-571500">
              <a:lnSpc>
                <a:spcPct val="95000"/>
              </a:lnSpc>
              <a:buFont typeface="Arial" pitchFamily="34" charset="0"/>
              <a:buChar char="•"/>
            </a:pPr>
            <a:r>
              <a:rPr lang="en-US" sz="3600" b="1" dirty="0">
                <a:solidFill>
                  <a:srgbClr val="C00000"/>
                </a:solidFill>
                <a:effectLst>
                  <a:outerShdw blurRad="38100" dist="38100" dir="2700000" algn="tl">
                    <a:srgbClr val="000000">
                      <a:alpha val="43137"/>
                    </a:srgbClr>
                  </a:outerShdw>
                </a:effectLst>
              </a:rPr>
              <a:t>Resolving grievances </a:t>
            </a:r>
          </a:p>
        </p:txBody>
      </p:sp>
    </p:spTree>
    <p:extLst>
      <p:ext uri="{BB962C8B-B14F-4D97-AF65-F5344CB8AC3E}">
        <p14:creationId xmlns:p14="http://schemas.microsoft.com/office/powerpoint/2010/main" val="2196232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Default Design">
  <a:themeElements>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77777"/>
        </a:dk1>
        <a:lt1>
          <a:srgbClr val="FFFFFF"/>
        </a:lt1>
        <a:dk2>
          <a:srgbClr val="898D7B"/>
        </a:dk2>
        <a:lt2>
          <a:srgbClr val="D1D1CB"/>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4">
        <a:dk1>
          <a:srgbClr val="777777"/>
        </a:dk1>
        <a:lt1>
          <a:srgbClr val="FFFFFF"/>
        </a:lt1>
        <a:dk2>
          <a:srgbClr val="898D7B"/>
        </a:dk2>
        <a:lt2>
          <a:srgbClr val="EBEBE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5">
        <a:dk1>
          <a:srgbClr val="777777"/>
        </a:dk1>
        <a:lt1>
          <a:srgbClr val="FFFFFF"/>
        </a:lt1>
        <a:dk2>
          <a:srgbClr val="898D7B"/>
        </a:dk2>
        <a:lt2>
          <a:srgbClr val="4D4D4D"/>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77777"/>
        </a:dk1>
        <a:lt1>
          <a:srgbClr val="FFFFFF"/>
        </a:lt1>
        <a:dk2>
          <a:srgbClr val="898D7B"/>
        </a:dk2>
        <a:lt2>
          <a:srgbClr val="D1D1CB"/>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4">
        <a:dk1>
          <a:srgbClr val="777777"/>
        </a:dk1>
        <a:lt1>
          <a:srgbClr val="FFFFFF"/>
        </a:lt1>
        <a:dk2>
          <a:srgbClr val="898D7B"/>
        </a:dk2>
        <a:lt2>
          <a:srgbClr val="EBEBE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5">
        <a:dk1>
          <a:srgbClr val="777777"/>
        </a:dk1>
        <a:lt1>
          <a:srgbClr val="FFFFFF"/>
        </a:lt1>
        <a:dk2>
          <a:srgbClr val="898D7B"/>
        </a:dk2>
        <a:lt2>
          <a:srgbClr val="4D4D4D"/>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_Default Design">
  <a:themeElements>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77777"/>
        </a:dk1>
        <a:lt1>
          <a:srgbClr val="FFFFFF"/>
        </a:lt1>
        <a:dk2>
          <a:srgbClr val="898D7B"/>
        </a:dk2>
        <a:lt2>
          <a:srgbClr val="D1D1CB"/>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4">
        <a:dk1>
          <a:srgbClr val="777777"/>
        </a:dk1>
        <a:lt1>
          <a:srgbClr val="FFFFFF"/>
        </a:lt1>
        <a:dk2>
          <a:srgbClr val="898D7B"/>
        </a:dk2>
        <a:lt2>
          <a:srgbClr val="EBEBE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5">
        <a:dk1>
          <a:srgbClr val="777777"/>
        </a:dk1>
        <a:lt1>
          <a:srgbClr val="FFFFFF"/>
        </a:lt1>
        <a:dk2>
          <a:srgbClr val="898D7B"/>
        </a:dk2>
        <a:lt2>
          <a:srgbClr val="4D4D4D"/>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6">
        <a:dk1>
          <a:srgbClr val="777777"/>
        </a:dk1>
        <a:lt1>
          <a:srgbClr val="FFFFFF"/>
        </a:lt1>
        <a:dk2>
          <a:srgbClr val="898D7B"/>
        </a:dk2>
        <a:lt2>
          <a:srgbClr val="292929"/>
        </a:lt2>
        <a:accent1>
          <a:srgbClr val="909082"/>
        </a:accent1>
        <a:accent2>
          <a:srgbClr val="809EA8"/>
        </a:accent2>
        <a:accent3>
          <a:srgbClr val="C4C5B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3104</Words>
  <Application>Microsoft Office PowerPoint</Application>
  <PresentationFormat>On-screen Show (4:3)</PresentationFormat>
  <Paragraphs>765</Paragraphs>
  <Slides>102</Slides>
  <Notes>20</Notes>
  <HiddenSlides>0</HiddenSlides>
  <MMClips>1</MMClips>
  <ScaleCrop>false</ScaleCrop>
  <HeadingPairs>
    <vt:vector size="8" baseType="variant">
      <vt:variant>
        <vt:lpstr>Fonts Used</vt:lpstr>
      </vt:variant>
      <vt:variant>
        <vt:i4>7</vt:i4>
      </vt:variant>
      <vt:variant>
        <vt:lpstr>Theme</vt:lpstr>
      </vt:variant>
      <vt:variant>
        <vt:i4>29</vt:i4>
      </vt:variant>
      <vt:variant>
        <vt:lpstr>Embedded OLE Servers</vt:lpstr>
      </vt:variant>
      <vt:variant>
        <vt:i4>1</vt:i4>
      </vt:variant>
      <vt:variant>
        <vt:lpstr>Slide Titles</vt:lpstr>
      </vt:variant>
      <vt:variant>
        <vt:i4>102</vt:i4>
      </vt:variant>
    </vt:vector>
  </HeadingPairs>
  <TitlesOfParts>
    <vt:vector size="139" baseType="lpstr">
      <vt:lpstr>Arial</vt:lpstr>
      <vt:lpstr>Calibri</vt:lpstr>
      <vt:lpstr>Monotype Corsiva</vt:lpstr>
      <vt:lpstr>Showcard Gothic</vt:lpstr>
      <vt:lpstr>Times New Roman</vt:lpstr>
      <vt:lpstr>Wingdings</vt:lpstr>
      <vt:lpstr>Wingdings 2</vt:lpstr>
      <vt:lpstr>Office Theme</vt:lpstr>
      <vt:lpstr>Default Design</vt:lpstr>
      <vt:lpstr>2_Office Theme</vt:lpstr>
      <vt:lpstr>3_Office Theme</vt:lpstr>
      <vt:lpstr>4_Office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1_Default Design</vt:lpstr>
      <vt:lpstr>19_Office Theme</vt:lpstr>
      <vt:lpstr>20_Office Theme</vt:lpstr>
      <vt:lpstr>21_Office Theme</vt:lpstr>
      <vt:lpstr>22_Office Theme</vt:lpstr>
      <vt:lpstr>23_Office Theme</vt:lpstr>
      <vt:lpstr>24_Office Theme</vt:lpstr>
      <vt:lpstr>25_Office Theme</vt:lpstr>
      <vt:lpstr>26_Office Theme</vt:lpstr>
      <vt:lpstr>1_Office Theme</vt:lpstr>
      <vt:lpstr>2_Default Design</vt:lpstr>
      <vt:lpstr>Chart</vt:lpstr>
      <vt:lpstr>PowerPoint Presentation</vt:lpstr>
      <vt:lpstr>Residents’ Rights</vt:lpstr>
      <vt:lpstr>Basic Human Rights</vt:lpstr>
      <vt:lpstr>Basic Human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Behaviors That Uphold  Residents’ Rights</vt:lpstr>
      <vt:lpstr> Behaviors That Uphold Residents’ Rights </vt:lpstr>
      <vt:lpstr> Behaviors That Uphold Residents’ Rights </vt:lpstr>
      <vt:lpstr> Behaviors That Uphold Residents’ Rights </vt:lpstr>
      <vt:lpstr> Behaviors That Uphold Residents’ Rights </vt:lpstr>
      <vt:lpstr> Behaviors That Uphold Residents’ Rights </vt:lpstr>
      <vt:lpstr> Behaviors That Uphold Residents’ Rights </vt:lpstr>
      <vt:lpstr>Behaviors That Uphold Residents’ Rights</vt:lpstr>
      <vt:lpstr>Behaviors That Uphold Residents’ Rights</vt:lpstr>
      <vt:lpstr>Age Appropriate Care Guidelines</vt:lpstr>
      <vt:lpstr>Age Appropriate Care Guidelines</vt:lpstr>
      <vt:lpstr>Age Appropriate Care Guidelines</vt:lpstr>
      <vt:lpstr>Age Appropriate Care Guidelines</vt:lpstr>
      <vt:lpstr>Right to be Free from Restraint</vt:lpstr>
      <vt:lpstr>Resident Restraints</vt:lpstr>
      <vt:lpstr>Facts Regarding Restraints</vt:lpstr>
      <vt:lpstr>Facts Regarding Restraints</vt:lpstr>
      <vt:lpstr>Facts Regarding Restraints</vt:lpstr>
      <vt:lpstr>Facts Regarding Restraints</vt:lpstr>
      <vt:lpstr>Facts Regarding Restraints</vt:lpstr>
      <vt:lpstr>Facts Regarding Restraints</vt:lpstr>
      <vt:lpstr>Facts Regarding Restraints</vt:lpstr>
      <vt:lpstr>Facts Regarding Restraints</vt:lpstr>
      <vt:lpstr>Facts Regarding Restraints</vt:lpstr>
      <vt:lpstr>Facts Regarding Restraints</vt:lpstr>
      <vt:lpstr>Facts Regarding Restraints</vt:lpstr>
      <vt:lpstr>Facts Regarding Restraints</vt:lpstr>
      <vt:lpstr>Facts Regarding Restraints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Restraint Alternatives</vt:lpstr>
      <vt:lpstr>PowerPoint Presentation</vt:lpstr>
      <vt:lpstr>The Last Resort!</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Using Restraints</vt:lpstr>
      <vt:lpstr>PowerPoint Presentation</vt:lpstr>
      <vt:lpstr>Resident Advocates</vt:lpstr>
      <vt:lpstr>Resident Advocates</vt:lpstr>
      <vt:lpstr>Resident Advocates</vt:lpstr>
      <vt:lpstr>Resident Advocates</vt:lpstr>
      <vt:lpstr>PowerPoint Presentation</vt:lpstr>
      <vt:lpstr>Resident Right to  Voice Grievances</vt:lpstr>
      <vt:lpstr>Facility policy components for resident grievance</vt:lpstr>
      <vt:lpstr>Resident Council:  Advisory Group</vt:lpstr>
      <vt:lpstr>Resident Council:  Advisory Group</vt:lpstr>
      <vt:lpstr>Resident Council:  Advisory Group</vt:lpstr>
      <vt:lpstr>The   Bottom   Line</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 NF</dc:title>
  <dc:creator>Agnes Moore</dc:creator>
  <cp:lastModifiedBy>robman2015</cp:lastModifiedBy>
  <cp:revision>40</cp:revision>
  <cp:lastPrinted>2011-08-24T19:46:04Z</cp:lastPrinted>
  <dcterms:created xsi:type="dcterms:W3CDTF">2006-08-16T00:00:00Z</dcterms:created>
  <dcterms:modified xsi:type="dcterms:W3CDTF">2015-01-30T00:43:35Z</dcterms:modified>
</cp:coreProperties>
</file>