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1"/>
  </p:sldMasterIdLst>
  <p:notesMasterIdLst>
    <p:notesMasterId r:id="rId22"/>
  </p:notesMasterIdLst>
  <p:handoutMasterIdLst>
    <p:handoutMasterId r:id="rId23"/>
  </p:handoutMasterIdLst>
  <p:sldIdLst>
    <p:sldId id="256" r:id="rId2"/>
    <p:sldId id="339" r:id="rId3"/>
    <p:sldId id="276" r:id="rId4"/>
    <p:sldId id="257" r:id="rId5"/>
    <p:sldId id="259" r:id="rId6"/>
    <p:sldId id="260" r:id="rId7"/>
    <p:sldId id="268" r:id="rId8"/>
    <p:sldId id="262" r:id="rId9"/>
    <p:sldId id="275" r:id="rId10"/>
    <p:sldId id="269" r:id="rId11"/>
    <p:sldId id="272" r:id="rId12"/>
    <p:sldId id="271" r:id="rId13"/>
    <p:sldId id="274" r:id="rId14"/>
    <p:sldId id="285" r:id="rId15"/>
    <p:sldId id="289" r:id="rId16"/>
    <p:sldId id="290" r:id="rId17"/>
    <p:sldId id="292" r:id="rId18"/>
    <p:sldId id="293" r:id="rId19"/>
    <p:sldId id="294" r:id="rId20"/>
    <p:sldId id="295" r:id="rId2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3F9BD"/>
    <a:srgbClr val="DCEE30"/>
    <a:srgbClr val="008080"/>
    <a:srgbClr val="00CC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346" autoAdjust="0"/>
    <p:restoredTop sz="92832" autoAdjust="0"/>
  </p:normalViewPr>
  <p:slideViewPr>
    <p:cSldViewPr>
      <p:cViewPr varScale="1">
        <p:scale>
          <a:sx n="68" d="100"/>
          <a:sy n="68" d="100"/>
        </p:scale>
        <p:origin x="-1212" y="-102"/>
      </p:cViewPr>
      <p:guideLst>
        <p:guide orient="horz" pos="2160"/>
        <p:guide pos="2880"/>
      </p:guideLst>
    </p:cSldViewPr>
  </p:slideViewPr>
  <p:outlineViewPr>
    <p:cViewPr>
      <p:scale>
        <a:sx n="33" d="100"/>
        <a:sy n="33" d="100"/>
      </p:scale>
      <p:origin x="0" y="4356"/>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lvl1pPr defTabSz="931863">
              <a:defRPr sz="1200">
                <a:latin typeface="Tahoma" pitchFamily="34" charset="0"/>
              </a:defRPr>
            </a:lvl1pPr>
          </a:lstStyle>
          <a:p>
            <a:pPr>
              <a:defRPr/>
            </a:pPr>
            <a:endParaRPr lang="en-US"/>
          </a:p>
        </p:txBody>
      </p:sp>
      <p:sp>
        <p:nvSpPr>
          <p:cNvPr id="3" name="Date Placeholder 2"/>
          <p:cNvSpPr>
            <a:spLocks noGrp="1"/>
          </p:cNvSpPr>
          <p:nvPr>
            <p:ph type="dt" sz="quarter" idx="1"/>
          </p:nvPr>
        </p:nvSpPr>
        <p:spPr bwMode="auto">
          <a:xfrm>
            <a:off x="3970338"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lvl1pPr algn="r" defTabSz="931863">
              <a:defRPr sz="1200">
                <a:latin typeface="Tahoma" pitchFamily="34" charset="0"/>
              </a:defRPr>
            </a:lvl1pPr>
          </a:lstStyle>
          <a:p>
            <a:pPr>
              <a:defRPr/>
            </a:pPr>
            <a:fld id="{4BF9E529-207B-4C31-8FA6-EAC13D57B70D}" type="datetimeFigureOut">
              <a:rPr lang="en-US"/>
              <a:pPr>
                <a:defRPr/>
              </a:pPr>
              <a:t>6/7/2011</a:t>
            </a:fld>
            <a:endParaRPr lang="en-US"/>
          </a:p>
        </p:txBody>
      </p:sp>
      <p:sp>
        <p:nvSpPr>
          <p:cNvPr id="4" name="Footer Placeholder 3"/>
          <p:cNvSpPr>
            <a:spLocks noGrp="1"/>
          </p:cNvSpPr>
          <p:nvPr>
            <p:ph type="ftr" sz="quarter" idx="2"/>
          </p:nvPr>
        </p:nvSpPr>
        <p:spPr bwMode="auto">
          <a:xfrm>
            <a:off x="0"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b" anchorCtr="0" compatLnSpc="1">
            <a:prstTxWarp prst="textNoShape">
              <a:avLst/>
            </a:prstTxWarp>
          </a:bodyPr>
          <a:lstStyle>
            <a:lvl1pPr defTabSz="931863">
              <a:defRPr sz="1200">
                <a:latin typeface="Tahoma" pitchFamily="34" charset="0"/>
              </a:defRPr>
            </a:lvl1pPr>
          </a:lstStyle>
          <a:p>
            <a:pPr>
              <a:defRPr/>
            </a:pPr>
            <a:endParaRPr lang="en-US"/>
          </a:p>
        </p:txBody>
      </p:sp>
      <p:sp>
        <p:nvSpPr>
          <p:cNvPr id="5" name="Slide Number Placeholder 4"/>
          <p:cNvSpPr>
            <a:spLocks noGrp="1"/>
          </p:cNvSpPr>
          <p:nvPr>
            <p:ph type="sldNum" sz="quarter" idx="3"/>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b" anchorCtr="0" compatLnSpc="1">
            <a:prstTxWarp prst="textNoShape">
              <a:avLst/>
            </a:prstTxWarp>
          </a:bodyPr>
          <a:lstStyle>
            <a:lvl1pPr algn="r" defTabSz="931863">
              <a:defRPr sz="1200">
                <a:latin typeface="Tahoma" pitchFamily="34" charset="0"/>
              </a:defRPr>
            </a:lvl1pPr>
          </a:lstStyle>
          <a:p>
            <a:pPr>
              <a:defRPr/>
            </a:pPr>
            <a:fld id="{06A52725-45E9-4903-BC84-71D33EC628B8}" type="slidenum">
              <a:rPr lang="en-US"/>
              <a:pPr>
                <a:defRPr/>
              </a:pPr>
              <a:t>‹#›</a:t>
            </a:fld>
            <a:endParaRPr lang="en-US"/>
          </a:p>
        </p:txBody>
      </p:sp>
    </p:spTree>
    <p:extLst>
      <p:ext uri="{BB962C8B-B14F-4D97-AF65-F5344CB8AC3E}">
        <p14:creationId xmlns:p14="http://schemas.microsoft.com/office/powerpoint/2010/main" val="1470795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lvl1pPr defTabSz="931863">
              <a:defRPr sz="1200">
                <a:latin typeface="Tahoma" pitchFamily="34" charset="0"/>
              </a:defRPr>
            </a:lvl1pPr>
          </a:lstStyle>
          <a:p>
            <a:pPr>
              <a:defRPr/>
            </a:pPr>
            <a:endParaRPr lang="en-US"/>
          </a:p>
        </p:txBody>
      </p:sp>
      <p:sp>
        <p:nvSpPr>
          <p:cNvPr id="3" name="Date Placeholder 2"/>
          <p:cNvSpPr>
            <a:spLocks noGrp="1"/>
          </p:cNvSpPr>
          <p:nvPr>
            <p:ph type="dt" idx="1"/>
          </p:nvPr>
        </p:nvSpPr>
        <p:spPr bwMode="auto">
          <a:xfrm>
            <a:off x="3970338"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lvl1pPr algn="r" defTabSz="931863">
              <a:defRPr sz="1200">
                <a:latin typeface="Tahoma" pitchFamily="34" charset="0"/>
              </a:defRPr>
            </a:lvl1pPr>
          </a:lstStyle>
          <a:p>
            <a:pPr>
              <a:defRPr/>
            </a:pPr>
            <a:fld id="{8310DB19-E802-4001-ADA3-A9EF8BAF5956}" type="datetimeFigureOut">
              <a:rPr lang="en-US"/>
              <a:pPr>
                <a:defRPr/>
              </a:pPr>
              <a:t>6/7/2011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bwMode="auto">
          <a:xfrm>
            <a:off x="701675" y="4416425"/>
            <a:ext cx="5607050"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b" anchorCtr="0" compatLnSpc="1">
            <a:prstTxWarp prst="textNoShape">
              <a:avLst/>
            </a:prstTxWarp>
          </a:bodyPr>
          <a:lstStyle>
            <a:lvl1pPr defTabSz="931863">
              <a:defRPr sz="1200">
                <a:latin typeface="Tahoma" pitchFamily="34" charset="0"/>
              </a:defRPr>
            </a:lvl1pPr>
          </a:lstStyle>
          <a:p>
            <a:pPr>
              <a:defRPr/>
            </a:pPr>
            <a:endParaRPr lang="en-US"/>
          </a:p>
        </p:txBody>
      </p:sp>
      <p:sp>
        <p:nvSpPr>
          <p:cNvPr id="7" name="Slide Number Placeholder 6"/>
          <p:cNvSpPr>
            <a:spLocks noGrp="1"/>
          </p:cNvSpPr>
          <p:nvPr>
            <p:ph type="sldNum" sz="quarter" idx="5"/>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b" anchorCtr="0" compatLnSpc="1">
            <a:prstTxWarp prst="textNoShape">
              <a:avLst/>
            </a:prstTxWarp>
          </a:bodyPr>
          <a:lstStyle>
            <a:lvl1pPr algn="r" defTabSz="931863">
              <a:defRPr sz="1200">
                <a:latin typeface="Tahoma" pitchFamily="34" charset="0"/>
              </a:defRPr>
            </a:lvl1pPr>
          </a:lstStyle>
          <a:p>
            <a:pPr>
              <a:defRPr/>
            </a:pPr>
            <a:fld id="{609B1A59-B06E-4E53-BA3C-58D33189E8F9}" type="slidenum">
              <a:rPr lang="en-US"/>
              <a:pPr>
                <a:defRPr/>
              </a:pPr>
              <a:t>‹#›</a:t>
            </a:fld>
            <a:endParaRPr lang="en-US"/>
          </a:p>
        </p:txBody>
      </p:sp>
    </p:spTree>
    <p:extLst>
      <p:ext uri="{BB962C8B-B14F-4D97-AF65-F5344CB8AC3E}">
        <p14:creationId xmlns:p14="http://schemas.microsoft.com/office/powerpoint/2010/main" val="16022421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a:noFill/>
        </p:spPr>
        <p:txBody>
          <a:bodyPr/>
          <a:lstStyle/>
          <a:p>
            <a:endParaRPr lang="en-US" smtClean="0"/>
          </a:p>
        </p:txBody>
      </p:sp>
      <p:sp>
        <p:nvSpPr>
          <p:cNvPr id="24580" name="Slide Number Placeholder 3"/>
          <p:cNvSpPr>
            <a:spLocks noGrp="1"/>
          </p:cNvSpPr>
          <p:nvPr>
            <p:ph type="sldNum" sz="quarter" idx="5"/>
          </p:nvPr>
        </p:nvSpPr>
        <p:spPr>
          <a:noFill/>
          <a:ln>
            <a:miter lim="800000"/>
            <a:headEnd/>
            <a:tailEnd/>
          </a:ln>
        </p:spPr>
        <p:txBody>
          <a:bodyPr/>
          <a:lstStyle/>
          <a:p>
            <a:fld id="{A2AC2F3C-BB65-4228-B5BD-6D3E5036E718}"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p:spPr>
      </p:sp>
      <p:sp>
        <p:nvSpPr>
          <p:cNvPr id="25603" name="Rectangle 3"/>
          <p:cNvSpPr>
            <a:spLocks noGrp="1"/>
          </p:cNvSpPr>
          <p:nvPr>
            <p:ph type="body" idx="1"/>
          </p:nvPr>
        </p:nvSpPr>
        <p:spPr>
          <a:noFill/>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a:noFill/>
        </p:spPr>
        <p:txBody>
          <a:bodyPr/>
          <a:lstStyle/>
          <a:p>
            <a:pPr eaLnBrk="1" hangingPunct="1">
              <a:spcBef>
                <a:spcPct val="0"/>
              </a:spcBef>
            </a:pPr>
            <a:r>
              <a:rPr lang="en-US" i="1" smtClean="0"/>
              <a:t>Notes: Lessons from Geese </a:t>
            </a:r>
            <a:r>
              <a:rPr lang="en-US" smtClean="0"/>
              <a:t>was transcribed from a speech given by Angeles Arien at the 1991 Organizational Development Network. It was based on the work of Milton Olson. It circulated to Outward Bound staff throughout the United States.</a:t>
            </a:r>
            <a:endParaRPr lang="en-US" i="1" smtClean="0"/>
          </a:p>
        </p:txBody>
      </p:sp>
      <p:sp>
        <p:nvSpPr>
          <p:cNvPr id="26628" name="Slide Number Placeholder 3"/>
          <p:cNvSpPr>
            <a:spLocks noGrp="1"/>
          </p:cNvSpPr>
          <p:nvPr>
            <p:ph type="sldNum" sz="quarter" idx="5"/>
          </p:nvPr>
        </p:nvSpPr>
        <p:spPr>
          <a:noFill/>
          <a:ln>
            <a:miter lim="800000"/>
            <a:headEnd/>
            <a:tailEnd/>
          </a:ln>
        </p:spPr>
        <p:txBody>
          <a:bodyPr/>
          <a:lstStyle/>
          <a:p>
            <a:fld id="{FA1ED9CD-EA63-4963-99C6-900DD4F23BC4}"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a:noFill/>
        </p:spPr>
        <p:txBody>
          <a:bodyPr/>
          <a:lstStyle/>
          <a:p>
            <a:pPr eaLnBrk="1" hangingPunct="1">
              <a:spcBef>
                <a:spcPct val="0"/>
              </a:spcBef>
            </a:pPr>
            <a:endParaRPr lang="en-US" smtClean="0"/>
          </a:p>
        </p:txBody>
      </p:sp>
      <p:sp>
        <p:nvSpPr>
          <p:cNvPr id="27652" name="Slide Number Placeholder 3"/>
          <p:cNvSpPr>
            <a:spLocks noGrp="1"/>
          </p:cNvSpPr>
          <p:nvPr>
            <p:ph type="sldNum" sz="quarter" idx="5"/>
          </p:nvPr>
        </p:nvSpPr>
        <p:spPr>
          <a:noFill/>
          <a:ln>
            <a:miter lim="800000"/>
            <a:headEnd/>
            <a:tailEnd/>
          </a:ln>
        </p:spPr>
        <p:txBody>
          <a:bodyPr/>
          <a:lstStyle/>
          <a:p>
            <a:fld id="{EACDF860-DBB1-469A-A2F1-12EB65F8FCC5}" type="slidenum">
              <a:rPr lang="en-US" smtClean="0"/>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a:noFill/>
        </p:spPr>
        <p:txBody>
          <a:bodyPr/>
          <a:lstStyle/>
          <a:p>
            <a:endParaRPr lang="en-US" smtClean="0"/>
          </a:p>
        </p:txBody>
      </p:sp>
      <p:sp>
        <p:nvSpPr>
          <p:cNvPr id="28676" name="Slide Number Placeholder 3"/>
          <p:cNvSpPr>
            <a:spLocks noGrp="1"/>
          </p:cNvSpPr>
          <p:nvPr>
            <p:ph type="sldNum" sz="quarter" idx="5"/>
          </p:nvPr>
        </p:nvSpPr>
        <p:spPr>
          <a:noFill/>
          <a:ln>
            <a:miter lim="800000"/>
            <a:headEnd/>
            <a:tailEnd/>
          </a:ln>
        </p:spPr>
        <p:txBody>
          <a:bodyPr/>
          <a:lstStyle/>
          <a:p>
            <a:fld id="{B37A5367-48DE-40FB-852C-6174B66618C3}" type="slidenum">
              <a:rPr lang="en-US" smtClean="0"/>
              <a:pPr/>
              <a:t>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a:noFill/>
        </p:spPr>
        <p:txBody>
          <a:bodyPr/>
          <a:lstStyle/>
          <a:p>
            <a:pPr eaLnBrk="1" hangingPunct="1">
              <a:spcBef>
                <a:spcPct val="0"/>
              </a:spcBef>
            </a:pPr>
            <a:endParaRPr lang="en-US" smtClean="0"/>
          </a:p>
        </p:txBody>
      </p:sp>
      <p:sp>
        <p:nvSpPr>
          <p:cNvPr id="29700" name="Slide Number Placeholder 3"/>
          <p:cNvSpPr>
            <a:spLocks noGrp="1"/>
          </p:cNvSpPr>
          <p:nvPr>
            <p:ph type="sldNum" sz="quarter" idx="5"/>
          </p:nvPr>
        </p:nvSpPr>
        <p:spPr>
          <a:noFill/>
          <a:ln>
            <a:miter lim="800000"/>
            <a:headEnd/>
            <a:tailEnd/>
          </a:ln>
        </p:spPr>
        <p:txBody>
          <a:bodyPr/>
          <a:lstStyle/>
          <a:p>
            <a:fld id="{8E2929DE-EDF0-41D2-AAB7-4ECE9F7A0685}" type="slidenum">
              <a:rPr lang="en-US" smtClean="0"/>
              <a:pPr/>
              <a:t>18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dirty="0">
                <a:latin typeface="Tahoma" charset="0"/>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endParaRPr lang="en-US"/>
            </a:p>
          </p:txBody>
        </p:sp>
      </p:grpSp>
      <p:sp>
        <p:nvSpPr>
          <p:cNvPr id="21509"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1513"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11"/>
          <p:cNvSpPr>
            <a:spLocks noGrp="1" noChangeArrowheads="1"/>
          </p:cNvSpPr>
          <p:nvPr>
            <p:ph type="dt" sz="quarter" idx="10"/>
          </p:nvPr>
        </p:nvSpPr>
        <p:spPr/>
        <p:txBody>
          <a:bodyPr/>
          <a:lstStyle>
            <a:lvl1pPr>
              <a:defRPr/>
            </a:lvl1pPr>
          </a:lstStyle>
          <a:p>
            <a:pPr>
              <a:defRPr/>
            </a:pPr>
            <a:fld id="{B89A7714-15F9-45BC-A889-8C6553DC7CB4}" type="datetime1">
              <a:rPr lang="en-US"/>
              <a:pPr>
                <a:defRPr/>
              </a:pPr>
              <a:t>6/7/2011</a:t>
            </a:fld>
            <a:endParaRPr lang="en-US"/>
          </a:p>
        </p:txBody>
      </p:sp>
      <p:sp>
        <p:nvSpPr>
          <p:cNvPr id="8" name="Rectangle 12"/>
          <p:cNvSpPr>
            <a:spLocks noGrp="1" noChangeArrowheads="1"/>
          </p:cNvSpPr>
          <p:nvPr>
            <p:ph type="ftr" sz="quarter" idx="11"/>
          </p:nvPr>
        </p:nvSpPr>
        <p:spPr/>
        <p:txBody>
          <a:bodyPr/>
          <a:lstStyle>
            <a:lvl1pPr>
              <a:defRPr/>
            </a:lvl1pPr>
          </a:lstStyle>
          <a:p>
            <a:pPr>
              <a:defRPr/>
            </a:pPr>
            <a:r>
              <a:rPr lang="en-US"/>
              <a:t>1.05 Understand concepts of teamwork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fld id="{DB012311-16A0-44ED-800B-FE24D5A98722}" type="datetime1">
              <a:rPr lang="en-US"/>
              <a:pPr>
                <a:defRPr/>
              </a:pPr>
              <a:t>6/7/2011</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1.05 Understand concepts of teamwork</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fld id="{D9BE4C34-ED4C-4577-8C21-374A1642001A}" type="datetime1">
              <a:rPr lang="en-US"/>
              <a:pPr>
                <a:defRPr/>
              </a:pPr>
              <a:t>6/7/2011</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1.05 Understand concepts of teamwork</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fld id="{A30A119F-4F90-47F7-A12C-5BFD85EE84F9}" type="datetime1">
              <a:rPr lang="en-US"/>
              <a:pPr>
                <a:defRPr/>
              </a:pPr>
              <a:t>6/7/2011</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1.05 Understand concepts of teamwork</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fld id="{72A56751-3607-4C5E-90B5-F41A77B9ACE4}" type="datetime1">
              <a:rPr lang="en-US"/>
              <a:pPr>
                <a:defRPr/>
              </a:pPr>
              <a:t>6/7/2011</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1.05 Understand concepts of teamwork</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fld id="{94842EB5-A83A-4364-BFF2-574F597EB9D3}" type="datetime1">
              <a:rPr lang="en-US"/>
              <a:pPr>
                <a:defRPr/>
              </a:pPr>
              <a:t>6/7/2011</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1.05 Understand concepts of teamwork</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fld id="{4B0930A4-7812-4B4D-AEA2-1A1275CAC5FA}" type="datetime1">
              <a:rPr lang="en-US"/>
              <a:pPr>
                <a:defRPr/>
              </a:pPr>
              <a:t>6/7/2011</a:t>
            </a:fld>
            <a:endParaRPr lang="en-US"/>
          </a:p>
        </p:txBody>
      </p:sp>
      <p:sp>
        <p:nvSpPr>
          <p:cNvPr id="8" name="Rectangle 8"/>
          <p:cNvSpPr>
            <a:spLocks noGrp="1" noChangeArrowheads="1"/>
          </p:cNvSpPr>
          <p:nvPr>
            <p:ph type="ftr" sz="quarter" idx="11"/>
          </p:nvPr>
        </p:nvSpPr>
        <p:spPr>
          <a:ln/>
        </p:spPr>
        <p:txBody>
          <a:bodyPr/>
          <a:lstStyle>
            <a:lvl1pPr>
              <a:defRPr/>
            </a:lvl1pPr>
          </a:lstStyle>
          <a:p>
            <a:pPr>
              <a:defRPr/>
            </a:pPr>
            <a:r>
              <a:rPr lang="en-US"/>
              <a:t>1.05 Understand concepts of teamwork</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fld id="{31532700-0C8C-453B-AF9E-5516CA10B723}" type="datetime1">
              <a:rPr lang="en-US"/>
              <a:pPr>
                <a:defRPr/>
              </a:pPr>
              <a:t>6/7/2011</a:t>
            </a:fld>
            <a:endParaRPr lang="en-US"/>
          </a:p>
        </p:txBody>
      </p:sp>
      <p:sp>
        <p:nvSpPr>
          <p:cNvPr id="4" name="Rectangle 8"/>
          <p:cNvSpPr>
            <a:spLocks noGrp="1" noChangeArrowheads="1"/>
          </p:cNvSpPr>
          <p:nvPr>
            <p:ph type="ftr" sz="quarter" idx="11"/>
          </p:nvPr>
        </p:nvSpPr>
        <p:spPr>
          <a:ln/>
        </p:spPr>
        <p:txBody>
          <a:bodyPr/>
          <a:lstStyle>
            <a:lvl1pPr>
              <a:defRPr/>
            </a:lvl1pPr>
          </a:lstStyle>
          <a:p>
            <a:pPr>
              <a:defRPr/>
            </a:pPr>
            <a:r>
              <a:rPr lang="en-US"/>
              <a:t>1.05 Understand concepts of teamwork</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37D86640-40D9-41B7-ACD3-83EEF83C380A}" type="datetime1">
              <a:rPr lang="en-US"/>
              <a:pPr>
                <a:defRPr/>
              </a:pPr>
              <a:t>6/7/2011</a:t>
            </a:fld>
            <a:endParaRPr lang="en-US"/>
          </a:p>
        </p:txBody>
      </p:sp>
      <p:sp>
        <p:nvSpPr>
          <p:cNvPr id="3" name="Rectangle 8"/>
          <p:cNvSpPr>
            <a:spLocks noGrp="1" noChangeArrowheads="1"/>
          </p:cNvSpPr>
          <p:nvPr>
            <p:ph type="ftr" sz="quarter" idx="11"/>
          </p:nvPr>
        </p:nvSpPr>
        <p:spPr>
          <a:ln/>
        </p:spPr>
        <p:txBody>
          <a:bodyPr/>
          <a:lstStyle>
            <a:lvl1pPr>
              <a:defRPr/>
            </a:lvl1pPr>
          </a:lstStyle>
          <a:p>
            <a:pPr>
              <a:defRPr/>
            </a:pPr>
            <a:r>
              <a:rPr lang="en-US"/>
              <a:t>1.05 Understand concepts of teamwork</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37FA50B5-A1EF-4D19-8D4C-8E634A35741A}" type="datetime1">
              <a:rPr lang="en-US"/>
              <a:pPr>
                <a:defRPr/>
              </a:pPr>
              <a:t>6/7/2011</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1.05 Understand concepts of teamwork</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F401893E-1056-47AF-9CE1-320F3C1703EB}" type="datetime1">
              <a:rPr lang="en-US"/>
              <a:pPr>
                <a:defRPr/>
              </a:pPr>
              <a:t>6/7/2011</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1.05 Understand concepts of teamwork</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242175" cy="1981200"/>
            <a:chOff x="0" y="0"/>
            <a:chExt cx="4562" cy="1248"/>
          </a:xfrm>
        </p:grpSpPr>
        <p:sp>
          <p:nvSpPr>
            <p:cNvPr id="20483"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dirty="0">
                <a:latin typeface="Tahoma" charset="0"/>
              </a:endParaRPr>
            </a:p>
          </p:txBody>
        </p:sp>
        <p:sp>
          <p:nvSpPr>
            <p:cNvPr id="1032"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grpSp>
      <p:sp>
        <p:nvSpPr>
          <p:cNvPr id="20485"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6"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7"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Tahoma" pitchFamily="34" charset="0"/>
              </a:defRPr>
            </a:lvl1pPr>
          </a:lstStyle>
          <a:p>
            <a:pPr>
              <a:defRPr/>
            </a:pPr>
            <a:fld id="{6F355BC7-CC5F-45AD-89A9-DE2B893872A7}" type="datetime1">
              <a:rPr lang="en-US"/>
              <a:pPr>
                <a:defRPr/>
              </a:pPr>
              <a:t>6/7/2011</a:t>
            </a:fld>
            <a:endParaRPr lang="en-US"/>
          </a:p>
        </p:txBody>
      </p:sp>
      <p:sp>
        <p:nvSpPr>
          <p:cNvPr id="20488"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Tahoma" pitchFamily="34" charset="0"/>
              </a:defRPr>
            </a:lvl1pPr>
          </a:lstStyle>
          <a:p>
            <a:pPr>
              <a:defRPr/>
            </a:pPr>
            <a:r>
              <a:rPr lang="en-US"/>
              <a:t>1.05 Understand concepts of teamwork</a:t>
            </a:r>
          </a:p>
        </p:txBody>
      </p:sp>
    </p:spTree>
  </p:cSld>
  <p:clrMap bg1="dk2" tx1="lt1" bg2="dk1" tx2="lt2" accent1="accent1" accent2="accent2" accent3="accent3" accent4="accent4" accent5="accent5" accent6="accent6" hlink="hlink" folHlink="folHlink"/>
  <p:sldLayoutIdLst>
    <p:sldLayoutId id="2147483820"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3.wmf"/></Relationships>
</file>

<file path=ppt/slides/_rels/slide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audio" Target="../media/audio3.wav"/><Relationship Id="rId4" Type="http://schemas.openxmlformats.org/officeDocument/2006/relationships/image" Target="../media/image3.wmf"/></Relationships>
</file>

<file path=ppt/slides/_rels/slide1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audio" Target="../media/audio1.wav"/><Relationship Id="rId5" Type="http://schemas.openxmlformats.org/officeDocument/2006/relationships/image" Target="../media/image4.png"/><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audio" Target="../media/audio1.wav"/><Relationship Id="rId5" Type="http://schemas.openxmlformats.org/officeDocument/2006/relationships/image" Target="../media/image4.png"/><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685800" y="1371600"/>
            <a:ext cx="7772400" cy="2133600"/>
          </a:xfrm>
        </p:spPr>
        <p:txBody>
          <a:bodyPr/>
          <a:lstStyle/>
          <a:p>
            <a:pPr eaLnBrk="1" hangingPunct="1">
              <a:defRPr/>
            </a:pPr>
            <a:r>
              <a:rPr lang="en-US" sz="4800" b="1" smtClean="0"/>
              <a:t>1.05 Understand concepts of teamwork</a:t>
            </a:r>
          </a:p>
        </p:txBody>
      </p:sp>
      <p:pic>
        <p:nvPicPr>
          <p:cNvPr id="3075" name="Picture 4" descr="MPj04393560000[1]"/>
          <p:cNvPicPr>
            <a:picLocks noChangeAspect="1" noChangeArrowheads="1"/>
          </p:cNvPicPr>
          <p:nvPr/>
        </p:nvPicPr>
        <p:blipFill>
          <a:blip r:embed="rId3"/>
          <a:srcRect/>
          <a:stretch>
            <a:fillRect/>
          </a:stretch>
        </p:blipFill>
        <p:spPr bwMode="auto">
          <a:xfrm>
            <a:off x="3429000" y="3810000"/>
            <a:ext cx="24384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smtClean="0"/>
              <a:t>Lessons from Geese </a:t>
            </a:r>
            <a:br>
              <a:rPr lang="en-US" b="1" smtClean="0"/>
            </a:br>
            <a:r>
              <a:rPr lang="en-US" b="1" smtClean="0"/>
              <a:t>Fact  4</a:t>
            </a:r>
          </a:p>
        </p:txBody>
      </p:sp>
      <p:sp>
        <p:nvSpPr>
          <p:cNvPr id="3" name="Content Placeholder 2"/>
          <p:cNvSpPr>
            <a:spLocks noGrp="1"/>
          </p:cNvSpPr>
          <p:nvPr>
            <p:ph idx="1"/>
          </p:nvPr>
        </p:nvSpPr>
        <p:spPr/>
        <p:txBody>
          <a:bodyPr/>
          <a:lstStyle/>
          <a:p>
            <a:pPr eaLnBrk="1" hangingPunct="1">
              <a:defRPr/>
            </a:pPr>
            <a:endParaRPr lang="en-US" dirty="0" smtClean="0"/>
          </a:p>
          <a:p>
            <a:pPr eaLnBrk="1" hangingPunct="1">
              <a:defRPr/>
            </a:pPr>
            <a:endParaRPr lang="en-US" dirty="0" smtClean="0"/>
          </a:p>
          <a:p>
            <a:pPr eaLnBrk="1" hangingPunct="1">
              <a:defRPr/>
            </a:pPr>
            <a:r>
              <a:rPr lang="en-US" dirty="0" smtClean="0"/>
              <a:t>The geese flying in formation honk to encourage those up front to keep up the speed.</a:t>
            </a:r>
          </a:p>
        </p:txBody>
      </p:sp>
      <p:pic>
        <p:nvPicPr>
          <p:cNvPr id="4" name="MS901325.wav">
            <a:hlinkClick r:id="" action="ppaction://media"/>
          </p:cNvPr>
          <p:cNvPicPr>
            <a:picLocks noRot="1" noChangeAspect="1"/>
          </p:cNvPicPr>
          <p:nvPr>
            <a:wavAudioFile r:embed="rId1" name="MS900074825[1].wav"/>
          </p:nvPr>
        </p:nvPicPr>
        <p:blipFill>
          <a:blip r:embed="rId3"/>
          <a:srcRect/>
          <a:stretch>
            <a:fillRect/>
          </a:stretch>
        </p:blipFill>
        <p:spPr bwMode="auto">
          <a:xfrm>
            <a:off x="7848600" y="6096000"/>
            <a:ext cx="304800" cy="304800"/>
          </a:xfrm>
          <a:prstGeom prst="rect">
            <a:avLst/>
          </a:prstGeom>
          <a:noFill/>
          <a:ln w="9525">
            <a:noFill/>
            <a:miter lim="800000"/>
            <a:headEnd/>
            <a:tailEnd/>
          </a:ln>
        </p:spPr>
      </p:pic>
      <p:pic>
        <p:nvPicPr>
          <p:cNvPr id="5" name="MS901326.wav">
            <a:hlinkClick r:id="" action="ppaction://media"/>
          </p:cNvPr>
          <p:cNvPicPr>
            <a:picLocks noRot="1" noChangeAspect="1"/>
          </p:cNvPicPr>
          <p:nvPr>
            <a:wavAudioFile r:embed="rId1" name="MS900074825[1].wav"/>
          </p:nvPr>
        </p:nvPicPr>
        <p:blipFill>
          <a:blip r:embed="rId3"/>
          <a:srcRect/>
          <a:stretch>
            <a:fillRect/>
          </a:stretch>
        </p:blipFill>
        <p:spPr bwMode="auto">
          <a:xfrm>
            <a:off x="7848600" y="5486400"/>
            <a:ext cx="304800" cy="304800"/>
          </a:xfrm>
          <a:prstGeom prst="rect">
            <a:avLst/>
          </a:prstGeom>
          <a:noFill/>
          <a:ln w="9525">
            <a:noFill/>
            <a:miter lim="800000"/>
            <a:headEnd/>
            <a:tailEnd/>
          </a:ln>
        </p:spPr>
      </p:pic>
      <p:pic>
        <p:nvPicPr>
          <p:cNvPr id="12294" name="Picture 11" descr="C:\Users\Edith Stewart\AppData\Local\Microsoft\Windows\Temporary Internet Files\Content.IE5\W2TM7XY5\MC900155541[1].wmf"/>
          <p:cNvPicPr>
            <a:picLocks noChangeAspect="1" noChangeArrowheads="1"/>
          </p:cNvPicPr>
          <p:nvPr/>
        </p:nvPicPr>
        <p:blipFill>
          <a:blip r:embed="rId4"/>
          <a:srcRect/>
          <a:stretch>
            <a:fillRect/>
          </a:stretch>
        </p:blipFill>
        <p:spPr bwMode="auto">
          <a:xfrm>
            <a:off x="533400" y="381000"/>
            <a:ext cx="1589088" cy="1798638"/>
          </a:xfrm>
          <a:prstGeom prst="rect">
            <a:avLst/>
          </a:prstGeom>
          <a:noFill/>
          <a:ln w="9525">
            <a:noFill/>
            <a:miter lim="800000"/>
            <a:headEnd/>
            <a:tailEnd/>
          </a:ln>
        </p:spPr>
      </p:pic>
      <p:sp>
        <p:nvSpPr>
          <p:cNvPr id="8" name="Footer Placeholder 7"/>
          <p:cNvSpPr>
            <a:spLocks noGrp="1"/>
          </p:cNvSpPr>
          <p:nvPr>
            <p:ph type="ftr" sz="quarter" idx="11"/>
          </p:nvPr>
        </p:nvSpPr>
        <p:spPr/>
        <p:txBody>
          <a:bodyPr/>
          <a:lstStyle/>
          <a:p>
            <a:pPr>
              <a:defRPr/>
            </a:pPr>
            <a:r>
              <a:rPr lang="en-US" smtClean="0"/>
              <a:t>1.05 Understand concepts of teamwork</a:t>
            </a: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4128"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4128" fill="hold"/>
                                        <p:tgtEl>
                                          <p:spTgt spid="5"/>
                                        </p:tgtEl>
                                      </p:cBhvr>
                                    </p:cmd>
                                  </p:childTnLst>
                                </p:cTn>
                              </p:par>
                            </p:childTnLst>
                          </p:cTn>
                        </p:par>
                      </p:childTnLst>
                    </p:cTn>
                  </p:par>
                </p:childTnLst>
              </p:cTn>
              <p:nextCondLst>
                <p:cond evt="onClick" delay="0">
                  <p:tgtEl>
                    <p:spTgt spid="5"/>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Edith Stewart\AppData\Local\Microsoft\Windows\Temporary Internet Files\Content.IE5\23ZVCX2E\MC900058474[1].wmf"/>
          <p:cNvPicPr>
            <a:picLocks noChangeAspect="1" noChangeArrowheads="1"/>
          </p:cNvPicPr>
          <p:nvPr/>
        </p:nvPicPr>
        <p:blipFill>
          <a:blip r:embed="rId2"/>
          <a:srcRect/>
          <a:stretch>
            <a:fillRect/>
          </a:stretch>
        </p:blipFill>
        <p:spPr bwMode="auto">
          <a:xfrm>
            <a:off x="457200" y="2351088"/>
            <a:ext cx="8229600" cy="3135312"/>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1.05 Understand concepts of teamwork</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smtClean="0"/>
              <a:t>Lessons from Geese</a:t>
            </a:r>
            <a:r>
              <a:rPr lang="en-US" sz="4000" smtClean="0"/>
              <a:t> </a:t>
            </a:r>
            <a:br>
              <a:rPr lang="en-US" sz="4000" smtClean="0"/>
            </a:br>
            <a:r>
              <a:rPr lang="en-US" sz="4000" b="1" smtClean="0"/>
              <a:t>Fact 5</a:t>
            </a:r>
          </a:p>
        </p:txBody>
      </p:sp>
      <p:sp>
        <p:nvSpPr>
          <p:cNvPr id="3" name="Content Placeholder 2"/>
          <p:cNvSpPr>
            <a:spLocks noGrp="1"/>
          </p:cNvSpPr>
          <p:nvPr>
            <p:ph idx="1"/>
          </p:nvPr>
        </p:nvSpPr>
        <p:spPr/>
        <p:txBody>
          <a:bodyPr/>
          <a:lstStyle/>
          <a:p>
            <a:pPr eaLnBrk="1" hangingPunct="1">
              <a:defRPr/>
            </a:pPr>
            <a:endParaRPr lang="en-US" dirty="0" smtClean="0"/>
          </a:p>
          <a:p>
            <a:pPr eaLnBrk="1" hangingPunct="1">
              <a:defRPr/>
            </a:pPr>
            <a:r>
              <a:rPr lang="en-US" dirty="0" smtClean="0"/>
              <a:t>When a goose gets sick, wounded, or shot down, two geese drop out of formation and follow it down to help and protect it. They stay with it until it dies or is able to fly again. Then, they launch out with another formation to catch up with the flock</a:t>
            </a:r>
          </a:p>
        </p:txBody>
      </p:sp>
      <p:pic>
        <p:nvPicPr>
          <p:cNvPr id="4" name="MS901356.wav">
            <a:hlinkClick r:id="" action="ppaction://media"/>
          </p:cNvPr>
          <p:cNvPicPr>
            <a:picLocks noRot="1" noChangeAspect="1"/>
          </p:cNvPicPr>
          <p:nvPr>
            <a:wavAudioFile r:embed="rId1" name="MS900069661[1].wav"/>
          </p:nvPr>
        </p:nvPicPr>
        <p:blipFill>
          <a:blip r:embed="rId3"/>
          <a:srcRect/>
          <a:stretch>
            <a:fillRect/>
          </a:stretch>
        </p:blipFill>
        <p:spPr bwMode="auto">
          <a:xfrm>
            <a:off x="8077200" y="6172200"/>
            <a:ext cx="304800" cy="304800"/>
          </a:xfrm>
          <a:prstGeom prst="rect">
            <a:avLst/>
          </a:prstGeom>
          <a:noFill/>
          <a:ln w="9525">
            <a:noFill/>
            <a:miter lim="800000"/>
            <a:headEnd/>
            <a:tailEnd/>
          </a:ln>
        </p:spPr>
      </p:pic>
      <p:pic>
        <p:nvPicPr>
          <p:cNvPr id="14341" name="Picture 11" descr="C:\Users\Edith Stewart\AppData\Local\Microsoft\Windows\Temporary Internet Files\Content.IE5\W2TM7XY5\MC900155541[1].wmf"/>
          <p:cNvPicPr>
            <a:picLocks noChangeAspect="1" noChangeArrowheads="1"/>
          </p:cNvPicPr>
          <p:nvPr/>
        </p:nvPicPr>
        <p:blipFill>
          <a:blip r:embed="rId4"/>
          <a:srcRect/>
          <a:stretch>
            <a:fillRect/>
          </a:stretch>
        </p:blipFill>
        <p:spPr bwMode="auto">
          <a:xfrm>
            <a:off x="533400" y="381000"/>
            <a:ext cx="1589088" cy="1798638"/>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pPr>
              <a:defRPr/>
            </a:pPr>
            <a:r>
              <a:rPr lang="en-US" smtClean="0"/>
              <a:t>1.05 Understand concepts of teamwork</a:t>
            </a: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724"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Edith Stewart\AppData\Local\Microsoft\Windows\Temporary Internet Files\Content.IE5\8CD2FN7Z\MC900197906[1].wmf"/>
          <p:cNvPicPr>
            <a:picLocks noChangeAspect="1" noChangeArrowheads="1"/>
          </p:cNvPicPr>
          <p:nvPr/>
        </p:nvPicPr>
        <p:blipFill>
          <a:blip r:embed="rId2"/>
          <a:srcRect/>
          <a:stretch>
            <a:fillRect/>
          </a:stretch>
        </p:blipFill>
        <p:spPr bwMode="auto">
          <a:xfrm>
            <a:off x="1371600" y="234950"/>
            <a:ext cx="6934200" cy="60960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1.05 Understand concepts of teamwork</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ubtitle 4"/>
          <p:cNvSpPr>
            <a:spLocks noGrp="1"/>
          </p:cNvSpPr>
          <p:nvPr>
            <p:ph type="subTitle" sz="quarter" idx="1"/>
          </p:nvPr>
        </p:nvSpPr>
        <p:spPr>
          <a:xfrm>
            <a:off x="152400" y="3200400"/>
            <a:ext cx="7356475" cy="1112838"/>
          </a:xfrm>
        </p:spPr>
        <p:txBody>
          <a:bodyPr/>
          <a:lstStyle/>
          <a:p>
            <a:pPr eaLnBrk="1" hangingPunct="1"/>
            <a:r>
              <a:rPr lang="en-US" smtClean="0">
                <a:solidFill>
                  <a:srgbClr val="00CC00"/>
                </a:solidFill>
                <a:effectLst/>
              </a:rPr>
              <a:t>T</a:t>
            </a:r>
            <a:r>
              <a:rPr lang="en-US" smtClean="0">
                <a:effectLst/>
              </a:rPr>
              <a:t>ogether </a:t>
            </a:r>
            <a:r>
              <a:rPr lang="en-US" smtClean="0">
                <a:solidFill>
                  <a:srgbClr val="00CC00"/>
                </a:solidFill>
                <a:effectLst/>
              </a:rPr>
              <a:t>E</a:t>
            </a:r>
            <a:r>
              <a:rPr lang="en-US" smtClean="0">
                <a:effectLst/>
              </a:rPr>
              <a:t>veryone </a:t>
            </a:r>
            <a:r>
              <a:rPr lang="en-US" smtClean="0">
                <a:solidFill>
                  <a:srgbClr val="00CC00"/>
                </a:solidFill>
                <a:effectLst/>
              </a:rPr>
              <a:t>A</a:t>
            </a:r>
            <a:r>
              <a:rPr lang="en-US" smtClean="0">
                <a:effectLst/>
              </a:rPr>
              <a:t>ccomplishes </a:t>
            </a:r>
            <a:r>
              <a:rPr lang="en-US" smtClean="0">
                <a:solidFill>
                  <a:srgbClr val="00CC00"/>
                </a:solidFill>
                <a:effectLst/>
              </a:rPr>
              <a:t>M</a:t>
            </a:r>
            <a:r>
              <a:rPr lang="en-US" smtClean="0">
                <a:effectLst/>
              </a:rPr>
              <a:t>ore</a:t>
            </a:r>
          </a:p>
        </p:txBody>
      </p:sp>
      <p:sp>
        <p:nvSpPr>
          <p:cNvPr id="4" name="Title 3"/>
          <p:cNvSpPr>
            <a:spLocks noGrp="1"/>
          </p:cNvSpPr>
          <p:nvPr>
            <p:ph type="ctrTitle" sz="quarter"/>
          </p:nvPr>
        </p:nvSpPr>
        <p:spPr>
          <a:xfrm>
            <a:off x="1981200" y="304800"/>
            <a:ext cx="5730875" cy="993775"/>
          </a:xfrm>
        </p:spPr>
        <p:txBody>
          <a:bodyPr/>
          <a:lstStyle/>
          <a:p>
            <a:pPr eaLnBrk="1" hangingPunct="1">
              <a:defRPr/>
            </a:pPr>
            <a:r>
              <a:rPr lang="en-US" b="1" smtClean="0">
                <a:solidFill>
                  <a:srgbClr val="00CC00"/>
                </a:solidFill>
              </a:rPr>
              <a:t>TEAM</a:t>
            </a:r>
            <a:r>
              <a:rPr lang="en-US" sz="4800" b="1" smtClean="0"/>
              <a:t> </a:t>
            </a:r>
          </a:p>
        </p:txBody>
      </p:sp>
      <p:pic>
        <p:nvPicPr>
          <p:cNvPr id="16388" name="Picture 4" descr="C:\Users\Edith Stewart\AppData\Local\Microsoft\Windows\Temporary Internet Files\Content.IE5\W2TM7XY5\MC900155541[1].wmf"/>
          <p:cNvPicPr>
            <a:picLocks noChangeAspect="1" noChangeArrowheads="1"/>
          </p:cNvPicPr>
          <p:nvPr/>
        </p:nvPicPr>
        <p:blipFill>
          <a:blip r:embed="rId2"/>
          <a:srcRect/>
          <a:stretch>
            <a:fillRect/>
          </a:stretch>
        </p:blipFill>
        <p:spPr bwMode="auto">
          <a:xfrm>
            <a:off x="2609850" y="914400"/>
            <a:ext cx="1225550" cy="1387475"/>
          </a:xfrm>
          <a:prstGeom prst="rect">
            <a:avLst/>
          </a:prstGeom>
          <a:noFill/>
          <a:ln w="9525">
            <a:noFill/>
            <a:miter lim="800000"/>
            <a:headEnd/>
            <a:tailEnd/>
          </a:ln>
        </p:spPr>
      </p:pic>
      <p:pic>
        <p:nvPicPr>
          <p:cNvPr id="16389" name="Picture 5" descr="C:\Users\Edith Stewart\AppData\Local\Microsoft\Windows\Temporary Internet Files\Content.IE5\W2TM7XY5\MC900155541[1].wmf"/>
          <p:cNvPicPr>
            <a:picLocks noChangeAspect="1" noChangeArrowheads="1"/>
          </p:cNvPicPr>
          <p:nvPr/>
        </p:nvPicPr>
        <p:blipFill>
          <a:blip r:embed="rId2"/>
          <a:srcRect/>
          <a:stretch>
            <a:fillRect/>
          </a:stretch>
        </p:blipFill>
        <p:spPr bwMode="auto">
          <a:xfrm>
            <a:off x="4267200" y="1295400"/>
            <a:ext cx="1171575" cy="1325563"/>
          </a:xfrm>
          <a:prstGeom prst="rect">
            <a:avLst/>
          </a:prstGeom>
          <a:noFill/>
          <a:ln w="9525">
            <a:noFill/>
            <a:miter lim="800000"/>
            <a:headEnd/>
            <a:tailEnd/>
          </a:ln>
        </p:spPr>
      </p:pic>
      <p:pic>
        <p:nvPicPr>
          <p:cNvPr id="16390" name="Picture 6" descr="C:\Users\Edith Stewart\AppData\Local\Microsoft\Windows\Temporary Internet Files\Content.IE5\W2TM7XY5\MC900155541[1].wmf"/>
          <p:cNvPicPr>
            <a:picLocks noChangeAspect="1" noChangeArrowheads="1"/>
          </p:cNvPicPr>
          <p:nvPr/>
        </p:nvPicPr>
        <p:blipFill>
          <a:blip r:embed="rId2"/>
          <a:srcRect/>
          <a:stretch>
            <a:fillRect/>
          </a:stretch>
        </p:blipFill>
        <p:spPr bwMode="auto">
          <a:xfrm>
            <a:off x="5943600" y="1828800"/>
            <a:ext cx="1171575" cy="1325563"/>
          </a:xfrm>
          <a:prstGeom prst="rect">
            <a:avLst/>
          </a:prstGeom>
          <a:noFill/>
          <a:ln w="9525">
            <a:noFill/>
            <a:miter lim="800000"/>
            <a:headEnd/>
            <a:tailEnd/>
          </a:ln>
        </p:spPr>
      </p:pic>
      <p:pic>
        <p:nvPicPr>
          <p:cNvPr id="16391" name="Picture 7" descr="C:\Users\Edith Stewart\AppData\Local\Microsoft\Windows\Temporary Internet Files\Content.IE5\W2TM7XY5\MC900155541[1].wmf"/>
          <p:cNvPicPr>
            <a:picLocks noChangeAspect="1" noChangeArrowheads="1"/>
          </p:cNvPicPr>
          <p:nvPr/>
        </p:nvPicPr>
        <p:blipFill>
          <a:blip r:embed="rId2"/>
          <a:srcRect/>
          <a:stretch>
            <a:fillRect/>
          </a:stretch>
        </p:blipFill>
        <p:spPr bwMode="auto">
          <a:xfrm>
            <a:off x="7478713" y="3048000"/>
            <a:ext cx="1171575" cy="1325563"/>
          </a:xfrm>
          <a:prstGeom prst="rect">
            <a:avLst/>
          </a:prstGeom>
          <a:noFill/>
          <a:ln w="9525">
            <a:noFill/>
            <a:miter lim="800000"/>
            <a:headEnd/>
            <a:tailEnd/>
          </a:ln>
        </p:spPr>
      </p:pic>
      <p:pic>
        <p:nvPicPr>
          <p:cNvPr id="16392" name="Picture 8" descr="C:\Users\Edith Stewart\AppData\Local\Microsoft\Windows\Temporary Internet Files\Content.IE5\W2TM7XY5\MC900155541[1].wmf"/>
          <p:cNvPicPr>
            <a:picLocks noChangeAspect="1" noChangeArrowheads="1"/>
          </p:cNvPicPr>
          <p:nvPr/>
        </p:nvPicPr>
        <p:blipFill>
          <a:blip r:embed="rId2"/>
          <a:srcRect/>
          <a:stretch>
            <a:fillRect/>
          </a:stretch>
        </p:blipFill>
        <p:spPr bwMode="auto">
          <a:xfrm>
            <a:off x="6019800" y="4343400"/>
            <a:ext cx="1171575" cy="1325563"/>
          </a:xfrm>
          <a:prstGeom prst="rect">
            <a:avLst/>
          </a:prstGeom>
          <a:noFill/>
          <a:ln w="9525">
            <a:noFill/>
            <a:miter lim="800000"/>
            <a:headEnd/>
            <a:tailEnd/>
          </a:ln>
        </p:spPr>
      </p:pic>
      <p:pic>
        <p:nvPicPr>
          <p:cNvPr id="16393" name="Picture 9" descr="C:\Users\Edith Stewart\AppData\Local\Microsoft\Windows\Temporary Internet Files\Content.IE5\W2TM7XY5\MC900155541[1].wmf"/>
          <p:cNvPicPr>
            <a:picLocks noChangeAspect="1" noChangeArrowheads="1"/>
          </p:cNvPicPr>
          <p:nvPr/>
        </p:nvPicPr>
        <p:blipFill>
          <a:blip r:embed="rId2"/>
          <a:srcRect/>
          <a:stretch>
            <a:fillRect/>
          </a:stretch>
        </p:blipFill>
        <p:spPr bwMode="auto">
          <a:xfrm>
            <a:off x="4343400" y="4800600"/>
            <a:ext cx="1171575" cy="1325563"/>
          </a:xfrm>
          <a:prstGeom prst="rect">
            <a:avLst/>
          </a:prstGeom>
          <a:noFill/>
          <a:ln w="9525">
            <a:noFill/>
            <a:miter lim="800000"/>
            <a:headEnd/>
            <a:tailEnd/>
          </a:ln>
        </p:spPr>
      </p:pic>
      <p:pic>
        <p:nvPicPr>
          <p:cNvPr id="16394" name="Picture 10" descr="C:\Users\Edith Stewart\AppData\Local\Microsoft\Windows\Temporary Internet Files\Content.IE5\W2TM7XY5\MC900155541[1].wmf"/>
          <p:cNvPicPr>
            <a:picLocks noChangeAspect="1" noChangeArrowheads="1"/>
          </p:cNvPicPr>
          <p:nvPr/>
        </p:nvPicPr>
        <p:blipFill>
          <a:blip r:embed="rId2"/>
          <a:srcRect/>
          <a:stretch>
            <a:fillRect/>
          </a:stretch>
        </p:blipFill>
        <p:spPr bwMode="auto">
          <a:xfrm>
            <a:off x="2362200" y="4953000"/>
            <a:ext cx="1171575" cy="1325563"/>
          </a:xfrm>
          <a:prstGeom prst="rect">
            <a:avLst/>
          </a:prstGeom>
          <a:noFill/>
          <a:ln w="9525">
            <a:noFill/>
            <a:miter lim="800000"/>
            <a:headEnd/>
            <a:tailEnd/>
          </a:ln>
        </p:spPr>
      </p:pic>
      <p:pic>
        <p:nvPicPr>
          <p:cNvPr id="16395" name="Picture 11" descr="C:\Users\Edith Stewart\AppData\Local\Microsoft\Windows\Temporary Internet Files\Content.IE5\W2TM7XY5\MC900155541[1].wmf"/>
          <p:cNvPicPr>
            <a:picLocks noChangeAspect="1" noChangeArrowheads="1"/>
          </p:cNvPicPr>
          <p:nvPr/>
        </p:nvPicPr>
        <p:blipFill>
          <a:blip r:embed="rId2"/>
          <a:srcRect/>
          <a:stretch>
            <a:fillRect/>
          </a:stretch>
        </p:blipFill>
        <p:spPr bwMode="auto">
          <a:xfrm>
            <a:off x="730250" y="228600"/>
            <a:ext cx="1171575" cy="1325563"/>
          </a:xfrm>
          <a:prstGeom prst="rect">
            <a:avLst/>
          </a:prstGeom>
          <a:noFill/>
          <a:ln w="9525">
            <a:noFill/>
            <a:miter lim="800000"/>
            <a:headEnd/>
            <a:tailEnd/>
          </a:ln>
        </p:spPr>
      </p:pic>
      <p:pic>
        <p:nvPicPr>
          <p:cNvPr id="16396" name="Picture 12" descr="C:\Users\Edith Stewart\AppData\Local\Microsoft\Windows\Temporary Internet Files\Content.IE5\W2TM7XY5\MC900155541[1].wmf"/>
          <p:cNvPicPr>
            <a:picLocks noChangeAspect="1" noChangeArrowheads="1"/>
          </p:cNvPicPr>
          <p:nvPr/>
        </p:nvPicPr>
        <p:blipFill>
          <a:blip r:embed="rId2"/>
          <a:srcRect/>
          <a:stretch>
            <a:fillRect/>
          </a:stretch>
        </p:blipFill>
        <p:spPr bwMode="auto">
          <a:xfrm>
            <a:off x="379413" y="5151438"/>
            <a:ext cx="1171575" cy="1325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eaLnBrk="1" hangingPunct="1">
              <a:defRPr/>
            </a:pPr>
            <a:r>
              <a:rPr lang="en-US" dirty="0" smtClean="0"/>
              <a:t>Stages of teambuilding</a:t>
            </a:r>
          </a:p>
        </p:txBody>
      </p:sp>
      <p:pic>
        <p:nvPicPr>
          <p:cNvPr id="17411" name="Picture 2" descr="C:\Users\Edith Stewart\AppData\Local\Microsoft\Windows\Temporary Internet Files\Content.IE5\JLS5G84V\MC900439356[1].jpg"/>
          <p:cNvPicPr>
            <a:picLocks noChangeAspect="1" noChangeArrowheads="1"/>
          </p:cNvPicPr>
          <p:nvPr/>
        </p:nvPicPr>
        <p:blipFill>
          <a:blip r:embed="rId2"/>
          <a:srcRect/>
          <a:stretch>
            <a:fillRect/>
          </a:stretch>
        </p:blipFill>
        <p:spPr bwMode="auto">
          <a:xfrm>
            <a:off x="2362200" y="2286000"/>
            <a:ext cx="4953000" cy="35052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US" smtClean="0"/>
              <a:t>1.05 Understand concepts of teamwork</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ubtitle 8"/>
          <p:cNvSpPr>
            <a:spLocks noGrp="1"/>
          </p:cNvSpPr>
          <p:nvPr>
            <p:ph type="subTitle" sz="quarter" idx="1"/>
          </p:nvPr>
        </p:nvSpPr>
        <p:spPr>
          <a:xfrm>
            <a:off x="1371600" y="3886200"/>
            <a:ext cx="6477000" cy="2133600"/>
          </a:xfrm>
        </p:spPr>
        <p:txBody>
          <a:bodyPr/>
          <a:lstStyle/>
          <a:p>
            <a:pPr algn="l" eaLnBrk="1" hangingPunct="1">
              <a:lnSpc>
                <a:spcPct val="90000"/>
              </a:lnSpc>
              <a:buFont typeface="Wingdings" pitchFamily="2" charset="2"/>
              <a:buChar char="n"/>
            </a:pPr>
            <a:r>
              <a:rPr lang="en-US" sz="2400" smtClean="0">
                <a:effectLst/>
              </a:rPr>
              <a:t>Awareness stage</a:t>
            </a:r>
          </a:p>
          <a:p>
            <a:pPr algn="l" eaLnBrk="1" hangingPunct="1">
              <a:lnSpc>
                <a:spcPct val="90000"/>
              </a:lnSpc>
              <a:buFont typeface="Wingdings" pitchFamily="2" charset="2"/>
              <a:buChar char="n"/>
            </a:pPr>
            <a:r>
              <a:rPr lang="en-US" sz="2400" smtClean="0">
                <a:effectLst/>
              </a:rPr>
              <a:t>Team meets to</a:t>
            </a:r>
          </a:p>
          <a:p>
            <a:pPr lvl="1" eaLnBrk="1" hangingPunct="1">
              <a:lnSpc>
                <a:spcPct val="90000"/>
              </a:lnSpc>
            </a:pPr>
            <a:r>
              <a:rPr lang="en-US" sz="2000" smtClean="0">
                <a:effectLst/>
              </a:rPr>
              <a:t>gather information</a:t>
            </a:r>
          </a:p>
          <a:p>
            <a:pPr lvl="1" eaLnBrk="1" hangingPunct="1">
              <a:lnSpc>
                <a:spcPct val="90000"/>
              </a:lnSpc>
            </a:pPr>
            <a:r>
              <a:rPr lang="en-US" sz="2000" smtClean="0">
                <a:effectLst/>
              </a:rPr>
              <a:t>create goals</a:t>
            </a:r>
          </a:p>
          <a:p>
            <a:pPr algn="l" eaLnBrk="1" hangingPunct="1">
              <a:lnSpc>
                <a:spcPct val="90000"/>
              </a:lnSpc>
              <a:buFont typeface="Wingdings" pitchFamily="2" charset="2"/>
              <a:buChar char="n"/>
            </a:pPr>
            <a:r>
              <a:rPr lang="en-US" sz="2400" smtClean="0">
                <a:effectLst/>
              </a:rPr>
              <a:t>Little regard to others’ values and views</a:t>
            </a:r>
          </a:p>
        </p:txBody>
      </p:sp>
      <p:sp>
        <p:nvSpPr>
          <p:cNvPr id="6" name="Title 5"/>
          <p:cNvSpPr>
            <a:spLocks noGrp="1"/>
          </p:cNvSpPr>
          <p:nvPr>
            <p:ph type="ctrTitle" sz="quarter"/>
          </p:nvPr>
        </p:nvSpPr>
        <p:spPr>
          <a:xfrm>
            <a:off x="685800" y="1981200"/>
            <a:ext cx="7772400" cy="1736725"/>
          </a:xfrm>
        </p:spPr>
        <p:txBody>
          <a:bodyPr/>
          <a:lstStyle/>
          <a:p>
            <a:pPr eaLnBrk="1" hangingPunct="1">
              <a:defRPr/>
            </a:pPr>
            <a:r>
              <a:rPr lang="en-US" b="1" dirty="0" smtClean="0"/>
              <a:t>Forming</a:t>
            </a:r>
            <a:r>
              <a:rPr lang="en-US" dirty="0" smtClean="0"/>
              <a:t> </a:t>
            </a:r>
          </a:p>
        </p:txBody>
      </p:sp>
      <p:pic>
        <p:nvPicPr>
          <p:cNvPr id="18436" name="Picture 3" descr="C:\Users\Edith Stewart\AppData\Local\Microsoft\Windows\Temporary Internet Files\Content.IE5\FY934IDA\MC900439359[1].jpg"/>
          <p:cNvPicPr>
            <a:picLocks noChangeAspect="1" noChangeArrowheads="1"/>
          </p:cNvPicPr>
          <p:nvPr/>
        </p:nvPicPr>
        <p:blipFill>
          <a:blip r:embed="rId2"/>
          <a:srcRect/>
          <a:stretch>
            <a:fillRect/>
          </a:stretch>
        </p:blipFill>
        <p:spPr bwMode="auto">
          <a:xfrm>
            <a:off x="3276600" y="304800"/>
            <a:ext cx="23622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ubtitle 2"/>
          <p:cNvSpPr>
            <a:spLocks noGrp="1"/>
          </p:cNvSpPr>
          <p:nvPr>
            <p:ph type="subTitle" sz="quarter" idx="1"/>
          </p:nvPr>
        </p:nvSpPr>
        <p:spPr>
          <a:xfrm>
            <a:off x="1371600" y="4214813"/>
            <a:ext cx="6324600" cy="1728787"/>
          </a:xfrm>
        </p:spPr>
        <p:txBody>
          <a:bodyPr/>
          <a:lstStyle/>
          <a:p>
            <a:pPr algn="l" eaLnBrk="1" hangingPunct="1">
              <a:lnSpc>
                <a:spcPct val="90000"/>
              </a:lnSpc>
              <a:buFont typeface="Wingdings" pitchFamily="2" charset="2"/>
              <a:buChar char="n"/>
            </a:pPr>
            <a:r>
              <a:rPr lang="en-US" sz="2400" smtClean="0">
                <a:effectLst/>
              </a:rPr>
              <a:t>Conflict stage</a:t>
            </a:r>
          </a:p>
          <a:p>
            <a:pPr algn="l" eaLnBrk="1" hangingPunct="1">
              <a:lnSpc>
                <a:spcPct val="90000"/>
              </a:lnSpc>
              <a:buFont typeface="Wingdings" pitchFamily="2" charset="2"/>
              <a:buChar char="n"/>
            </a:pPr>
            <a:r>
              <a:rPr lang="en-US" sz="2400" smtClean="0">
                <a:effectLst/>
              </a:rPr>
              <a:t>Need to be patient</a:t>
            </a:r>
          </a:p>
          <a:p>
            <a:pPr algn="l" eaLnBrk="1" hangingPunct="1">
              <a:lnSpc>
                <a:spcPct val="90000"/>
              </a:lnSpc>
              <a:buFont typeface="Wingdings" pitchFamily="2" charset="2"/>
              <a:buChar char="n"/>
            </a:pPr>
            <a:r>
              <a:rPr lang="en-US" sz="2400" smtClean="0">
                <a:effectLst/>
              </a:rPr>
              <a:t>Listen and accept ideas from team</a:t>
            </a:r>
          </a:p>
          <a:p>
            <a:pPr algn="l" eaLnBrk="1" hangingPunct="1">
              <a:lnSpc>
                <a:spcPct val="90000"/>
              </a:lnSpc>
              <a:buFont typeface="Wingdings" pitchFamily="2" charset="2"/>
              <a:buChar char="n"/>
            </a:pPr>
            <a:r>
              <a:rPr lang="en-US" sz="2400" smtClean="0">
                <a:effectLst/>
              </a:rPr>
              <a:t>More regard to others’ values and views</a:t>
            </a:r>
          </a:p>
        </p:txBody>
      </p:sp>
      <p:sp>
        <p:nvSpPr>
          <p:cNvPr id="2" name="Title 1"/>
          <p:cNvSpPr>
            <a:spLocks noGrp="1"/>
          </p:cNvSpPr>
          <p:nvPr>
            <p:ph type="ctrTitle" sz="quarter"/>
          </p:nvPr>
        </p:nvSpPr>
        <p:spPr>
          <a:xfrm>
            <a:off x="685800" y="1981200"/>
            <a:ext cx="7772400" cy="1736725"/>
          </a:xfrm>
        </p:spPr>
        <p:txBody>
          <a:bodyPr/>
          <a:lstStyle/>
          <a:p>
            <a:pPr eaLnBrk="1" hangingPunct="1">
              <a:defRPr/>
            </a:pPr>
            <a:r>
              <a:rPr lang="en-US" b="1" dirty="0" smtClean="0"/>
              <a:t>Storming</a:t>
            </a:r>
            <a:r>
              <a:rPr lang="en-US" dirty="0" smtClean="0"/>
              <a:t> </a:t>
            </a:r>
          </a:p>
        </p:txBody>
      </p:sp>
      <p:pic>
        <p:nvPicPr>
          <p:cNvPr id="19460" name="Picture 2" descr="C:\Users\Edith Stewart\AppData\Local\Microsoft\Windows\Temporary Internet Files\Content.IE5\23ZVCX2E\MC900078749[1].wmf"/>
          <p:cNvPicPr>
            <a:picLocks noChangeAspect="1" noChangeArrowheads="1"/>
          </p:cNvPicPr>
          <p:nvPr/>
        </p:nvPicPr>
        <p:blipFill>
          <a:blip r:embed="rId2"/>
          <a:srcRect/>
          <a:stretch>
            <a:fillRect/>
          </a:stretch>
        </p:blipFill>
        <p:spPr bwMode="auto">
          <a:xfrm>
            <a:off x="1676400" y="333375"/>
            <a:ext cx="5257800" cy="2192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ubtitle 6"/>
          <p:cNvSpPr>
            <a:spLocks noGrp="1"/>
          </p:cNvSpPr>
          <p:nvPr>
            <p:ph type="subTitle" sz="quarter" idx="1"/>
          </p:nvPr>
        </p:nvSpPr>
        <p:spPr/>
        <p:txBody>
          <a:bodyPr/>
          <a:lstStyle/>
          <a:p>
            <a:pPr algn="l" eaLnBrk="1" hangingPunct="1">
              <a:lnSpc>
                <a:spcPct val="80000"/>
              </a:lnSpc>
              <a:buFont typeface="Wingdings" pitchFamily="2" charset="2"/>
              <a:buChar char="n"/>
            </a:pPr>
            <a:r>
              <a:rPr lang="en-US" sz="2800" smtClean="0">
                <a:effectLst/>
              </a:rPr>
              <a:t>Co-operation stage</a:t>
            </a:r>
          </a:p>
          <a:p>
            <a:pPr algn="l" eaLnBrk="1" hangingPunct="1">
              <a:lnSpc>
                <a:spcPct val="80000"/>
              </a:lnSpc>
              <a:buFont typeface="Wingdings" pitchFamily="2" charset="2"/>
              <a:buChar char="n"/>
            </a:pPr>
            <a:r>
              <a:rPr lang="en-US" sz="2800" smtClean="0">
                <a:effectLst/>
              </a:rPr>
              <a:t>Confidence and trust develop</a:t>
            </a:r>
          </a:p>
          <a:p>
            <a:pPr algn="l" eaLnBrk="1" hangingPunct="1">
              <a:lnSpc>
                <a:spcPct val="80000"/>
              </a:lnSpc>
              <a:buFont typeface="Wingdings" pitchFamily="2" charset="2"/>
              <a:buChar char="n"/>
            </a:pPr>
            <a:r>
              <a:rPr lang="en-US" sz="2800" smtClean="0">
                <a:effectLst/>
              </a:rPr>
              <a:t>Clarification of purpose and objectives</a:t>
            </a:r>
          </a:p>
          <a:p>
            <a:pPr algn="l" eaLnBrk="1" hangingPunct="1">
              <a:lnSpc>
                <a:spcPct val="80000"/>
              </a:lnSpc>
              <a:buFont typeface="Wingdings" pitchFamily="2" charset="2"/>
              <a:buChar char="n"/>
            </a:pPr>
            <a:r>
              <a:rPr lang="en-US" sz="2800" smtClean="0">
                <a:effectLst/>
              </a:rPr>
              <a:t>Preparation of detailed plans</a:t>
            </a:r>
          </a:p>
        </p:txBody>
      </p:sp>
      <p:sp>
        <p:nvSpPr>
          <p:cNvPr id="4" name="Title 3"/>
          <p:cNvSpPr>
            <a:spLocks noGrp="1"/>
          </p:cNvSpPr>
          <p:nvPr>
            <p:ph type="ctrTitle" sz="quarter"/>
          </p:nvPr>
        </p:nvSpPr>
        <p:spPr>
          <a:xfrm>
            <a:off x="685800" y="1905000"/>
            <a:ext cx="7772400" cy="1736725"/>
          </a:xfrm>
        </p:spPr>
        <p:txBody>
          <a:bodyPr/>
          <a:lstStyle/>
          <a:p>
            <a:pPr eaLnBrk="1" hangingPunct="1">
              <a:defRPr/>
            </a:pPr>
            <a:r>
              <a:rPr lang="en-US" b="1" dirty="0" smtClean="0"/>
              <a:t>Norming</a:t>
            </a:r>
          </a:p>
        </p:txBody>
      </p:sp>
      <p:pic>
        <p:nvPicPr>
          <p:cNvPr id="20484" name="Picture 5" descr="C:\Users\Edith Stewart\AppData\Local\Microsoft\Windows\Temporary Internet Files\Content.IE5\FY934IDA\MP900442176[1].jpg"/>
          <p:cNvPicPr>
            <a:picLocks noChangeAspect="1" noChangeArrowheads="1"/>
          </p:cNvPicPr>
          <p:nvPr/>
        </p:nvPicPr>
        <p:blipFill>
          <a:blip r:embed="rId3"/>
          <a:srcRect/>
          <a:stretch>
            <a:fillRect/>
          </a:stretch>
        </p:blipFill>
        <p:spPr bwMode="auto">
          <a:xfrm>
            <a:off x="2667000" y="381000"/>
            <a:ext cx="3276600" cy="218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ubtitle 4"/>
          <p:cNvSpPr>
            <a:spLocks noGrp="1"/>
          </p:cNvSpPr>
          <p:nvPr>
            <p:ph type="subTitle" sz="quarter" idx="1"/>
          </p:nvPr>
        </p:nvSpPr>
        <p:spPr>
          <a:xfrm>
            <a:off x="914400" y="3886200"/>
            <a:ext cx="7696200" cy="2438400"/>
          </a:xfrm>
        </p:spPr>
        <p:txBody>
          <a:bodyPr/>
          <a:lstStyle/>
          <a:p>
            <a:pPr algn="l" eaLnBrk="1" hangingPunct="1">
              <a:buFont typeface="Wingdings" pitchFamily="2" charset="2"/>
              <a:buChar char="n"/>
            </a:pPr>
            <a:r>
              <a:rPr lang="en-US" sz="2800" smtClean="0">
                <a:effectLst/>
              </a:rPr>
              <a:t>Productivity stage</a:t>
            </a:r>
          </a:p>
          <a:p>
            <a:pPr algn="l" eaLnBrk="1" hangingPunct="1">
              <a:buFont typeface="Wingdings" pitchFamily="2" charset="2"/>
              <a:buChar char="n"/>
            </a:pPr>
            <a:r>
              <a:rPr lang="en-US" sz="2800" smtClean="0">
                <a:effectLst/>
              </a:rPr>
              <a:t>Team members are flexible</a:t>
            </a:r>
          </a:p>
          <a:p>
            <a:pPr algn="l" eaLnBrk="1" hangingPunct="1">
              <a:buFont typeface="Wingdings" pitchFamily="2" charset="2"/>
              <a:buChar char="n"/>
            </a:pPr>
            <a:r>
              <a:rPr lang="en-US" sz="2800" smtClean="0">
                <a:effectLst/>
              </a:rPr>
              <a:t>Everyone’s skills are utilized</a:t>
            </a:r>
          </a:p>
          <a:p>
            <a:pPr algn="l" eaLnBrk="1" hangingPunct="1">
              <a:buFont typeface="Wingdings" pitchFamily="2" charset="2"/>
              <a:buChar char="n"/>
            </a:pPr>
            <a:r>
              <a:rPr lang="en-US" sz="2800" smtClean="0">
                <a:effectLst/>
              </a:rPr>
              <a:t>Work as a team</a:t>
            </a:r>
          </a:p>
        </p:txBody>
      </p:sp>
      <p:sp>
        <p:nvSpPr>
          <p:cNvPr id="4" name="Title 3"/>
          <p:cNvSpPr>
            <a:spLocks noGrp="1"/>
          </p:cNvSpPr>
          <p:nvPr>
            <p:ph type="ctrTitle" sz="quarter"/>
          </p:nvPr>
        </p:nvSpPr>
        <p:spPr>
          <a:xfrm>
            <a:off x="685800" y="1981200"/>
            <a:ext cx="7772400" cy="1736725"/>
          </a:xfrm>
        </p:spPr>
        <p:txBody>
          <a:bodyPr/>
          <a:lstStyle/>
          <a:p>
            <a:pPr eaLnBrk="1" hangingPunct="1">
              <a:defRPr/>
            </a:pPr>
            <a:r>
              <a:rPr lang="en-US" b="1" dirty="0" smtClean="0"/>
              <a:t>Performing</a:t>
            </a:r>
            <a:r>
              <a:rPr lang="en-US" dirty="0" smtClean="0"/>
              <a:t> </a:t>
            </a:r>
          </a:p>
        </p:txBody>
      </p:sp>
      <p:pic>
        <p:nvPicPr>
          <p:cNvPr id="21508" name="Picture 2" descr="C:\Users\Edith Stewart\AppData\Local\Microsoft\Windows\Temporary Internet Files\Content.IE5\23ZVCX2E\MP900442177[1].jpg"/>
          <p:cNvPicPr>
            <a:picLocks noChangeAspect="1" noChangeArrowheads="1"/>
          </p:cNvPicPr>
          <p:nvPr/>
        </p:nvPicPr>
        <p:blipFill>
          <a:blip r:embed="rId2"/>
          <a:srcRect/>
          <a:stretch>
            <a:fillRect/>
          </a:stretch>
        </p:blipFill>
        <p:spPr bwMode="auto">
          <a:xfrm>
            <a:off x="3124200" y="188913"/>
            <a:ext cx="2743200" cy="2436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noFill/>
        </p:spPr>
        <p:txBody>
          <a:bodyPr/>
          <a:lstStyle/>
          <a:p>
            <a:r>
              <a:rPr lang="en-US" sz="5400" b="1" smtClean="0">
                <a:effectLst/>
              </a:rPr>
              <a:t>Teamwork</a:t>
            </a:r>
          </a:p>
        </p:txBody>
      </p:sp>
      <p:sp>
        <p:nvSpPr>
          <p:cNvPr id="4099" name="Rectangle 15"/>
          <p:cNvSpPr>
            <a:spLocks noGrp="1" noChangeArrowheads="1"/>
          </p:cNvSpPr>
          <p:nvPr>
            <p:ph idx="1"/>
          </p:nvPr>
        </p:nvSpPr>
        <p:spPr>
          <a:noFill/>
        </p:spPr>
        <p:txBody>
          <a:bodyPr/>
          <a:lstStyle/>
          <a:p>
            <a:r>
              <a:rPr lang="en-US" smtClean="0">
                <a:effectLst/>
              </a:rPr>
              <a:t>Joint action by two or more people to achieve common goals</a:t>
            </a:r>
          </a:p>
          <a:p>
            <a:r>
              <a:rPr lang="en-US" smtClean="0">
                <a:effectLst/>
              </a:rPr>
              <a:t>Each person:</a:t>
            </a:r>
          </a:p>
          <a:p>
            <a:pPr lvl="1"/>
            <a:r>
              <a:rPr lang="en-US" smtClean="0">
                <a:effectLst/>
              </a:rPr>
              <a:t>contributes with different skills</a:t>
            </a:r>
          </a:p>
          <a:p>
            <a:pPr lvl="1"/>
            <a:r>
              <a:rPr lang="en-US" smtClean="0">
                <a:effectLst/>
              </a:rPr>
              <a:t>expresses interests and opinions</a:t>
            </a:r>
          </a:p>
          <a:p>
            <a:r>
              <a:rPr lang="en-US" smtClean="0">
                <a:effectLst/>
              </a:rPr>
              <a:t>Health care teams work together to benefit the patient.</a:t>
            </a:r>
          </a:p>
          <a:p>
            <a:endParaRPr lang="en-US" smtClean="0">
              <a:effectLst/>
            </a:endParaRPr>
          </a:p>
        </p:txBody>
      </p:sp>
      <p:pic>
        <p:nvPicPr>
          <p:cNvPr id="4100" name="Picture 13" descr="MP900400435[1]"/>
          <p:cNvPicPr>
            <a:picLocks noChangeAspect="1" noChangeArrowheads="1"/>
          </p:cNvPicPr>
          <p:nvPr/>
        </p:nvPicPr>
        <p:blipFill>
          <a:blip r:embed="rId3"/>
          <a:srcRect/>
          <a:stretch>
            <a:fillRect/>
          </a:stretch>
        </p:blipFill>
        <p:spPr bwMode="auto">
          <a:xfrm>
            <a:off x="6248400" y="4878388"/>
            <a:ext cx="2428875" cy="1979612"/>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US" smtClean="0"/>
              <a:t>1.05 Understand concepts of teamwork</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ubtitle 6"/>
          <p:cNvSpPr>
            <a:spLocks noGrp="1"/>
          </p:cNvSpPr>
          <p:nvPr>
            <p:ph type="subTitle" sz="quarter" idx="1"/>
          </p:nvPr>
        </p:nvSpPr>
        <p:spPr/>
        <p:txBody>
          <a:bodyPr/>
          <a:lstStyle/>
          <a:p>
            <a:pPr algn="l" eaLnBrk="1" hangingPunct="1">
              <a:buFont typeface="Wingdings" pitchFamily="2" charset="2"/>
              <a:buChar char="n"/>
            </a:pPr>
            <a:r>
              <a:rPr lang="en-US" sz="2800" smtClean="0">
                <a:effectLst/>
              </a:rPr>
              <a:t>Completion stage</a:t>
            </a:r>
          </a:p>
          <a:p>
            <a:pPr algn="l" eaLnBrk="1" hangingPunct="1">
              <a:buFont typeface="Wingdings" pitchFamily="2" charset="2"/>
              <a:buChar char="n"/>
            </a:pPr>
            <a:r>
              <a:rPr lang="en-US" sz="2800" smtClean="0">
                <a:effectLst/>
              </a:rPr>
              <a:t>Reflect on successes and challenges</a:t>
            </a:r>
          </a:p>
        </p:txBody>
      </p:sp>
      <p:sp>
        <p:nvSpPr>
          <p:cNvPr id="4" name="Title 3"/>
          <p:cNvSpPr>
            <a:spLocks noGrp="1"/>
          </p:cNvSpPr>
          <p:nvPr>
            <p:ph type="ctrTitle" sz="quarter"/>
          </p:nvPr>
        </p:nvSpPr>
        <p:spPr>
          <a:xfrm>
            <a:off x="685800" y="1905000"/>
            <a:ext cx="7772400" cy="1736725"/>
          </a:xfrm>
        </p:spPr>
        <p:txBody>
          <a:bodyPr/>
          <a:lstStyle/>
          <a:p>
            <a:pPr eaLnBrk="1" hangingPunct="1">
              <a:defRPr/>
            </a:pPr>
            <a:r>
              <a:rPr lang="en-US" b="1" dirty="0" smtClean="0"/>
              <a:t>Adjourning</a:t>
            </a:r>
            <a:r>
              <a:rPr lang="en-US" dirty="0" smtClean="0"/>
              <a:t> </a:t>
            </a:r>
          </a:p>
        </p:txBody>
      </p:sp>
      <p:pic>
        <p:nvPicPr>
          <p:cNvPr id="22532" name="Picture 2" descr="C:\Users\Edith Stewart\AppData\Local\Microsoft\Windows\Temporary Internet Files\Content.IE5\2RULBZZM\MP900433057[1].jpg"/>
          <p:cNvPicPr>
            <a:picLocks noChangeAspect="1" noChangeArrowheads="1"/>
          </p:cNvPicPr>
          <p:nvPr/>
        </p:nvPicPr>
        <p:blipFill>
          <a:blip r:embed="rId2"/>
          <a:srcRect/>
          <a:stretch>
            <a:fillRect/>
          </a:stretch>
        </p:blipFill>
        <p:spPr bwMode="auto">
          <a:xfrm>
            <a:off x="3048000" y="136525"/>
            <a:ext cx="3200400" cy="2566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
          <p:cNvSpPr>
            <a:spLocks noGrp="1" noChangeArrowheads="1"/>
          </p:cNvSpPr>
          <p:nvPr>
            <p:ph type="title" idx="4294967295"/>
          </p:nvPr>
        </p:nvSpPr>
        <p:spPr>
          <a:xfrm>
            <a:off x="0" y="3200400"/>
            <a:ext cx="7086600" cy="1143000"/>
          </a:xfrm>
          <a:noFill/>
        </p:spPr>
        <p:txBody>
          <a:bodyPr/>
          <a:lstStyle/>
          <a:p>
            <a:r>
              <a:rPr lang="en-US" b="1" smtClean="0">
                <a:effectLst/>
              </a:rPr>
              <a:t>Lessons from Geese</a:t>
            </a:r>
          </a:p>
        </p:txBody>
      </p:sp>
      <p:pic>
        <p:nvPicPr>
          <p:cNvPr id="5123" name="Picture 4" descr="C:\Users\Edith Stewart\AppData\Local\Microsoft\Windows\Temporary Internet Files\Content.IE5\W2TM7XY5\MC900155541[1].wmf"/>
          <p:cNvPicPr>
            <a:picLocks noChangeAspect="1" noChangeArrowheads="1"/>
          </p:cNvPicPr>
          <p:nvPr/>
        </p:nvPicPr>
        <p:blipFill>
          <a:blip r:embed="rId4"/>
          <a:srcRect/>
          <a:stretch>
            <a:fillRect/>
          </a:stretch>
        </p:blipFill>
        <p:spPr bwMode="auto">
          <a:xfrm>
            <a:off x="2514600" y="685800"/>
            <a:ext cx="1662113" cy="1881188"/>
          </a:xfrm>
          <a:prstGeom prst="rect">
            <a:avLst/>
          </a:prstGeom>
          <a:noFill/>
          <a:ln w="9525">
            <a:noFill/>
            <a:miter lim="800000"/>
            <a:headEnd/>
            <a:tailEnd/>
          </a:ln>
        </p:spPr>
      </p:pic>
      <p:pic>
        <p:nvPicPr>
          <p:cNvPr id="5124" name="Picture 5" descr="C:\Users\Edith Stewart\AppData\Local\Microsoft\Windows\Temporary Internet Files\Content.IE5\W2TM7XY5\MC900155541[1].wmf"/>
          <p:cNvPicPr>
            <a:picLocks noChangeAspect="1" noChangeArrowheads="1"/>
          </p:cNvPicPr>
          <p:nvPr/>
        </p:nvPicPr>
        <p:blipFill>
          <a:blip r:embed="rId4"/>
          <a:srcRect/>
          <a:stretch>
            <a:fillRect/>
          </a:stretch>
        </p:blipFill>
        <p:spPr bwMode="auto">
          <a:xfrm>
            <a:off x="4343400" y="1219200"/>
            <a:ext cx="1589088" cy="1798638"/>
          </a:xfrm>
          <a:prstGeom prst="rect">
            <a:avLst/>
          </a:prstGeom>
          <a:noFill/>
          <a:ln w="9525">
            <a:noFill/>
            <a:miter lim="800000"/>
            <a:headEnd/>
            <a:tailEnd/>
          </a:ln>
        </p:spPr>
      </p:pic>
      <p:pic>
        <p:nvPicPr>
          <p:cNvPr id="5125" name="Picture 6" descr="C:\Users\Edith Stewart\AppData\Local\Microsoft\Windows\Temporary Internet Files\Content.IE5\W2TM7XY5\MC900155541[1].wmf"/>
          <p:cNvPicPr>
            <a:picLocks noChangeAspect="1" noChangeArrowheads="1"/>
          </p:cNvPicPr>
          <p:nvPr/>
        </p:nvPicPr>
        <p:blipFill>
          <a:blip r:embed="rId4"/>
          <a:srcRect/>
          <a:stretch>
            <a:fillRect/>
          </a:stretch>
        </p:blipFill>
        <p:spPr bwMode="auto">
          <a:xfrm>
            <a:off x="6019800" y="1752600"/>
            <a:ext cx="1589088" cy="1798638"/>
          </a:xfrm>
          <a:prstGeom prst="rect">
            <a:avLst/>
          </a:prstGeom>
          <a:noFill/>
          <a:ln w="9525">
            <a:noFill/>
            <a:miter lim="800000"/>
            <a:headEnd/>
            <a:tailEnd/>
          </a:ln>
        </p:spPr>
      </p:pic>
      <p:pic>
        <p:nvPicPr>
          <p:cNvPr id="5126" name="Picture 7" descr="C:\Users\Edith Stewart\AppData\Local\Microsoft\Windows\Temporary Internet Files\Content.IE5\W2TM7XY5\MC900155541[1].wmf"/>
          <p:cNvPicPr>
            <a:picLocks noChangeAspect="1" noChangeArrowheads="1"/>
          </p:cNvPicPr>
          <p:nvPr/>
        </p:nvPicPr>
        <p:blipFill>
          <a:blip r:embed="rId4"/>
          <a:srcRect/>
          <a:stretch>
            <a:fillRect/>
          </a:stretch>
        </p:blipFill>
        <p:spPr bwMode="auto">
          <a:xfrm>
            <a:off x="7554913" y="2971800"/>
            <a:ext cx="1589087" cy="1798638"/>
          </a:xfrm>
          <a:prstGeom prst="rect">
            <a:avLst/>
          </a:prstGeom>
          <a:noFill/>
          <a:ln w="9525">
            <a:noFill/>
            <a:miter lim="800000"/>
            <a:headEnd/>
            <a:tailEnd/>
          </a:ln>
        </p:spPr>
      </p:pic>
      <p:pic>
        <p:nvPicPr>
          <p:cNvPr id="5127" name="Picture 8" descr="C:\Users\Edith Stewart\AppData\Local\Microsoft\Windows\Temporary Internet Files\Content.IE5\W2TM7XY5\MC900155541[1].wmf"/>
          <p:cNvPicPr>
            <a:picLocks noChangeAspect="1" noChangeArrowheads="1"/>
          </p:cNvPicPr>
          <p:nvPr/>
        </p:nvPicPr>
        <p:blipFill>
          <a:blip r:embed="rId4"/>
          <a:srcRect/>
          <a:stretch>
            <a:fillRect/>
          </a:stretch>
        </p:blipFill>
        <p:spPr bwMode="auto">
          <a:xfrm>
            <a:off x="6096000" y="4267200"/>
            <a:ext cx="1589088" cy="1798638"/>
          </a:xfrm>
          <a:prstGeom prst="rect">
            <a:avLst/>
          </a:prstGeom>
          <a:noFill/>
          <a:ln w="9525">
            <a:noFill/>
            <a:miter lim="800000"/>
            <a:headEnd/>
            <a:tailEnd/>
          </a:ln>
        </p:spPr>
      </p:pic>
      <p:pic>
        <p:nvPicPr>
          <p:cNvPr id="5128" name="Picture 9" descr="C:\Users\Edith Stewart\AppData\Local\Microsoft\Windows\Temporary Internet Files\Content.IE5\W2TM7XY5\MC900155541[1].wmf"/>
          <p:cNvPicPr>
            <a:picLocks noChangeAspect="1" noChangeArrowheads="1"/>
          </p:cNvPicPr>
          <p:nvPr/>
        </p:nvPicPr>
        <p:blipFill>
          <a:blip r:embed="rId4"/>
          <a:srcRect/>
          <a:stretch>
            <a:fillRect/>
          </a:stretch>
        </p:blipFill>
        <p:spPr bwMode="auto">
          <a:xfrm>
            <a:off x="4419600" y="4724400"/>
            <a:ext cx="1589088" cy="1798638"/>
          </a:xfrm>
          <a:prstGeom prst="rect">
            <a:avLst/>
          </a:prstGeom>
          <a:noFill/>
          <a:ln w="9525">
            <a:noFill/>
            <a:miter lim="800000"/>
            <a:headEnd/>
            <a:tailEnd/>
          </a:ln>
        </p:spPr>
      </p:pic>
      <p:pic>
        <p:nvPicPr>
          <p:cNvPr id="5129" name="Picture 10" descr="C:\Users\Edith Stewart\AppData\Local\Microsoft\Windows\Temporary Internet Files\Content.IE5\W2TM7XY5\MC900155541[1].wmf"/>
          <p:cNvPicPr>
            <a:picLocks noChangeAspect="1" noChangeArrowheads="1"/>
          </p:cNvPicPr>
          <p:nvPr/>
        </p:nvPicPr>
        <p:blipFill>
          <a:blip r:embed="rId4"/>
          <a:srcRect/>
          <a:stretch>
            <a:fillRect/>
          </a:stretch>
        </p:blipFill>
        <p:spPr bwMode="auto">
          <a:xfrm>
            <a:off x="2438400" y="4876800"/>
            <a:ext cx="1589088" cy="1798638"/>
          </a:xfrm>
          <a:prstGeom prst="rect">
            <a:avLst/>
          </a:prstGeom>
          <a:noFill/>
          <a:ln w="9525">
            <a:noFill/>
            <a:miter lim="800000"/>
            <a:headEnd/>
            <a:tailEnd/>
          </a:ln>
        </p:spPr>
      </p:pic>
      <p:pic>
        <p:nvPicPr>
          <p:cNvPr id="13" name="MS901262.wav">
            <a:hlinkClick r:id="" action="ppaction://media"/>
          </p:cNvPr>
          <p:cNvPicPr>
            <a:picLocks noRot="1" noChangeAspect="1"/>
          </p:cNvPicPr>
          <p:nvPr>
            <a:wavAudioFile r:embed="rId1" name="MS900388442[1].wav"/>
          </p:nvPr>
        </p:nvPicPr>
        <p:blipFill>
          <a:blip r:embed="rId5"/>
          <a:srcRect/>
          <a:stretch>
            <a:fillRect/>
          </a:stretch>
        </p:blipFill>
        <p:spPr bwMode="auto">
          <a:xfrm>
            <a:off x="8153400" y="5791200"/>
            <a:ext cx="304800" cy="304800"/>
          </a:xfrm>
          <a:prstGeom prst="rect">
            <a:avLst/>
          </a:prstGeom>
          <a:noFill/>
          <a:ln w="9525">
            <a:noFill/>
            <a:miter lim="800000"/>
            <a:headEnd/>
            <a:tailEnd/>
          </a:ln>
        </p:spPr>
      </p:pic>
      <p:pic>
        <p:nvPicPr>
          <p:cNvPr id="5131" name="Picture 11" descr="C:\Users\Edith Stewart\AppData\Local\Microsoft\Windows\Temporary Internet Files\Content.IE5\W2TM7XY5\MC900155541[1].wmf"/>
          <p:cNvPicPr>
            <a:picLocks noChangeAspect="1" noChangeArrowheads="1"/>
          </p:cNvPicPr>
          <p:nvPr/>
        </p:nvPicPr>
        <p:blipFill>
          <a:blip r:embed="rId4"/>
          <a:srcRect/>
          <a:stretch>
            <a:fillRect/>
          </a:stretch>
        </p:blipFill>
        <p:spPr bwMode="auto">
          <a:xfrm>
            <a:off x="806450" y="152400"/>
            <a:ext cx="1589088" cy="1798638"/>
          </a:xfrm>
          <a:prstGeom prst="rect">
            <a:avLst/>
          </a:prstGeom>
          <a:noFill/>
          <a:ln w="9525">
            <a:noFill/>
            <a:miter lim="800000"/>
            <a:headEnd/>
            <a:tailEnd/>
          </a:ln>
        </p:spPr>
      </p:pic>
      <p:pic>
        <p:nvPicPr>
          <p:cNvPr id="5132" name="Picture 12" descr="C:\Users\Edith Stewart\AppData\Local\Microsoft\Windows\Temporary Internet Files\Content.IE5\W2TM7XY5\MC900155541[1].wmf"/>
          <p:cNvPicPr>
            <a:picLocks noChangeAspect="1" noChangeArrowheads="1"/>
          </p:cNvPicPr>
          <p:nvPr/>
        </p:nvPicPr>
        <p:blipFill>
          <a:blip r:embed="rId4"/>
          <a:srcRect/>
          <a:stretch>
            <a:fillRect/>
          </a:stretch>
        </p:blipFill>
        <p:spPr bwMode="auto">
          <a:xfrm>
            <a:off x="455613" y="5075238"/>
            <a:ext cx="1589087" cy="1798637"/>
          </a:xfrm>
          <a:prstGeom prst="rect">
            <a:avLst/>
          </a:prstGeom>
          <a:noFill/>
          <a:ln w="9525">
            <a:noFill/>
            <a:miter lim="800000"/>
            <a:headEnd/>
            <a:tailEnd/>
          </a:ln>
        </p:spPr>
      </p:pic>
      <p:sp>
        <p:nvSpPr>
          <p:cNvPr id="16" name="Slide Number Placeholder 15"/>
          <p:cNvSpPr txBox="1">
            <a:spLocks noGrp="1"/>
          </p:cNvSpPr>
          <p:nvPr/>
        </p:nvSpPr>
        <p:spPr bwMode="auto">
          <a:xfrm>
            <a:off x="6553200" y="6248400"/>
            <a:ext cx="2133600" cy="457200"/>
          </a:xfrm>
          <a:prstGeom prst="rect">
            <a:avLst/>
          </a:prstGeom>
          <a:noFill/>
          <a:ln>
            <a:miter lim="800000"/>
            <a:headEnd/>
            <a:tailEnd/>
          </a:ln>
        </p:spPr>
        <p:txBody>
          <a:bodyPr anchor="b"/>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eaLnBrk="1" hangingPunct="1">
              <a:defRPr/>
            </a:pPr>
            <a:endParaRPr lang="en-US" sz="1200" smtClean="0">
              <a:effectLst>
                <a:outerShdw blurRad="38100" dist="38100" dir="2700000" algn="tl">
                  <a:srgbClr val="000000"/>
                </a:outerShdw>
              </a:effectLst>
            </a:endParaRPr>
          </a:p>
        </p:txBody>
      </p:sp>
      <p:sp>
        <p:nvSpPr>
          <p:cNvPr id="3" name="Footer Placeholder 2"/>
          <p:cNvSpPr>
            <a:spLocks noGrp="1"/>
          </p:cNvSpPr>
          <p:nvPr>
            <p:ph type="ftr" sz="quarter" idx="11"/>
          </p:nvPr>
        </p:nvSpPr>
        <p:spPr/>
        <p:txBody>
          <a:bodyPr/>
          <a:lstStyle/>
          <a:p>
            <a:pPr>
              <a:defRPr/>
            </a:pPr>
            <a:r>
              <a:rPr lang="en-US" smtClean="0"/>
              <a:t>1.05 Understand concepts of teamwork</a:t>
            </a: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5964" fill="hold"/>
                                        <p:tgtEl>
                                          <p:spTgt spid="13"/>
                                        </p:tgtEl>
                                      </p:cBhvr>
                                    </p:cmd>
                                  </p:childTnLst>
                                </p:cTn>
                              </p:par>
                            </p:childTnLst>
                          </p:cTn>
                        </p:par>
                      </p:childTnLst>
                    </p:cTn>
                  </p:par>
                </p:childTnLst>
              </p:cTn>
              <p:nextCondLst>
                <p:cond evt="onClick" delay="0">
                  <p:tgtEl>
                    <p:spTgt spid="1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b="1" dirty="0" smtClean="0"/>
              <a:t>Lessons from Geese</a:t>
            </a:r>
            <a:br>
              <a:rPr lang="en-US" b="1" dirty="0" smtClean="0"/>
            </a:br>
            <a:r>
              <a:rPr lang="en-US" b="1" dirty="0" smtClean="0"/>
              <a:t>Fact 1</a:t>
            </a:r>
          </a:p>
        </p:txBody>
      </p:sp>
      <p:sp>
        <p:nvSpPr>
          <p:cNvPr id="22531" name="Rectangle 3"/>
          <p:cNvSpPr>
            <a:spLocks noGrp="1" noChangeArrowheads="1"/>
          </p:cNvSpPr>
          <p:nvPr>
            <p:ph idx="1"/>
          </p:nvPr>
        </p:nvSpPr>
        <p:spPr/>
        <p:txBody>
          <a:bodyPr/>
          <a:lstStyle/>
          <a:p>
            <a:pPr eaLnBrk="1" hangingPunct="1">
              <a:defRPr/>
            </a:pPr>
            <a:endParaRPr lang="en-US" smtClean="0"/>
          </a:p>
          <a:p>
            <a:pPr eaLnBrk="1" hangingPunct="1">
              <a:defRPr/>
            </a:pPr>
            <a:r>
              <a:rPr lang="en-US" smtClean="0"/>
              <a:t>As each goose flaps its wings, it creates an uplift for the birds that follow.  By flying in the “V” formation, the whole flock has 71% greater flying range than if each bird flew alone.</a:t>
            </a:r>
          </a:p>
        </p:txBody>
      </p:sp>
      <p:pic>
        <p:nvPicPr>
          <p:cNvPr id="6" name="MS901278.wav">
            <a:hlinkClick r:id="" action="ppaction://media"/>
          </p:cNvPr>
          <p:cNvPicPr>
            <a:picLocks noRot="1" noChangeAspect="1"/>
          </p:cNvPicPr>
          <p:nvPr>
            <a:wavAudioFile r:embed="rId1" name="MS900388442[1].wav"/>
          </p:nvPr>
        </p:nvPicPr>
        <p:blipFill>
          <a:blip r:embed="rId3"/>
          <a:srcRect/>
          <a:stretch>
            <a:fillRect/>
          </a:stretch>
        </p:blipFill>
        <p:spPr bwMode="auto">
          <a:xfrm>
            <a:off x="7924800" y="5867400"/>
            <a:ext cx="304800" cy="304800"/>
          </a:xfrm>
          <a:prstGeom prst="rect">
            <a:avLst/>
          </a:prstGeom>
          <a:noFill/>
          <a:ln w="9525">
            <a:noFill/>
            <a:miter lim="800000"/>
            <a:headEnd/>
            <a:tailEnd/>
          </a:ln>
        </p:spPr>
      </p:pic>
      <p:pic>
        <p:nvPicPr>
          <p:cNvPr id="6149" name="Picture 11" descr="C:\Users\Edith Stewart\AppData\Local\Microsoft\Windows\Temporary Internet Files\Content.IE5\W2TM7XY5\MC900155541[1].wmf"/>
          <p:cNvPicPr>
            <a:picLocks noChangeAspect="1" noChangeArrowheads="1"/>
          </p:cNvPicPr>
          <p:nvPr/>
        </p:nvPicPr>
        <p:blipFill>
          <a:blip r:embed="rId4"/>
          <a:srcRect/>
          <a:stretch>
            <a:fillRect/>
          </a:stretch>
        </p:blipFill>
        <p:spPr bwMode="auto">
          <a:xfrm>
            <a:off x="533400" y="381000"/>
            <a:ext cx="1589088" cy="1798638"/>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US" smtClean="0"/>
              <a:t>1.05 Understand concepts of teamwork</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596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C:\Users\Edith Stewart\AppData\Local\Microsoft\Windows\Temporary Internet Files\Content.IE5\W2TM7XY5\MC900155541[1].wmf"/>
          <p:cNvPicPr>
            <a:picLocks noChangeAspect="1" noChangeArrowheads="1"/>
          </p:cNvPicPr>
          <p:nvPr/>
        </p:nvPicPr>
        <p:blipFill>
          <a:blip r:embed="rId4"/>
          <a:srcRect/>
          <a:stretch>
            <a:fillRect/>
          </a:stretch>
        </p:blipFill>
        <p:spPr bwMode="auto">
          <a:xfrm>
            <a:off x="2667000" y="1905000"/>
            <a:ext cx="1662113" cy="1881188"/>
          </a:xfrm>
          <a:prstGeom prst="rect">
            <a:avLst/>
          </a:prstGeom>
          <a:noFill/>
          <a:ln w="9525">
            <a:noFill/>
            <a:miter lim="800000"/>
            <a:headEnd/>
            <a:tailEnd/>
          </a:ln>
        </p:spPr>
      </p:pic>
      <p:pic>
        <p:nvPicPr>
          <p:cNvPr id="7171" name="Picture 5" descr="C:\Users\Edith Stewart\AppData\Local\Microsoft\Windows\Temporary Internet Files\Content.IE5\W2TM7XY5\MC900155541[1].wmf"/>
          <p:cNvPicPr>
            <a:picLocks noChangeAspect="1" noChangeArrowheads="1"/>
          </p:cNvPicPr>
          <p:nvPr/>
        </p:nvPicPr>
        <p:blipFill>
          <a:blip r:embed="rId4"/>
          <a:srcRect/>
          <a:stretch>
            <a:fillRect/>
          </a:stretch>
        </p:blipFill>
        <p:spPr bwMode="auto">
          <a:xfrm>
            <a:off x="4343400" y="1219200"/>
            <a:ext cx="1589088" cy="1798638"/>
          </a:xfrm>
          <a:prstGeom prst="rect">
            <a:avLst/>
          </a:prstGeom>
          <a:noFill/>
          <a:ln w="9525">
            <a:noFill/>
            <a:miter lim="800000"/>
            <a:headEnd/>
            <a:tailEnd/>
          </a:ln>
        </p:spPr>
      </p:pic>
      <p:pic>
        <p:nvPicPr>
          <p:cNvPr id="7172" name="Picture 6" descr="C:\Users\Edith Stewart\AppData\Local\Microsoft\Windows\Temporary Internet Files\Content.IE5\W2TM7XY5\MC900155541[1].wmf"/>
          <p:cNvPicPr>
            <a:picLocks noChangeAspect="1" noChangeArrowheads="1"/>
          </p:cNvPicPr>
          <p:nvPr/>
        </p:nvPicPr>
        <p:blipFill>
          <a:blip r:embed="rId4"/>
          <a:srcRect/>
          <a:stretch>
            <a:fillRect/>
          </a:stretch>
        </p:blipFill>
        <p:spPr bwMode="auto">
          <a:xfrm>
            <a:off x="6019800" y="1752600"/>
            <a:ext cx="1589088" cy="1798638"/>
          </a:xfrm>
          <a:prstGeom prst="rect">
            <a:avLst/>
          </a:prstGeom>
          <a:noFill/>
          <a:ln w="9525">
            <a:noFill/>
            <a:miter lim="800000"/>
            <a:headEnd/>
            <a:tailEnd/>
          </a:ln>
        </p:spPr>
      </p:pic>
      <p:pic>
        <p:nvPicPr>
          <p:cNvPr id="7173" name="Picture 7" descr="C:\Users\Edith Stewart\AppData\Local\Microsoft\Windows\Temporary Internet Files\Content.IE5\W2TM7XY5\MC900155541[1].wmf"/>
          <p:cNvPicPr>
            <a:picLocks noChangeAspect="1" noChangeArrowheads="1"/>
          </p:cNvPicPr>
          <p:nvPr/>
        </p:nvPicPr>
        <p:blipFill>
          <a:blip r:embed="rId4"/>
          <a:srcRect/>
          <a:stretch>
            <a:fillRect/>
          </a:stretch>
        </p:blipFill>
        <p:spPr bwMode="auto">
          <a:xfrm>
            <a:off x="7554913" y="2971800"/>
            <a:ext cx="1589087" cy="1798638"/>
          </a:xfrm>
          <a:prstGeom prst="rect">
            <a:avLst/>
          </a:prstGeom>
          <a:noFill/>
          <a:ln w="9525">
            <a:noFill/>
            <a:miter lim="800000"/>
            <a:headEnd/>
            <a:tailEnd/>
          </a:ln>
        </p:spPr>
      </p:pic>
      <p:pic>
        <p:nvPicPr>
          <p:cNvPr id="7174" name="Picture 8" descr="C:\Users\Edith Stewart\AppData\Local\Microsoft\Windows\Temporary Internet Files\Content.IE5\W2TM7XY5\MC900155541[1].wmf"/>
          <p:cNvPicPr>
            <a:picLocks noChangeAspect="1" noChangeArrowheads="1"/>
          </p:cNvPicPr>
          <p:nvPr/>
        </p:nvPicPr>
        <p:blipFill>
          <a:blip r:embed="rId4"/>
          <a:srcRect/>
          <a:stretch>
            <a:fillRect/>
          </a:stretch>
        </p:blipFill>
        <p:spPr bwMode="auto">
          <a:xfrm>
            <a:off x="6096000" y="4267200"/>
            <a:ext cx="1589088" cy="1798638"/>
          </a:xfrm>
          <a:prstGeom prst="rect">
            <a:avLst/>
          </a:prstGeom>
          <a:noFill/>
          <a:ln w="9525">
            <a:noFill/>
            <a:miter lim="800000"/>
            <a:headEnd/>
            <a:tailEnd/>
          </a:ln>
        </p:spPr>
      </p:pic>
      <p:pic>
        <p:nvPicPr>
          <p:cNvPr id="7175" name="Picture 9" descr="C:\Users\Edith Stewart\AppData\Local\Microsoft\Windows\Temporary Internet Files\Content.IE5\W2TM7XY5\MC900155541[1].wmf"/>
          <p:cNvPicPr>
            <a:picLocks noChangeAspect="1" noChangeArrowheads="1"/>
          </p:cNvPicPr>
          <p:nvPr/>
        </p:nvPicPr>
        <p:blipFill>
          <a:blip r:embed="rId4"/>
          <a:srcRect/>
          <a:stretch>
            <a:fillRect/>
          </a:stretch>
        </p:blipFill>
        <p:spPr bwMode="auto">
          <a:xfrm>
            <a:off x="4419600" y="4724400"/>
            <a:ext cx="1589088" cy="1798638"/>
          </a:xfrm>
          <a:prstGeom prst="rect">
            <a:avLst/>
          </a:prstGeom>
          <a:noFill/>
          <a:ln w="9525">
            <a:noFill/>
            <a:miter lim="800000"/>
            <a:headEnd/>
            <a:tailEnd/>
          </a:ln>
        </p:spPr>
      </p:pic>
      <p:pic>
        <p:nvPicPr>
          <p:cNvPr id="7176" name="Picture 10" descr="C:\Users\Edith Stewart\AppData\Local\Microsoft\Windows\Temporary Internet Files\Content.IE5\W2TM7XY5\MC900155541[1].wmf"/>
          <p:cNvPicPr>
            <a:picLocks noChangeAspect="1" noChangeArrowheads="1"/>
          </p:cNvPicPr>
          <p:nvPr/>
        </p:nvPicPr>
        <p:blipFill>
          <a:blip r:embed="rId4"/>
          <a:srcRect/>
          <a:stretch>
            <a:fillRect/>
          </a:stretch>
        </p:blipFill>
        <p:spPr bwMode="auto">
          <a:xfrm>
            <a:off x="2438400" y="4876800"/>
            <a:ext cx="1589088" cy="1798638"/>
          </a:xfrm>
          <a:prstGeom prst="rect">
            <a:avLst/>
          </a:prstGeom>
          <a:noFill/>
          <a:ln w="9525">
            <a:noFill/>
            <a:miter lim="800000"/>
            <a:headEnd/>
            <a:tailEnd/>
          </a:ln>
        </p:spPr>
      </p:pic>
      <p:pic>
        <p:nvPicPr>
          <p:cNvPr id="13" name="MS901294.wav">
            <a:hlinkClick r:id="" action="ppaction://media"/>
          </p:cNvPr>
          <p:cNvPicPr>
            <a:picLocks noRot="1" noChangeAspect="1"/>
          </p:cNvPicPr>
          <p:nvPr>
            <a:wavAudioFile r:embed="rId1" name="MS900388442[1].wav"/>
          </p:nvPr>
        </p:nvPicPr>
        <p:blipFill>
          <a:blip r:embed="rId5"/>
          <a:srcRect/>
          <a:stretch>
            <a:fillRect/>
          </a:stretch>
        </p:blipFill>
        <p:spPr bwMode="auto">
          <a:xfrm>
            <a:off x="8153400" y="5791200"/>
            <a:ext cx="304800" cy="304800"/>
          </a:xfrm>
          <a:prstGeom prst="rect">
            <a:avLst/>
          </a:prstGeom>
          <a:noFill/>
          <a:ln w="9525">
            <a:noFill/>
            <a:miter lim="800000"/>
            <a:headEnd/>
            <a:tailEnd/>
          </a:ln>
        </p:spPr>
      </p:pic>
      <p:pic>
        <p:nvPicPr>
          <p:cNvPr id="7178" name="Picture 11" descr="C:\Users\Edith Stewart\AppData\Local\Microsoft\Windows\Temporary Internet Files\Content.IE5\W2TM7XY5\MC900155541[1].wmf"/>
          <p:cNvPicPr>
            <a:picLocks noChangeAspect="1" noChangeArrowheads="1"/>
          </p:cNvPicPr>
          <p:nvPr/>
        </p:nvPicPr>
        <p:blipFill>
          <a:blip r:embed="rId4"/>
          <a:srcRect/>
          <a:stretch>
            <a:fillRect/>
          </a:stretch>
        </p:blipFill>
        <p:spPr bwMode="auto">
          <a:xfrm>
            <a:off x="806450" y="152400"/>
            <a:ext cx="1589088" cy="1798638"/>
          </a:xfrm>
          <a:prstGeom prst="rect">
            <a:avLst/>
          </a:prstGeom>
          <a:noFill/>
          <a:ln w="9525">
            <a:noFill/>
            <a:miter lim="800000"/>
            <a:headEnd/>
            <a:tailEnd/>
          </a:ln>
        </p:spPr>
      </p:pic>
      <p:pic>
        <p:nvPicPr>
          <p:cNvPr id="7179" name="Picture 12" descr="C:\Users\Edith Stewart\AppData\Local\Microsoft\Windows\Temporary Internet Files\Content.IE5\W2TM7XY5\MC900155541[1].wmf"/>
          <p:cNvPicPr>
            <a:picLocks noChangeAspect="1" noChangeArrowheads="1"/>
          </p:cNvPicPr>
          <p:nvPr/>
        </p:nvPicPr>
        <p:blipFill>
          <a:blip r:embed="rId4"/>
          <a:srcRect/>
          <a:stretch>
            <a:fillRect/>
          </a:stretch>
        </p:blipFill>
        <p:spPr bwMode="auto">
          <a:xfrm>
            <a:off x="455613" y="5075238"/>
            <a:ext cx="1589087" cy="1798637"/>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US" smtClean="0"/>
              <a:t>1.05 Understand concepts of teamwork</a:t>
            </a: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5964" fill="hold"/>
                                        <p:tgtEl>
                                          <p:spTgt spid="13"/>
                                        </p:tgtEl>
                                      </p:cBhvr>
                                    </p:cmd>
                                  </p:childTnLst>
                                </p:cTn>
                              </p:par>
                            </p:childTnLst>
                          </p:cTn>
                        </p:par>
                      </p:childTnLst>
                    </p:cTn>
                  </p:par>
                </p:childTnLst>
              </p:cTn>
              <p:nextCondLst>
                <p:cond evt="onClick" delay="0">
                  <p:tgtEl>
                    <p:spTgt spid="1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b="1" smtClean="0"/>
              <a:t>Lessons from Geese</a:t>
            </a:r>
            <a:br>
              <a:rPr lang="en-US" b="1" smtClean="0"/>
            </a:br>
            <a:r>
              <a:rPr lang="en-US" b="1" smtClean="0"/>
              <a:t>Fact 2</a:t>
            </a:r>
          </a:p>
        </p:txBody>
      </p:sp>
      <p:sp>
        <p:nvSpPr>
          <p:cNvPr id="25603" name="Rectangle 3"/>
          <p:cNvSpPr>
            <a:spLocks noGrp="1" noChangeArrowheads="1"/>
          </p:cNvSpPr>
          <p:nvPr>
            <p:ph idx="1"/>
          </p:nvPr>
        </p:nvSpPr>
        <p:spPr/>
        <p:txBody>
          <a:bodyPr/>
          <a:lstStyle/>
          <a:p>
            <a:pPr eaLnBrk="1" hangingPunct="1">
              <a:defRPr/>
            </a:pPr>
            <a:endParaRPr lang="en-US" smtClean="0"/>
          </a:p>
          <a:p>
            <a:pPr eaLnBrk="1" hangingPunct="1">
              <a:defRPr/>
            </a:pPr>
            <a:r>
              <a:rPr lang="en-US" smtClean="0"/>
              <a:t>When a goose falls out of formation, it suddenly feels the drag and resistance of flying alone.  It quickly moves back into formation to take advantage of the lifting power of the bird in front of it.</a:t>
            </a:r>
          </a:p>
        </p:txBody>
      </p:sp>
      <p:pic>
        <p:nvPicPr>
          <p:cNvPr id="8196" name="Picture 11" descr="C:\Users\Edith Stewart\AppData\Local\Microsoft\Windows\Temporary Internet Files\Content.IE5\W2TM7XY5\MC900155541[1].wmf"/>
          <p:cNvPicPr>
            <a:picLocks noChangeAspect="1" noChangeArrowheads="1"/>
          </p:cNvPicPr>
          <p:nvPr/>
        </p:nvPicPr>
        <p:blipFill>
          <a:blip r:embed="rId2"/>
          <a:srcRect/>
          <a:stretch>
            <a:fillRect/>
          </a:stretch>
        </p:blipFill>
        <p:spPr bwMode="auto">
          <a:xfrm>
            <a:off x="533400" y="381000"/>
            <a:ext cx="1589088" cy="1798638"/>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US" smtClean="0"/>
              <a:t>1.05 Understand concepts of teamwork</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Edith Stewart\AppData\Local\Microsoft\Windows\Temporary Internet Files\Content.IE5\3GEC9Y7G\MM900309717[1].gif"/>
          <p:cNvPicPr>
            <a:picLocks noChangeAspect="1" noChangeArrowheads="1" noCrop="1"/>
          </p:cNvPicPr>
          <p:nvPr/>
        </p:nvPicPr>
        <p:blipFill>
          <a:blip r:embed="rId2"/>
          <a:srcRect/>
          <a:stretch>
            <a:fillRect/>
          </a:stretch>
        </p:blipFill>
        <p:spPr bwMode="auto">
          <a:xfrm>
            <a:off x="474663" y="804863"/>
            <a:ext cx="7754937" cy="5553075"/>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1.05 Understand concepts of teamwork</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b="1" smtClean="0"/>
              <a:t>Lessons from Geese</a:t>
            </a:r>
            <a:br>
              <a:rPr lang="en-US" b="1" smtClean="0"/>
            </a:br>
            <a:r>
              <a:rPr lang="en-US" b="1" smtClean="0"/>
              <a:t>Fact 3</a:t>
            </a:r>
          </a:p>
        </p:txBody>
      </p:sp>
      <p:sp>
        <p:nvSpPr>
          <p:cNvPr id="27651" name="Rectangle 3"/>
          <p:cNvSpPr>
            <a:spLocks noGrp="1" noChangeArrowheads="1"/>
          </p:cNvSpPr>
          <p:nvPr>
            <p:ph idx="1"/>
          </p:nvPr>
        </p:nvSpPr>
        <p:spPr/>
        <p:txBody>
          <a:bodyPr/>
          <a:lstStyle/>
          <a:p>
            <a:pPr eaLnBrk="1" hangingPunct="1">
              <a:defRPr/>
            </a:pPr>
            <a:endParaRPr lang="en-US" smtClean="0"/>
          </a:p>
          <a:p>
            <a:pPr eaLnBrk="1" hangingPunct="1">
              <a:defRPr/>
            </a:pPr>
            <a:r>
              <a:rPr lang="en-US" smtClean="0"/>
              <a:t>When the lead bird tires, it rotates back into the formation to take advantage of the lifting posed by the bird immediately in front of it.</a:t>
            </a:r>
          </a:p>
        </p:txBody>
      </p:sp>
      <p:pic>
        <p:nvPicPr>
          <p:cNvPr id="10244" name="Picture 11" descr="C:\Users\Edith Stewart\AppData\Local\Microsoft\Windows\Temporary Internet Files\Content.IE5\W2TM7XY5\MC900155541[1].wmf"/>
          <p:cNvPicPr>
            <a:picLocks noChangeAspect="1" noChangeArrowheads="1"/>
          </p:cNvPicPr>
          <p:nvPr/>
        </p:nvPicPr>
        <p:blipFill>
          <a:blip r:embed="rId3"/>
          <a:srcRect/>
          <a:stretch>
            <a:fillRect/>
          </a:stretch>
        </p:blipFill>
        <p:spPr bwMode="auto">
          <a:xfrm>
            <a:off x="533400" y="381000"/>
            <a:ext cx="1589088" cy="1798638"/>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US" smtClean="0"/>
              <a:t>1.05 Understand concepts of teamwork</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Edith Stewart\AppData\Local\Microsoft\Windows\Temporary Internet Files\Content.IE5\JLS5G84V\MP900438583[1].jpg"/>
          <p:cNvPicPr>
            <a:picLocks noChangeAspect="1" noChangeArrowheads="1"/>
          </p:cNvPicPr>
          <p:nvPr/>
        </p:nvPicPr>
        <p:blipFill>
          <a:blip r:embed="rId2"/>
          <a:srcRect/>
          <a:stretch>
            <a:fillRect/>
          </a:stretch>
        </p:blipFill>
        <p:spPr bwMode="auto">
          <a:xfrm>
            <a:off x="244475" y="517525"/>
            <a:ext cx="8594725" cy="5730875"/>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1.05 Understand concepts of teamwork</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4587</TotalTime>
  <Words>437</Words>
  <Application>Microsoft Office PowerPoint</Application>
  <PresentationFormat>On-screen Show (4:3)</PresentationFormat>
  <Paragraphs>70</Paragraphs>
  <Slides>20</Slides>
  <Notes>6</Notes>
  <HiddenSlides>0</HiddenSlides>
  <MMClips>6</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Slit</vt:lpstr>
      <vt:lpstr>1.05 Understand concepts of teamwork</vt:lpstr>
      <vt:lpstr>Teamwork</vt:lpstr>
      <vt:lpstr>Lessons from Geese</vt:lpstr>
      <vt:lpstr>Lessons from Geese Fact 1</vt:lpstr>
      <vt:lpstr>PowerPoint Presentation</vt:lpstr>
      <vt:lpstr>Lessons from Geese Fact 2</vt:lpstr>
      <vt:lpstr>PowerPoint Presentation</vt:lpstr>
      <vt:lpstr>Lessons from Geese Fact 3</vt:lpstr>
      <vt:lpstr>PowerPoint Presentation</vt:lpstr>
      <vt:lpstr>Lessons from Geese  Fact  4</vt:lpstr>
      <vt:lpstr>PowerPoint Presentation</vt:lpstr>
      <vt:lpstr>Lessons from Geese  Fact 5</vt:lpstr>
      <vt:lpstr>PowerPoint Presentation</vt:lpstr>
      <vt:lpstr>TEAM </vt:lpstr>
      <vt:lpstr>Stages of teambuilding</vt:lpstr>
      <vt:lpstr>Forming </vt:lpstr>
      <vt:lpstr>Storming </vt:lpstr>
      <vt:lpstr>Norming</vt:lpstr>
      <vt:lpstr>Performing </vt:lpstr>
      <vt:lpstr>Adjourning </vt:lpstr>
    </vt:vector>
  </TitlesOfParts>
  <Company>NCDPI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1.05 Understand concepts of teamwork</dc:title>
  <dc:creator>Joan Thompson</dc:creator>
  <cp:lastModifiedBy>Joan Thompson</cp:lastModifiedBy>
  <cp:revision>143</cp:revision>
  <cp:lastPrinted>2011-06-07T16:19:45Z</cp:lastPrinted>
  <dcterms:created xsi:type="dcterms:W3CDTF">2010-03-09T16:27:14Z</dcterms:created>
  <dcterms:modified xsi:type="dcterms:W3CDTF">2011-06-07T16:22:13Z</dcterms:modified>
</cp:coreProperties>
</file>