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357" r:id="rId2"/>
    <p:sldId id="278" r:id="rId3"/>
    <p:sldId id="342" r:id="rId4"/>
    <p:sldId id="287" r:id="rId5"/>
    <p:sldId id="288" r:id="rId6"/>
    <p:sldId id="286" r:id="rId7"/>
    <p:sldId id="282" r:id="rId8"/>
    <p:sldId id="283" r:id="rId9"/>
    <p:sldId id="281" r:id="rId10"/>
    <p:sldId id="277" r:id="rId11"/>
    <p:sldId id="345" r:id="rId12"/>
    <p:sldId id="346" r:id="rId13"/>
    <p:sldId id="343" r:id="rId14"/>
    <p:sldId id="284" r:id="rId15"/>
    <p:sldId id="280" r:id="rId16"/>
    <p:sldId id="358" r:id="rId17"/>
  </p:sldIdLst>
  <p:sldSz cx="9144000" cy="6858000" type="screen4x3"/>
  <p:notesSz cx="6858000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3F9BD"/>
    <a:srgbClr val="DCEE30"/>
    <a:srgbClr val="008080"/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46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t" anchorCtr="0" compatLnSpc="1">
            <a:prstTxWarp prst="textNoShape">
              <a:avLst/>
            </a:prstTxWarp>
          </a:bodyPr>
          <a:lstStyle>
            <a:lvl1pPr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027" y="0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t" anchorCtr="0" compatLnSpc="1">
            <a:prstTxWarp prst="textNoShape">
              <a:avLst/>
            </a:prstTxWarp>
          </a:bodyPr>
          <a:lstStyle>
            <a:lvl1pPr algn="r"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BCDFF33-81D3-4CD9-980A-2929BDEBC4C1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644216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b" anchorCtr="0" compatLnSpc="1">
            <a:prstTxWarp prst="textNoShape">
              <a:avLst/>
            </a:prstTxWarp>
          </a:bodyPr>
          <a:lstStyle>
            <a:lvl1pPr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027" y="8644216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b" anchorCtr="0" compatLnSpc="1">
            <a:prstTxWarp prst="textNoShape">
              <a:avLst/>
            </a:prstTxWarp>
          </a:bodyPr>
          <a:lstStyle>
            <a:lvl1pPr algn="r"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1E23640-A0BB-4B46-9F83-7FB1E204B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2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t" anchorCtr="0" compatLnSpc="1">
            <a:prstTxWarp prst="textNoShape">
              <a:avLst/>
            </a:prstTxWarp>
          </a:bodyPr>
          <a:lstStyle>
            <a:lvl1pPr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027" y="0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t" anchorCtr="0" compatLnSpc="1">
            <a:prstTxWarp prst="textNoShape">
              <a:avLst/>
            </a:prstTxWarp>
          </a:bodyPr>
          <a:lstStyle>
            <a:lvl1pPr algn="r"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4B5AE11-1B54-40EA-B83A-D42196C4A1F6}" type="datetimeFigureOut">
              <a:rPr lang="en-US"/>
              <a:pPr>
                <a:defRPr/>
              </a:pPr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83" tIns="44742" rIns="89483" bIns="4474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6421" y="4323663"/>
            <a:ext cx="5485158" cy="409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644216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b" anchorCtr="0" compatLnSpc="1">
            <a:prstTxWarp prst="textNoShape">
              <a:avLst/>
            </a:prstTxWarp>
          </a:bodyPr>
          <a:lstStyle>
            <a:lvl1pPr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027" y="8644216"/>
            <a:ext cx="2972421" cy="4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3" tIns="45592" rIns="91183" bIns="45592" numCol="1" anchor="b" anchorCtr="0" compatLnSpc="1">
            <a:prstTxWarp prst="textNoShape">
              <a:avLst/>
            </a:prstTxWarp>
          </a:bodyPr>
          <a:lstStyle>
            <a:lvl1pPr algn="r" defTabSz="91192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91E38F3-E924-4C68-A905-A3BEA4CB6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4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To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81C47A-7F18-4D98-AC3F-E0ACED8BBB9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To </a:t>
            </a:r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027" y="8644216"/>
            <a:ext cx="2972421" cy="4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83" tIns="45592" rIns="91183" bIns="45592" anchor="b"/>
          <a:lstStyle/>
          <a:p>
            <a:pPr algn="r" defTabSz="911921"/>
            <a:fld id="{AA0ED676-79E1-4453-8B9E-68FAFFF027D1}" type="slidenum">
              <a:rPr lang="en-US" sz="1200">
                <a:latin typeface="Tahoma" pitchFamily="34" charset="0"/>
              </a:rPr>
              <a:pPr algn="r" defTabSz="911921"/>
              <a:t>11</a:t>
            </a:fld>
            <a:endParaRPr lang="en-US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To 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027" y="8644216"/>
            <a:ext cx="2972421" cy="4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83" tIns="45592" rIns="91183" bIns="45592" anchor="b"/>
          <a:lstStyle/>
          <a:p>
            <a:pPr algn="r" defTabSz="911921"/>
            <a:fld id="{311F5EB8-05EF-4EE4-9560-B06BC728EFC9}" type="slidenum">
              <a:rPr lang="en-US" sz="1200">
                <a:latin typeface="Tahoma" pitchFamily="34" charset="0"/>
              </a:rPr>
              <a:pPr algn="r" defTabSz="911921"/>
              <a:t>12</a:t>
            </a:fld>
            <a:endParaRPr lang="en-US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To </a:t>
            </a: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027" y="8644216"/>
            <a:ext cx="2972421" cy="4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83" tIns="45592" rIns="91183" bIns="45592" anchor="b"/>
          <a:lstStyle/>
          <a:p>
            <a:pPr algn="r" defTabSz="911921"/>
            <a:fld id="{882ACC81-581E-4D9F-967E-39236F06B432}" type="slidenum">
              <a:rPr lang="en-US" sz="1200">
                <a:latin typeface="Tahoma" pitchFamily="34" charset="0"/>
              </a:rPr>
              <a:pPr algn="r" defTabSz="911921"/>
              <a:t>13</a:t>
            </a:fld>
            <a:endParaRPr lang="en-US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016A-4B75-4827-A415-97F5765F1E05}" type="datetime1">
              <a:rPr lang="en-US" smtClean="0"/>
              <a:t>6/7/2011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B6F4-F1AF-44EA-9703-0B1C18F44109}" type="datetime1">
              <a:rPr lang="en-US" smtClean="0"/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A78D6-B53C-483F-8B82-7D2E5CEA5738}" type="datetime1">
              <a:rPr lang="en-US" smtClean="0"/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8F4F7-EE97-494E-9162-613C38A9A071}" type="datetime1">
              <a:rPr lang="en-US" smtClean="0"/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F233-9F30-4215-A49B-E42C7E7880BF}" type="datetime1">
              <a:rPr lang="en-US" smtClean="0"/>
              <a:t>6/7/2011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9F62B-3265-4D26-9744-EC5CD498BEDB}" type="datetime1">
              <a:rPr lang="en-US" smtClean="0"/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F464-D5A4-476B-9827-8A9364F28E5D}" type="datetime1">
              <a:rPr lang="en-US" smtClean="0"/>
              <a:t>6/7/2011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2E07-B187-4458-89BC-8768DB2D60F8}" type="datetime1">
              <a:rPr lang="en-US" smtClean="0"/>
              <a:t>6/7/2011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2DB4-5391-44BA-B7AE-3F15B2C20AA6}" type="datetime1">
              <a:rPr lang="en-US" smtClean="0"/>
              <a:t>6/7/2011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3A8EB-7745-4AAE-AAE4-ED51223DEC29}" type="datetime1">
              <a:rPr lang="en-US" smtClean="0"/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7DD6-EBCD-4AF6-BC6A-111B9A824696}" type="datetime1">
              <a:rPr lang="en-US" smtClean="0"/>
              <a:t>6/7/2011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34DF8BF1-F5C4-493A-AD11-F02484295255}" type="datetime1">
              <a:rPr lang="en-US" smtClean="0"/>
              <a:t>6/7/2011</a:t>
            </a:fld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1.05 Understand concepts of teamwork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1.05 Characteristics </a:t>
            </a:r>
            <a:r>
              <a:rPr lang="en-US" sz="4800" b="1" dirty="0" smtClean="0">
                <a:effectLst/>
              </a:rPr>
              <a:t>of Effective Teams</a:t>
            </a:r>
          </a:p>
        </p:txBody>
      </p:sp>
      <p:pic>
        <p:nvPicPr>
          <p:cNvPr id="3075" name="Picture 5" descr="MC90005660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38400"/>
            <a:ext cx="31559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  <a:latin typeface="Arial" charset="0"/>
              </a:rPr>
              <a:t>Characteristics of Effective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smtClean="0"/>
              <a:t>Consensus Decisions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effectLst/>
              </a:rPr>
              <a:t>General agreement and the process of getting there.</a:t>
            </a:r>
          </a:p>
        </p:txBody>
      </p:sp>
      <p:pic>
        <p:nvPicPr>
          <p:cNvPr id="12292" name="Picture 11" descr="MP90031678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886200"/>
            <a:ext cx="3657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  <a:latin typeface="Arial" charset="0"/>
              </a:rPr>
              <a:t>Characteristics of Effective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Consensus Decisions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Look for the best win-win outcome for the team. 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Make decisions at a point where there is general agreement.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Address conflict and work through it to achieve the desired result.</a:t>
            </a:r>
          </a:p>
        </p:txBody>
      </p:sp>
      <p:pic>
        <p:nvPicPr>
          <p:cNvPr id="13316" name="Picture 4" descr="MP90031678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977396"/>
            <a:ext cx="2438400" cy="162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  <a:latin typeface="Arial" charset="0"/>
              </a:rPr>
              <a:t>Characteristics of Effective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Complementary Skills</a:t>
            </a:r>
          </a:p>
          <a:p>
            <a:pPr eaLnBrk="1" hangingPunct="1">
              <a:defRPr/>
            </a:pPr>
            <a:endParaRPr lang="en-US" sz="2800" dirty="0" smtClean="0">
              <a:effectLst/>
            </a:endParaRPr>
          </a:p>
          <a:p>
            <a:pPr eaLnBrk="1" hangingPunct="1">
              <a:defRPr/>
            </a:pPr>
            <a:r>
              <a:rPr lang="en-US" dirty="0" smtClean="0"/>
              <a:t>Good skills that build and unite a team.</a:t>
            </a:r>
          </a:p>
          <a:p>
            <a:pPr eaLnBrk="1" hangingPunct="1">
              <a:defRPr/>
            </a:pPr>
            <a:r>
              <a:rPr lang="en-US" dirty="0" smtClean="0"/>
              <a:t>Skills required to function as a unit.</a:t>
            </a:r>
          </a:p>
        </p:txBody>
      </p:sp>
      <p:pic>
        <p:nvPicPr>
          <p:cNvPr id="14340" name="Picture 10" descr="MC90003703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572000"/>
            <a:ext cx="1604481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  <a:latin typeface="Arial" charset="0"/>
              </a:rPr>
              <a:t>Characteristics of Effective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4762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Complementary </a:t>
            </a:r>
            <a:r>
              <a:rPr lang="en-US" sz="4400" b="1" dirty="0" smtClean="0"/>
              <a:t>Skills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Every team member has a role and a specific contribution to make to the team.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Health team members are professionals with different levels of education, ideas, backgrounds, and interests.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Each member adds to make the whole bigger than the sum of its parts.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15364" name="Picture 6" descr="MC90003703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257800"/>
            <a:ext cx="1241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4"/>
          <p:cNvSpPr>
            <a:spLocks noGrp="1"/>
          </p:cNvSpPr>
          <p:nvPr>
            <p:ph type="subTitle" sz="quarter" idx="1"/>
          </p:nvPr>
        </p:nvSpPr>
        <p:spPr>
          <a:xfrm>
            <a:off x="1447800" y="2895600"/>
            <a:ext cx="6324600" cy="27432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A pledge or a promise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1524000"/>
            <a:ext cx="7848600" cy="8223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solidFill>
                  <a:schemeClr val="tx1"/>
                </a:solidFill>
              </a:rPr>
              <a:t>Commitment 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6389" name="Picture 17" descr="MC90005973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267200"/>
            <a:ext cx="25146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smtClean="0"/>
              <a:t>Commitment </a:t>
            </a:r>
          </a:p>
          <a:p>
            <a:pPr eaLnBrk="1" hangingPunct="1">
              <a:defRPr/>
            </a:pPr>
            <a:endParaRPr lang="en-US" sz="1800" smtClean="0"/>
          </a:p>
          <a:p>
            <a:pPr eaLnBrk="1" hangingPunct="1">
              <a:defRPr/>
            </a:pPr>
            <a:r>
              <a:rPr lang="en-US" sz="2400" smtClean="0">
                <a:effectLst/>
              </a:rPr>
              <a:t>Teams work toward desired outcome.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</a:rPr>
              <a:t>directed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</a:rPr>
              <a:t>motivated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</a:rPr>
              <a:t>persistent</a:t>
            </a:r>
          </a:p>
          <a:p>
            <a:pPr eaLnBrk="1" hangingPunct="1">
              <a:defRPr/>
            </a:pPr>
            <a:r>
              <a:rPr lang="en-US" sz="2400" smtClean="0">
                <a:effectLst/>
              </a:rPr>
              <a:t>Effective teams are the result of hard work, patience, practice and the focus on quality health care for the patient.</a:t>
            </a:r>
          </a:p>
          <a:p>
            <a:pPr eaLnBrk="1" hangingPunct="1">
              <a:defRPr/>
            </a:pPr>
            <a:endParaRPr lang="en-US" sz="2400" smtClean="0">
              <a:effectLst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7413" name="Picture 11" descr="MC90005973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8113" y="5257800"/>
            <a:ext cx="22098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8435" name="Picture 5" descr="MC900056602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73475" y="2938463"/>
            <a:ext cx="1797050" cy="1819275"/>
          </a:xfrm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 rot="1000107">
            <a:off x="1381125" y="186531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Common purpose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 rot="-985034">
            <a:off x="5562600" y="19812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Free communication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93725" y="33131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Trust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6461125" y="33893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Collaboration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 rot="-1143463">
            <a:off x="1127125" y="46847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Consensus decisions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 rot="663999">
            <a:off x="6019800" y="457200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Complimentary skills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886200" y="55626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Commitment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/>
                <a:latin typeface="Arial" charset="0"/>
              </a:rPr>
              <a:t>Characteristics of Effective </a:t>
            </a:r>
            <a:r>
              <a:rPr lang="en-US" sz="4000" b="1" dirty="0" smtClean="0">
                <a:effectLst/>
                <a:latin typeface="Arial" charset="0"/>
              </a:rPr>
              <a:t>Teams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/>
              <a:t>Common Purpose</a:t>
            </a:r>
            <a:r>
              <a:rPr lang="en-US" dirty="0" smtClean="0"/>
              <a:t> 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The goals are meaningful to each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team member.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There is clear unity of team function.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4100" name="Picture 8" descr="MM90035468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19600"/>
            <a:ext cx="289560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  <a:latin typeface="Arial" charset="0"/>
              </a:rPr>
              <a:t>Characteristics of Effective Teams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smtClean="0"/>
              <a:t>Common Purpose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Every person on the health care team must understand the role of other team members.</a:t>
            </a:r>
          </a:p>
          <a:p>
            <a:pPr eaLnBrk="1" hangingPunct="1">
              <a:defRPr/>
            </a:pPr>
            <a:r>
              <a:rPr lang="en-US" sz="2800" smtClean="0">
                <a:effectLst/>
              </a:rPr>
              <a:t>This understanding: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helps clarify individual responsibility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establishes goals and expectations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provides a picture of the patient’s total care</a:t>
            </a:r>
          </a:p>
          <a:p>
            <a:pPr lvl="1" eaLnBrk="1" hangingPunct="1">
              <a:defRPr/>
            </a:pPr>
            <a:endParaRPr lang="en-US" smtClean="0">
              <a:effectLst/>
            </a:endParaRPr>
          </a:p>
        </p:txBody>
      </p:sp>
      <p:pic>
        <p:nvPicPr>
          <p:cNvPr id="5124" name="Picture 5" descr="MM90035468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29400" y="5635625"/>
            <a:ext cx="2057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371600" y="2667000"/>
            <a:ext cx="6400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Act of exchanging information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85800" y="1383323"/>
            <a:ext cx="7772400" cy="8985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solidFill>
                  <a:schemeClr val="tx1"/>
                </a:solidFill>
              </a:rPr>
              <a:t>Free Communication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2"/>
                </a:solidFill>
              </a:rPr>
              <a:t>Characteristics of Effective Teams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149" name="Picture 12" descr="MP9003169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33800"/>
            <a:ext cx="3657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b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/>
              </a:rPr>
              <a:t>Informal, comfortable atmosphere</a:t>
            </a: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Free to express feelings and ideas</a:t>
            </a: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Everyone participates</a:t>
            </a: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Disagreement is viewed as good opportunity for improvement</a:t>
            </a: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Attend patient conferences </a:t>
            </a:r>
          </a:p>
          <a:p>
            <a:pPr lvl="1" eaLnBrk="1" hangingPunct="1">
              <a:defRPr/>
            </a:pPr>
            <a:r>
              <a:rPr lang="en-US" sz="2400" dirty="0" smtClean="0">
                <a:effectLst/>
              </a:rPr>
              <a:t>listen</a:t>
            </a:r>
          </a:p>
          <a:p>
            <a:pPr lvl="1" eaLnBrk="1" hangingPunct="1">
              <a:defRPr/>
            </a:pPr>
            <a:r>
              <a:rPr lang="en-US" sz="2400" dirty="0" smtClean="0">
                <a:effectLst/>
              </a:rPr>
              <a:t>express opinions</a:t>
            </a: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Aware of cultural differences</a:t>
            </a:r>
          </a:p>
          <a:p>
            <a:pPr lvl="1" eaLnBrk="1" hangingPunct="1">
              <a:buFontTx/>
              <a:buNone/>
              <a:defRPr/>
            </a:pPr>
            <a:endParaRPr lang="en-US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409700" y="1143000"/>
            <a:ext cx="632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Free Communication</a:t>
            </a:r>
          </a:p>
        </p:txBody>
      </p:sp>
      <p:pic>
        <p:nvPicPr>
          <p:cNvPr id="7174" name="Picture 10" descr="j023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57492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1371600" y="2743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Reliability, dependability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85800" y="137160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Trust</a:t>
            </a:r>
            <a:r>
              <a:rPr lang="en-US" sz="4400" b="1" dirty="0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8197" name="Picture 9" descr="trust_builds_relationshi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0"/>
            <a:ext cx="4114800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Team members rely on each other, understanding their own strengths and weaknesses.  </a:t>
            </a:r>
          </a:p>
          <a:p>
            <a:pPr eaLnBrk="1" hangingPunct="1">
              <a:defRPr/>
            </a:pPr>
            <a:r>
              <a:rPr lang="en-US" sz="2800" dirty="0" smtClean="0"/>
              <a:t>Members are dependable, performing their duties to the best of their ability</a:t>
            </a:r>
          </a:p>
          <a:p>
            <a:pPr eaLnBrk="1" hangingPunct="1">
              <a:defRPr/>
            </a:pPr>
            <a:r>
              <a:rPr lang="en-US" sz="2800" dirty="0" smtClean="0"/>
              <a:t>All members must function within legal boundaries</a:t>
            </a:r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defRPr/>
            </a:pPr>
            <a:endParaRPr lang="en-US" sz="1600" dirty="0" smtClean="0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2"/>
                </a:solidFill>
              </a:rPr>
              <a:t>Characteristics of Effective Teams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defRPr/>
            </a:pPr>
            <a:r>
              <a:rPr lang="en-US" sz="4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Trust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9220" name="Picture 8" descr="trust_builds_relationshi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610100"/>
            <a:ext cx="33528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Working together for a </a:t>
            </a:r>
          </a:p>
          <a:p>
            <a:pPr eaLnBrk="1" hangingPunct="1">
              <a:defRPr/>
            </a:pPr>
            <a:r>
              <a:rPr lang="en-US" dirty="0" smtClean="0"/>
              <a:t>common goal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609600" y="1447800"/>
            <a:ext cx="7696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tx1"/>
                </a:solidFill>
              </a:rPr>
              <a:t>Collaboration</a:t>
            </a:r>
            <a:r>
              <a:rPr lang="en-US" sz="4800" smtClean="0"/>
              <a:t> 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tx2"/>
                </a:solidFill>
              </a:rPr>
              <a:t>Characteristics of Effective Teams</a:t>
            </a: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45" name="Picture 9" descr="238483_te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8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FF"/>
                </a:solidFill>
              </a:rPr>
              <a:t>Collaboration</a:t>
            </a:r>
            <a:r>
              <a:rPr lang="en-US" b="1" dirty="0" smtClean="0">
                <a:effectLst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8153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Team members will:</a:t>
            </a:r>
          </a:p>
          <a:p>
            <a:pPr lvl="1" eaLnBrk="1" hangingPunct="1">
              <a:defRPr/>
            </a:pPr>
            <a:r>
              <a:rPr lang="en-US" sz="2800" dirty="0" smtClean="0"/>
              <a:t>have positive attitude and ability to laugh at themselves</a:t>
            </a:r>
          </a:p>
          <a:p>
            <a:pPr lvl="1" eaLnBrk="1" hangingPunct="1">
              <a:defRPr/>
            </a:pPr>
            <a:r>
              <a:rPr lang="en-US" sz="2800" dirty="0" smtClean="0"/>
              <a:t>be friendly and cooperative with others</a:t>
            </a:r>
          </a:p>
          <a:p>
            <a:pPr lvl="1" eaLnBrk="1" hangingPunct="1">
              <a:defRPr/>
            </a:pPr>
            <a:r>
              <a:rPr lang="en-US" sz="2800" dirty="0" smtClean="0"/>
              <a:t>be open minded and willing to compromise</a:t>
            </a:r>
          </a:p>
          <a:p>
            <a:pPr lvl="1" eaLnBrk="1" hangingPunct="1">
              <a:defRPr/>
            </a:pPr>
            <a:r>
              <a:rPr lang="en-US" sz="2800" dirty="0" smtClean="0"/>
              <a:t>support and encourage others</a:t>
            </a:r>
          </a:p>
          <a:p>
            <a:pPr lvl="1" eaLnBrk="1" hangingPunct="1">
              <a:defRPr/>
            </a:pPr>
            <a:endParaRPr lang="en-US" sz="1800" dirty="0" smtClean="0"/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2"/>
                </a:solidFill>
              </a:rPr>
              <a:t>Characteristics of Effective Teams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1269" name="Picture 9" descr="238483_te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4958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1.05 Understand concepts of teamwork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4562</TotalTime>
  <Words>491</Words>
  <Application>Microsoft Office PowerPoint</Application>
  <PresentationFormat>On-screen Show (4:3)</PresentationFormat>
  <Paragraphs>113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Slit</vt:lpstr>
      <vt:lpstr>1.05 Characteristics of Effective Teams</vt:lpstr>
      <vt:lpstr>Characteristics of Effective Teams</vt:lpstr>
      <vt:lpstr>Characteristics of Effective Teams</vt:lpstr>
      <vt:lpstr>Free Communication</vt:lpstr>
      <vt:lpstr>   </vt:lpstr>
      <vt:lpstr>Trust </vt:lpstr>
      <vt:lpstr>PowerPoint Presentation</vt:lpstr>
      <vt:lpstr>Collaboration </vt:lpstr>
      <vt:lpstr>Collaboration </vt:lpstr>
      <vt:lpstr>Characteristics of Effective Teams</vt:lpstr>
      <vt:lpstr>Characteristics of Effective Teams</vt:lpstr>
      <vt:lpstr>Characteristics of Effective Teams</vt:lpstr>
      <vt:lpstr>Characteristics of Effective Teams</vt:lpstr>
      <vt:lpstr>Commitment </vt:lpstr>
      <vt:lpstr> </vt:lpstr>
      <vt:lpstr>PowerPoint Presentation</vt:lpstr>
    </vt:vector>
  </TitlesOfParts>
  <Company>NCDPI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1.05 Understand concepts of teamwork</dc:title>
  <dc:creator>Joan Thompson</dc:creator>
  <cp:lastModifiedBy>Joan Thompson</cp:lastModifiedBy>
  <cp:revision>146</cp:revision>
  <cp:lastPrinted>2011-06-07T15:35:38Z</cp:lastPrinted>
  <dcterms:created xsi:type="dcterms:W3CDTF">2010-03-09T16:27:14Z</dcterms:created>
  <dcterms:modified xsi:type="dcterms:W3CDTF">2011-06-07T15:36:05Z</dcterms:modified>
</cp:coreProperties>
</file>