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67" r:id="rId2"/>
    <p:sldId id="283" r:id="rId3"/>
    <p:sldId id="287" r:id="rId4"/>
    <p:sldId id="343" r:id="rId5"/>
    <p:sldId id="344" r:id="rId6"/>
    <p:sldId id="342" r:id="rId7"/>
    <p:sldId id="341" r:id="rId8"/>
    <p:sldId id="339" r:id="rId9"/>
    <p:sldId id="338" r:id="rId10"/>
    <p:sldId id="336" r:id="rId11"/>
    <p:sldId id="340" r:id="rId12"/>
    <p:sldId id="337" r:id="rId13"/>
    <p:sldId id="288" r:id="rId14"/>
    <p:sldId id="269" r:id="rId15"/>
    <p:sldId id="325" r:id="rId16"/>
    <p:sldId id="324" r:id="rId17"/>
    <p:sldId id="323" r:id="rId18"/>
    <p:sldId id="259" r:id="rId19"/>
    <p:sldId id="296" r:id="rId20"/>
    <p:sldId id="307" r:id="rId21"/>
    <p:sldId id="295" r:id="rId22"/>
    <p:sldId id="308" r:id="rId23"/>
    <p:sldId id="294" r:id="rId24"/>
    <p:sldId id="309" r:id="rId25"/>
    <p:sldId id="293" r:id="rId26"/>
    <p:sldId id="310" r:id="rId27"/>
    <p:sldId id="333" r:id="rId28"/>
    <p:sldId id="334" r:id="rId29"/>
    <p:sldId id="29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CC00CC"/>
    <a:srgbClr val="660066"/>
    <a:srgbClr val="006600"/>
    <a:srgbClr val="000099"/>
    <a:srgbClr val="FF0000"/>
    <a:srgbClr val="000000"/>
    <a:srgbClr val="0F0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86535" autoAdjust="0"/>
  </p:normalViewPr>
  <p:slideViewPr>
    <p:cSldViewPr>
      <p:cViewPr>
        <p:scale>
          <a:sx n="70" d="100"/>
          <a:sy n="70" d="100"/>
        </p:scale>
        <p:origin x="-22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3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84C26EF7-1950-4FC5-9F00-A315AAE31815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1F1C73E1-95E4-4913-B91F-D0783F63C081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34D4B0DF-385A-4439-83A7-C6302927E757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AD275537-2FF8-4890-86D9-716F2A8799AE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2DAF6439-94D0-4D45-844F-D5CBB758ABD0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37B4A7CC-E5A1-45E3-809C-D8ABF61597D1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2B0B6A8E-F0C1-47F6-8B64-60AEC44B7868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6587FCDC-CABD-42A9-A87E-3F34B1922BB7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8D5353AD-F2B1-4482-A579-5334876E6EF5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50DF64-38B2-4451-A80A-752EBAC22E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A114731-4664-449A-8A9D-C4A925710BC0}" type="pres">
      <dgm:prSet presAssocID="{C750DF64-38B2-4451-A80A-752EBAC22E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F0830B9F-6809-49E1-81E5-452F3D20E95A}" type="presOf" srcId="{C750DF64-38B2-4451-A80A-752EBAC22E2D}" destId="{6A114731-4664-449A-8A9D-C4A925710BC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EE621-7F48-4577-8E4E-08E1C90AC051}" type="datetimeFigureOut">
              <a:rPr lang="en-US" smtClean="0"/>
              <a:t>03-Jun-2011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61EC-6C40-446A-BC87-8791130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2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47CDC02-0F06-4987-A387-4356418C3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2D744-EC1F-46EC-A8F6-FC5E416B25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CF3FA-2129-4562-8963-F0174CFDCC93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CA497-3889-4BC3-ABDF-24AA2C177BAA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8E64D-8F64-47E7-8113-4B50296230D3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8E64D-8F64-47E7-8113-4B50296230D3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8E64D-8F64-47E7-8113-4B50296230D3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6294B-4AE3-4CC2-8039-E47FC3D1DF0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healthcare Professionals must communicate effectively and appropriately with other healthcare workers, patients &amp; clients, their families, students, visitors, administrators, and business contacts.  The greater responsibility for communication rests with the healthcare professional.  Listening is the most important part of communication. 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500D7-FBA4-429D-8B1A-0E51615ECFE9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B830B-2169-4F20-81CC-FC9EA8666D5A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B8946-9649-4568-A3DA-44449C65D5D3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FD3A8-D9C0-48C7-89B9-6EFD47B19EE9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F732-7CAC-4793-B48B-4DAFDBD0DAC4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CF160-07E0-4597-AEB2-00BA72EE2813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3F2AD-3F2B-4012-BCBA-5E7776ED9583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Engagement: Connection between the healthcare professional and the patient that sets the stage for a partnership.</a:t>
            </a:r>
          </a:p>
          <a:p>
            <a:pPr marL="228600" indent="-228600" eaLnBrk="1" hangingPunct="1"/>
            <a:r>
              <a:rPr lang="en-US" dirty="0" smtClean="0"/>
              <a:t>Understanding: When the healthcare professional makes the patient feel accepted </a:t>
            </a:r>
          </a:p>
          <a:p>
            <a:pPr marL="228600" indent="-228600" eaLnBrk="1" hangingPunct="1"/>
            <a:r>
              <a:rPr lang="en-US" dirty="0" smtClean="0"/>
              <a:t>Education: Helping the increase the patient’s knowledge and understanding and minimize their anxiety</a:t>
            </a:r>
          </a:p>
          <a:p>
            <a:pPr marL="228600" indent="-228600" eaLnBrk="1" hangingPunct="1"/>
            <a:r>
              <a:rPr lang="en-US" dirty="0" smtClean="0"/>
              <a:t>Sense of Partnership: healthcare professional and patient work together regarding the problem and treatment plan.  This can only be accomplished with effective communication skills.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17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9CD19-53B3-4D80-904A-CF3F03C85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3EEC-8EB1-4EEE-8115-45C73AE9C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67C2-582E-4DED-8252-11BE0B25E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4B88-485A-4100-A865-0B77E303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A4CE-F6F2-4736-BBC2-4FC893DC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50EE-4865-4FCE-8E14-A4741053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71C3A-BD6C-4B50-8479-C2BAA9499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BED0-826C-42E1-8C9B-9F147C046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1395-DD63-4D1A-A833-ADF49674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BB4F-93EF-4A85-9F46-C17599C86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1FB9-20BC-40BE-9F2C-E51AF07C2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6A4D6-2E02-4C7C-AC80-1616A8039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065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066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068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8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8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070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070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7071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0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72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72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072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83B0E73-DE95-4840-85DB-B9EBD12F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72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/>
              <a:t>1.02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Understand 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effective communication</a:t>
            </a:r>
            <a:r>
              <a:rPr lang="en-US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6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Body Language</a:t>
              </a:r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Touch</a:t>
              </a:r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Gestures</a:t>
              </a:r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Body Language</a:t>
              </a:r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Touch</a:t>
              </a:r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Gestures</a:t>
              </a:r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Facial expressions</a:t>
              </a:r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Body Language</a:t>
              </a:r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Touch</a:t>
              </a:r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Gestures</a:t>
              </a:r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Facial expressions</a:t>
              </a:r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Eye Contact</a:t>
              </a:r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/>
        </p:nvSpPr>
        <p:spPr bwMode="auto">
          <a:xfrm>
            <a:off x="35814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6400800" y="2209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6858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80" name="AutoShape 5"/>
          <p:cNvSpPr>
            <a:spLocks noChangeArrowheads="1"/>
          </p:cNvSpPr>
          <p:nvPr/>
        </p:nvSpPr>
        <p:spPr bwMode="auto">
          <a:xfrm rot="10655988">
            <a:off x="1905000" y="3581400"/>
            <a:ext cx="5637213" cy="1350963"/>
          </a:xfrm>
          <a:custGeom>
            <a:avLst/>
            <a:gdLst>
              <a:gd name="T0" fmla="*/ 2482462 w 21600"/>
              <a:gd name="T1" fmla="*/ 4816 h 21600"/>
              <a:gd name="T2" fmla="*/ 707783 w 21600"/>
              <a:gd name="T3" fmla="*/ 597739 h 21600"/>
              <a:gd name="T4" fmla="*/ 2645314 w 21600"/>
              <a:gd name="T5" fmla="*/ 329985 h 21600"/>
              <a:gd name="T6" fmla="*/ 6075141 w 21600"/>
              <a:gd name="T7" fmla="*/ 353252 h 21600"/>
              <a:gd name="T8" fmla="*/ 5321686 w 21600"/>
              <a:gd name="T9" fmla="*/ 787686 h 21600"/>
              <a:gd name="T10" fmla="*/ 3509165 w 21600"/>
              <a:gd name="T11" fmla="*/ 6071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42" y="8677"/>
                </a:moveTo>
                <a:cubicBezTo>
                  <a:pt x="15082" y="6595"/>
                  <a:pt x="13052" y="5237"/>
                  <a:pt x="10800" y="5237"/>
                </a:cubicBezTo>
                <a:cubicBezTo>
                  <a:pt x="8053" y="5236"/>
                  <a:pt x="5718" y="7240"/>
                  <a:pt x="5301" y="9955"/>
                </a:cubicBezTo>
                <a:lnTo>
                  <a:pt x="125" y="9159"/>
                </a:lnTo>
                <a:cubicBezTo>
                  <a:pt x="934" y="3890"/>
                  <a:pt x="5468" y="-1"/>
                  <a:pt x="10800" y="0"/>
                </a:cubicBezTo>
                <a:cubicBezTo>
                  <a:pt x="15172" y="0"/>
                  <a:pt x="19114" y="2637"/>
                  <a:pt x="20782" y="6679"/>
                </a:cubicBezTo>
                <a:lnTo>
                  <a:pt x="23278" y="5648"/>
                </a:lnTo>
                <a:lnTo>
                  <a:pt x="20391" y="12594"/>
                </a:lnTo>
                <a:lnTo>
                  <a:pt x="13446" y="9707"/>
                </a:lnTo>
                <a:lnTo>
                  <a:pt x="15942" y="867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AutoShape 10"/>
          <p:cNvSpPr>
            <a:spLocks noChangeArrowheads="1"/>
          </p:cNvSpPr>
          <p:nvPr/>
        </p:nvSpPr>
        <p:spPr bwMode="auto">
          <a:xfrm>
            <a:off x="2819400" y="2819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82" name="AutoShape 11"/>
          <p:cNvSpPr>
            <a:spLocks noChangeArrowheads="1"/>
          </p:cNvSpPr>
          <p:nvPr/>
        </p:nvSpPr>
        <p:spPr bwMode="auto">
          <a:xfrm>
            <a:off x="5638800" y="2743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The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Communication Model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5"/>
          <p:cNvSpPr>
            <a:spLocks noChangeArrowheads="1"/>
          </p:cNvSpPr>
          <p:nvPr/>
        </p:nvSpPr>
        <p:spPr bwMode="auto">
          <a:xfrm>
            <a:off x="35814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6400800" y="2209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6803" name="Rectangle 7"/>
          <p:cNvSpPr>
            <a:spLocks noChangeArrowheads="1"/>
          </p:cNvSpPr>
          <p:nvPr/>
        </p:nvSpPr>
        <p:spPr bwMode="auto">
          <a:xfrm>
            <a:off x="6858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6804" name="AutoShape 9"/>
          <p:cNvSpPr>
            <a:spLocks noChangeArrowheads="1"/>
          </p:cNvSpPr>
          <p:nvPr/>
        </p:nvSpPr>
        <p:spPr bwMode="auto">
          <a:xfrm rot="10655988">
            <a:off x="1905000" y="3581400"/>
            <a:ext cx="5637213" cy="1350963"/>
          </a:xfrm>
          <a:custGeom>
            <a:avLst/>
            <a:gdLst>
              <a:gd name="T0" fmla="*/ 2482462 w 21600"/>
              <a:gd name="T1" fmla="*/ 4816 h 21600"/>
              <a:gd name="T2" fmla="*/ 707783 w 21600"/>
              <a:gd name="T3" fmla="*/ 597739 h 21600"/>
              <a:gd name="T4" fmla="*/ 2645314 w 21600"/>
              <a:gd name="T5" fmla="*/ 329985 h 21600"/>
              <a:gd name="T6" fmla="*/ 6075141 w 21600"/>
              <a:gd name="T7" fmla="*/ 353252 h 21600"/>
              <a:gd name="T8" fmla="*/ 5321686 w 21600"/>
              <a:gd name="T9" fmla="*/ 787686 h 21600"/>
              <a:gd name="T10" fmla="*/ 3509165 w 21600"/>
              <a:gd name="T11" fmla="*/ 6071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42" y="8677"/>
                </a:moveTo>
                <a:cubicBezTo>
                  <a:pt x="15082" y="6595"/>
                  <a:pt x="13052" y="5237"/>
                  <a:pt x="10800" y="5237"/>
                </a:cubicBezTo>
                <a:cubicBezTo>
                  <a:pt x="8053" y="5236"/>
                  <a:pt x="5718" y="7240"/>
                  <a:pt x="5301" y="9955"/>
                </a:cubicBezTo>
                <a:lnTo>
                  <a:pt x="125" y="9159"/>
                </a:lnTo>
                <a:cubicBezTo>
                  <a:pt x="934" y="3890"/>
                  <a:pt x="5468" y="-1"/>
                  <a:pt x="10800" y="0"/>
                </a:cubicBezTo>
                <a:cubicBezTo>
                  <a:pt x="15172" y="0"/>
                  <a:pt x="19114" y="2637"/>
                  <a:pt x="20782" y="6679"/>
                </a:cubicBezTo>
                <a:lnTo>
                  <a:pt x="23278" y="5648"/>
                </a:lnTo>
                <a:lnTo>
                  <a:pt x="20391" y="12594"/>
                </a:lnTo>
                <a:lnTo>
                  <a:pt x="13446" y="9707"/>
                </a:lnTo>
                <a:lnTo>
                  <a:pt x="15942" y="867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15"/>
          <p:cNvSpPr txBox="1">
            <a:spLocks noChangeArrowheads="1"/>
          </p:cNvSpPr>
          <p:nvPr/>
        </p:nvSpPr>
        <p:spPr bwMode="auto">
          <a:xfrm>
            <a:off x="7620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76806" name="AutoShape 23"/>
          <p:cNvSpPr>
            <a:spLocks noChangeArrowheads="1"/>
          </p:cNvSpPr>
          <p:nvPr/>
        </p:nvSpPr>
        <p:spPr bwMode="auto">
          <a:xfrm>
            <a:off x="2819400" y="2819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6807" name="AutoShape 24"/>
          <p:cNvSpPr>
            <a:spLocks noChangeArrowheads="1"/>
          </p:cNvSpPr>
          <p:nvPr/>
        </p:nvSpPr>
        <p:spPr bwMode="auto">
          <a:xfrm>
            <a:off x="5638800" y="2743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The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Communication Model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35814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6400800" y="2209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6858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 rot="10655988">
            <a:off x="1905000" y="3581400"/>
            <a:ext cx="5637213" cy="1350963"/>
          </a:xfrm>
          <a:custGeom>
            <a:avLst/>
            <a:gdLst>
              <a:gd name="T0" fmla="*/ 2482462 w 21600"/>
              <a:gd name="T1" fmla="*/ 4816 h 21600"/>
              <a:gd name="T2" fmla="*/ 707783 w 21600"/>
              <a:gd name="T3" fmla="*/ 597739 h 21600"/>
              <a:gd name="T4" fmla="*/ 2645314 w 21600"/>
              <a:gd name="T5" fmla="*/ 329985 h 21600"/>
              <a:gd name="T6" fmla="*/ 6075141 w 21600"/>
              <a:gd name="T7" fmla="*/ 353252 h 21600"/>
              <a:gd name="T8" fmla="*/ 5321686 w 21600"/>
              <a:gd name="T9" fmla="*/ 787686 h 21600"/>
              <a:gd name="T10" fmla="*/ 3509165 w 21600"/>
              <a:gd name="T11" fmla="*/ 6071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42" y="8677"/>
                </a:moveTo>
                <a:cubicBezTo>
                  <a:pt x="15082" y="6595"/>
                  <a:pt x="13052" y="5237"/>
                  <a:pt x="10800" y="5237"/>
                </a:cubicBezTo>
                <a:cubicBezTo>
                  <a:pt x="8053" y="5236"/>
                  <a:pt x="5718" y="7240"/>
                  <a:pt x="5301" y="9955"/>
                </a:cubicBezTo>
                <a:lnTo>
                  <a:pt x="125" y="9159"/>
                </a:lnTo>
                <a:cubicBezTo>
                  <a:pt x="934" y="3890"/>
                  <a:pt x="5468" y="-1"/>
                  <a:pt x="10800" y="0"/>
                </a:cubicBezTo>
                <a:cubicBezTo>
                  <a:pt x="15172" y="0"/>
                  <a:pt x="19114" y="2637"/>
                  <a:pt x="20782" y="6679"/>
                </a:cubicBezTo>
                <a:lnTo>
                  <a:pt x="23278" y="5648"/>
                </a:lnTo>
                <a:lnTo>
                  <a:pt x="20391" y="12594"/>
                </a:lnTo>
                <a:lnTo>
                  <a:pt x="13446" y="9707"/>
                </a:lnTo>
                <a:lnTo>
                  <a:pt x="15942" y="867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77830" name="Text Box 7"/>
          <p:cNvSpPr txBox="1">
            <a:spLocks noChangeArrowheads="1"/>
          </p:cNvSpPr>
          <p:nvPr/>
        </p:nvSpPr>
        <p:spPr bwMode="auto">
          <a:xfrm>
            <a:off x="3733800" y="2743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Message</a:t>
            </a:r>
          </a:p>
        </p:txBody>
      </p:sp>
      <p:sp>
        <p:nvSpPr>
          <p:cNvPr id="77831" name="AutoShape 10"/>
          <p:cNvSpPr>
            <a:spLocks noChangeArrowheads="1"/>
          </p:cNvSpPr>
          <p:nvPr/>
        </p:nvSpPr>
        <p:spPr bwMode="auto">
          <a:xfrm>
            <a:off x="2819400" y="2819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7832" name="AutoShape 11"/>
          <p:cNvSpPr>
            <a:spLocks noChangeArrowheads="1"/>
          </p:cNvSpPr>
          <p:nvPr/>
        </p:nvSpPr>
        <p:spPr bwMode="auto">
          <a:xfrm>
            <a:off x="5638800" y="2743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337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The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Communication Model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ChangeArrowheads="1"/>
          </p:cNvSpPr>
          <p:nvPr/>
        </p:nvSpPr>
        <p:spPr bwMode="auto">
          <a:xfrm>
            <a:off x="35814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6400800" y="2209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6858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 rot="10655988">
            <a:off x="1905000" y="3581400"/>
            <a:ext cx="5637213" cy="1350963"/>
          </a:xfrm>
          <a:custGeom>
            <a:avLst/>
            <a:gdLst>
              <a:gd name="T0" fmla="*/ 2482462 w 21600"/>
              <a:gd name="T1" fmla="*/ 4816 h 21600"/>
              <a:gd name="T2" fmla="*/ 707783 w 21600"/>
              <a:gd name="T3" fmla="*/ 597739 h 21600"/>
              <a:gd name="T4" fmla="*/ 2645314 w 21600"/>
              <a:gd name="T5" fmla="*/ 329985 h 21600"/>
              <a:gd name="T6" fmla="*/ 6075141 w 21600"/>
              <a:gd name="T7" fmla="*/ 353252 h 21600"/>
              <a:gd name="T8" fmla="*/ 5321686 w 21600"/>
              <a:gd name="T9" fmla="*/ 787686 h 21600"/>
              <a:gd name="T10" fmla="*/ 3509165 w 21600"/>
              <a:gd name="T11" fmla="*/ 6071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42" y="8677"/>
                </a:moveTo>
                <a:cubicBezTo>
                  <a:pt x="15082" y="6595"/>
                  <a:pt x="13052" y="5237"/>
                  <a:pt x="10800" y="5237"/>
                </a:cubicBezTo>
                <a:cubicBezTo>
                  <a:pt x="8053" y="5236"/>
                  <a:pt x="5718" y="7240"/>
                  <a:pt x="5301" y="9955"/>
                </a:cubicBezTo>
                <a:lnTo>
                  <a:pt x="125" y="9159"/>
                </a:lnTo>
                <a:cubicBezTo>
                  <a:pt x="934" y="3890"/>
                  <a:pt x="5468" y="-1"/>
                  <a:pt x="10800" y="0"/>
                </a:cubicBezTo>
                <a:cubicBezTo>
                  <a:pt x="15172" y="0"/>
                  <a:pt x="19114" y="2637"/>
                  <a:pt x="20782" y="6679"/>
                </a:cubicBezTo>
                <a:lnTo>
                  <a:pt x="23278" y="5648"/>
                </a:lnTo>
                <a:lnTo>
                  <a:pt x="20391" y="12594"/>
                </a:lnTo>
                <a:lnTo>
                  <a:pt x="13446" y="9707"/>
                </a:lnTo>
                <a:lnTo>
                  <a:pt x="15942" y="867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78854" name="Text Box 7"/>
          <p:cNvSpPr txBox="1">
            <a:spLocks noChangeArrowheads="1"/>
          </p:cNvSpPr>
          <p:nvPr/>
        </p:nvSpPr>
        <p:spPr bwMode="auto">
          <a:xfrm>
            <a:off x="3733800" y="2743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Message</a:t>
            </a:r>
          </a:p>
        </p:txBody>
      </p:sp>
      <p:sp>
        <p:nvSpPr>
          <p:cNvPr id="78855" name="Text Box 8"/>
          <p:cNvSpPr txBox="1">
            <a:spLocks noChangeArrowheads="1"/>
          </p:cNvSpPr>
          <p:nvPr/>
        </p:nvSpPr>
        <p:spPr bwMode="auto">
          <a:xfrm>
            <a:off x="64008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78856" name="AutoShape 10"/>
          <p:cNvSpPr>
            <a:spLocks noChangeArrowheads="1"/>
          </p:cNvSpPr>
          <p:nvPr/>
        </p:nvSpPr>
        <p:spPr bwMode="auto">
          <a:xfrm>
            <a:off x="2819400" y="2819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8857" name="AutoShape 11"/>
          <p:cNvSpPr>
            <a:spLocks noChangeArrowheads="1"/>
          </p:cNvSpPr>
          <p:nvPr/>
        </p:nvSpPr>
        <p:spPr bwMode="auto">
          <a:xfrm>
            <a:off x="5638800" y="2743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The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Communication Model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ChangeArrowheads="1"/>
          </p:cNvSpPr>
          <p:nvPr/>
        </p:nvSpPr>
        <p:spPr bwMode="auto">
          <a:xfrm>
            <a:off x="35814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7458" name="Rectangle 3"/>
          <p:cNvSpPr>
            <a:spLocks noChangeArrowheads="1"/>
          </p:cNvSpPr>
          <p:nvPr/>
        </p:nvSpPr>
        <p:spPr bwMode="auto">
          <a:xfrm>
            <a:off x="6400800" y="2209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7459" name="Rectangle 4"/>
          <p:cNvSpPr>
            <a:spLocks noChangeArrowheads="1"/>
          </p:cNvSpPr>
          <p:nvPr/>
        </p:nvSpPr>
        <p:spPr bwMode="auto">
          <a:xfrm>
            <a:off x="685800" y="22098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7460" name="AutoShape 5"/>
          <p:cNvSpPr>
            <a:spLocks noChangeArrowheads="1"/>
          </p:cNvSpPr>
          <p:nvPr/>
        </p:nvSpPr>
        <p:spPr bwMode="auto">
          <a:xfrm rot="10655988">
            <a:off x="1905000" y="3581400"/>
            <a:ext cx="5637213" cy="1350963"/>
          </a:xfrm>
          <a:custGeom>
            <a:avLst/>
            <a:gdLst>
              <a:gd name="T0" fmla="*/ 2482462 w 21600"/>
              <a:gd name="T1" fmla="*/ 4816 h 21600"/>
              <a:gd name="T2" fmla="*/ 707783 w 21600"/>
              <a:gd name="T3" fmla="*/ 597739 h 21600"/>
              <a:gd name="T4" fmla="*/ 2645314 w 21600"/>
              <a:gd name="T5" fmla="*/ 329985 h 21600"/>
              <a:gd name="T6" fmla="*/ 6075141 w 21600"/>
              <a:gd name="T7" fmla="*/ 353252 h 21600"/>
              <a:gd name="T8" fmla="*/ 5321686 w 21600"/>
              <a:gd name="T9" fmla="*/ 787686 h 21600"/>
              <a:gd name="T10" fmla="*/ 3509165 w 21600"/>
              <a:gd name="T11" fmla="*/ 6071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42" y="8677"/>
                </a:moveTo>
                <a:cubicBezTo>
                  <a:pt x="15082" y="6595"/>
                  <a:pt x="13052" y="5237"/>
                  <a:pt x="10800" y="5237"/>
                </a:cubicBezTo>
                <a:cubicBezTo>
                  <a:pt x="8053" y="5236"/>
                  <a:pt x="5718" y="7240"/>
                  <a:pt x="5301" y="9955"/>
                </a:cubicBezTo>
                <a:lnTo>
                  <a:pt x="125" y="9159"/>
                </a:lnTo>
                <a:cubicBezTo>
                  <a:pt x="934" y="3890"/>
                  <a:pt x="5468" y="-1"/>
                  <a:pt x="10800" y="0"/>
                </a:cubicBezTo>
                <a:cubicBezTo>
                  <a:pt x="15172" y="0"/>
                  <a:pt x="19114" y="2637"/>
                  <a:pt x="20782" y="6679"/>
                </a:cubicBezTo>
                <a:lnTo>
                  <a:pt x="23278" y="5648"/>
                </a:lnTo>
                <a:lnTo>
                  <a:pt x="20391" y="12594"/>
                </a:lnTo>
                <a:lnTo>
                  <a:pt x="13446" y="9707"/>
                </a:lnTo>
                <a:lnTo>
                  <a:pt x="15942" y="867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147462" name="Text Box 7"/>
          <p:cNvSpPr txBox="1">
            <a:spLocks noChangeArrowheads="1"/>
          </p:cNvSpPr>
          <p:nvPr/>
        </p:nvSpPr>
        <p:spPr bwMode="auto">
          <a:xfrm>
            <a:off x="3733800" y="2743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Message</a:t>
            </a:r>
          </a:p>
        </p:txBody>
      </p:sp>
      <p:sp>
        <p:nvSpPr>
          <p:cNvPr id="147463" name="Text Box 8"/>
          <p:cNvSpPr txBox="1">
            <a:spLocks noChangeArrowheads="1"/>
          </p:cNvSpPr>
          <p:nvPr/>
        </p:nvSpPr>
        <p:spPr bwMode="auto">
          <a:xfrm>
            <a:off x="64008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147464" name="Text Box 9"/>
          <p:cNvSpPr txBox="1">
            <a:spLocks noChangeArrowheads="1"/>
          </p:cNvSpPr>
          <p:nvPr/>
        </p:nvSpPr>
        <p:spPr bwMode="auto">
          <a:xfrm>
            <a:off x="3733800" y="4572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Feedback</a:t>
            </a:r>
          </a:p>
        </p:txBody>
      </p:sp>
      <p:sp>
        <p:nvSpPr>
          <p:cNvPr id="147465" name="AutoShape 10"/>
          <p:cNvSpPr>
            <a:spLocks noChangeArrowheads="1"/>
          </p:cNvSpPr>
          <p:nvPr/>
        </p:nvSpPr>
        <p:spPr bwMode="auto">
          <a:xfrm>
            <a:off x="2819400" y="2819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7466" name="AutoShape 11"/>
          <p:cNvSpPr>
            <a:spLocks noChangeArrowheads="1"/>
          </p:cNvSpPr>
          <p:nvPr/>
        </p:nvSpPr>
        <p:spPr bwMode="auto">
          <a:xfrm>
            <a:off x="5638800" y="2743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The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Communication Model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80898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98613"/>
            <a:ext cx="7691438" cy="4497387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/>
              </a:rPr>
              <a:t>Engagement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/>
              </a:rPr>
              <a:t>Understanding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/>
              </a:rPr>
              <a:t>Education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/>
              </a:rPr>
              <a:t>Sense of Partnership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80899" name="Picture 19" descr="MCHM00217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629400" y="1371600"/>
            <a:ext cx="14906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0" name="Picture 20" descr="MCPE06235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1550" y="4241006"/>
            <a:ext cx="24384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21" descr="MCPE06234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209800"/>
            <a:ext cx="1555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19200"/>
            <a:ext cx="4876800" cy="56388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effectLst/>
              </a:rPr>
              <a:t>Engagement</a:t>
            </a:r>
          </a:p>
          <a:p>
            <a:pPr lvl="1" eaLnBrk="1" hangingPunct="1"/>
            <a:r>
              <a:rPr lang="en-US" b="1" dirty="0" smtClean="0">
                <a:effectLst/>
              </a:rPr>
              <a:t>Connection between the healthcare professional and the patient</a:t>
            </a:r>
          </a:p>
          <a:p>
            <a:pPr lvl="1" eaLnBrk="1" hangingPunct="1"/>
            <a:endParaRPr lang="en-US" b="1" dirty="0" smtClean="0">
              <a:effectLst/>
            </a:endParaRPr>
          </a:p>
          <a:p>
            <a:pPr lvl="1" eaLnBrk="1" hangingPunct="1"/>
            <a:r>
              <a:rPr lang="en-US" b="1" dirty="0" smtClean="0">
                <a:effectLst/>
              </a:rPr>
              <a:t>Develops partnership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9" name="Picture 4" descr="MCHM00217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24600" y="2971800"/>
            <a:ext cx="14906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/>
              <a:t>Journal Prompt #1</a:t>
            </a:r>
            <a:r>
              <a:rPr lang="en-US" sz="4800" b="1">
                <a:solidFill>
                  <a:srgbClr val="000000"/>
                </a:solidFill>
                <a:effectLst/>
              </a:rPr>
              <a:t> </a:t>
            </a:r>
            <a:endParaRPr lang="en-US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  <a:effectLst/>
              </a:rPr>
              <a:t>How do you communicate?</a:t>
            </a:r>
            <a:endParaRPr lang="en-US" sz="3600" b="1" dirty="0">
              <a:solidFill>
                <a:schemeClr val="tx2"/>
              </a:solidFill>
              <a:effectLst/>
            </a:endParaRPr>
          </a:p>
          <a:p>
            <a:pPr eaLnBrk="1" hangingPunct="1">
              <a:buFontTx/>
              <a:buChar char="•"/>
              <a:defRPr/>
            </a:pPr>
            <a:r>
              <a:rPr lang="en-US" dirty="0">
                <a:solidFill>
                  <a:schemeClr val="tx2"/>
                </a:solidFill>
                <a:effectLst/>
              </a:rPr>
              <a:t>Do you like to talk?  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>
                <a:solidFill>
                  <a:schemeClr val="tx2"/>
                </a:solidFill>
                <a:effectLst/>
              </a:rPr>
              <a:t>Are you a good listener?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>
                <a:solidFill>
                  <a:schemeClr val="tx2"/>
                </a:solidFill>
                <a:effectLst/>
              </a:rPr>
              <a:t>What makes you a good listener?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>
                <a:solidFill>
                  <a:schemeClr val="tx2"/>
                </a:solidFill>
                <a:effectLst/>
              </a:rPr>
              <a:t>Why do </a:t>
            </a:r>
            <a:r>
              <a:rPr lang="en-US" dirty="0" smtClean="0">
                <a:solidFill>
                  <a:schemeClr val="tx2"/>
                </a:solidFill>
                <a:effectLst/>
              </a:rPr>
              <a:t>healthcare professionals </a:t>
            </a:r>
            <a:r>
              <a:rPr lang="en-US" dirty="0">
                <a:solidFill>
                  <a:schemeClr val="tx2"/>
                </a:solidFill>
                <a:effectLst/>
              </a:rPr>
              <a:t>have to have good communication skills?</a:t>
            </a:r>
            <a:r>
              <a:rPr lang="en-US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19200"/>
            <a:ext cx="5486400" cy="5638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Engagement:</a:t>
            </a:r>
          </a:p>
          <a:p>
            <a:pPr eaLnBrk="1" hangingPunct="1"/>
            <a:r>
              <a:rPr lang="en-US" b="1" dirty="0" smtClean="0">
                <a:effectLst/>
              </a:rPr>
              <a:t>Effective Communication Strategies</a:t>
            </a:r>
          </a:p>
          <a:p>
            <a:pPr lvl="1" eaLnBrk="1" hangingPunct="1"/>
            <a:r>
              <a:rPr lang="en-US" b="1" dirty="0" smtClean="0">
                <a:effectLst/>
              </a:rPr>
              <a:t>Introduce yourself</a:t>
            </a:r>
          </a:p>
          <a:p>
            <a:pPr lvl="1" eaLnBrk="1" hangingPunct="1"/>
            <a:endParaRPr lang="en-US" b="1" dirty="0" smtClean="0">
              <a:effectLst/>
            </a:endParaRPr>
          </a:p>
          <a:p>
            <a:pPr lvl="1" eaLnBrk="1" hangingPunct="1"/>
            <a:r>
              <a:rPr lang="en-US" b="1" dirty="0" smtClean="0">
                <a:effectLst/>
              </a:rPr>
              <a:t>Allow the patient to talk without interruption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9" name="Picture 4" descr="MCHM00217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24600" y="2971800"/>
            <a:ext cx="14906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066800"/>
            <a:ext cx="5410200" cy="55626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Understanding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Healthcare professional makes the patient feel accepted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Healthcare professional empathizes with the patient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10" name="Picture 6" descr="MCPE06234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667000"/>
            <a:ext cx="1555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990600"/>
            <a:ext cx="5530056" cy="56388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Understanding:</a:t>
            </a:r>
          </a:p>
          <a:p>
            <a:pPr eaLnBrk="1" hangingPunct="1"/>
            <a:r>
              <a:rPr lang="en-US" b="1" dirty="0" smtClean="0">
                <a:effectLst/>
              </a:rPr>
              <a:t>Effective Communication Strategies</a:t>
            </a:r>
          </a:p>
          <a:p>
            <a:pPr eaLnBrk="1" hangingPunct="1"/>
            <a:endParaRPr lang="en-US" b="1" dirty="0" smtClean="0">
              <a:effectLst/>
            </a:endParaRPr>
          </a:p>
          <a:p>
            <a:pPr lvl="1" eaLnBrk="1" hangingPunct="1"/>
            <a:r>
              <a:rPr lang="en-US" b="1" dirty="0" smtClean="0">
                <a:effectLst/>
              </a:rPr>
              <a:t>Allow patient to share thoughts and feelings</a:t>
            </a:r>
          </a:p>
          <a:p>
            <a:pPr lvl="1" eaLnBrk="1" hangingPunct="1"/>
            <a:endParaRPr lang="en-US" b="1" dirty="0" smtClean="0">
              <a:effectLst/>
            </a:endParaRPr>
          </a:p>
          <a:p>
            <a:pPr lvl="1" eaLnBrk="1" hangingPunct="1"/>
            <a:r>
              <a:rPr lang="en-US" b="1" dirty="0" smtClean="0">
                <a:effectLst/>
              </a:rPr>
              <a:t>Share anecdotes to create a bond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383338"/>
            <a:ext cx="2895600" cy="47466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pic>
        <p:nvPicPr>
          <p:cNvPr id="9" name="Picture 6" descr="MCPE06234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819400"/>
            <a:ext cx="1555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523999"/>
            <a:ext cx="4911310" cy="49530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Education</a:t>
            </a:r>
          </a:p>
          <a:p>
            <a:pPr eaLnBrk="1" hangingPunct="1"/>
            <a:r>
              <a:rPr lang="en-US" b="1" dirty="0" smtClean="0">
                <a:effectLst/>
              </a:rPr>
              <a:t>To increase the patient’s knowledge of their illness</a:t>
            </a:r>
          </a:p>
          <a:p>
            <a:pPr eaLnBrk="1" hangingPunct="1"/>
            <a:endParaRPr lang="en-US" b="1" dirty="0" smtClean="0">
              <a:effectLst/>
            </a:endParaRPr>
          </a:p>
          <a:p>
            <a:pPr eaLnBrk="1" hangingPunct="1"/>
            <a:r>
              <a:rPr lang="en-US" b="1" dirty="0" smtClean="0">
                <a:effectLst/>
              </a:rPr>
              <a:t>Minimizes anxiety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10" name="Picture 5" descr="MCPE0623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352800"/>
            <a:ext cx="24384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066800"/>
            <a:ext cx="5486400" cy="5791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Education:</a:t>
            </a:r>
          </a:p>
          <a:p>
            <a:pPr eaLnBrk="1" hangingPunct="1"/>
            <a:r>
              <a:rPr lang="en-US" b="1" dirty="0" smtClean="0">
                <a:effectLst/>
              </a:rPr>
              <a:t>Effective Communication Strategies</a:t>
            </a:r>
          </a:p>
          <a:p>
            <a:pPr lvl="1" eaLnBrk="1" hangingPunct="1"/>
            <a:endParaRPr lang="en-US" b="1" dirty="0" smtClean="0">
              <a:effectLst/>
            </a:endParaRPr>
          </a:p>
          <a:p>
            <a:pPr lvl="1" eaLnBrk="1" hangingPunct="1"/>
            <a:r>
              <a:rPr lang="en-US" b="1" dirty="0" smtClean="0">
                <a:effectLst/>
              </a:rPr>
              <a:t>Use language the patient understands</a:t>
            </a:r>
          </a:p>
          <a:p>
            <a:pPr lvl="1" eaLnBrk="1" hangingPunct="1"/>
            <a:endParaRPr lang="en-US" b="1" dirty="0" smtClean="0">
              <a:effectLst/>
            </a:endParaRPr>
          </a:p>
          <a:p>
            <a:pPr lvl="1" eaLnBrk="1" hangingPunct="1"/>
            <a:r>
              <a:rPr lang="en-US" b="1" dirty="0" smtClean="0">
                <a:effectLst/>
              </a:rPr>
              <a:t>Make sure all patient’s questions are addressed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05200" y="6383338"/>
            <a:ext cx="2895600" cy="47466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pic>
        <p:nvPicPr>
          <p:cNvPr id="9" name="Picture 5" descr="MCPE0623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657600"/>
            <a:ext cx="24384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143000"/>
            <a:ext cx="6172200" cy="54864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Sense of Partnership</a:t>
            </a:r>
          </a:p>
          <a:p>
            <a:pPr eaLnBrk="1" hangingPunct="1">
              <a:lnSpc>
                <a:spcPct val="120000"/>
              </a:lnSpc>
            </a:pPr>
            <a:r>
              <a:rPr lang="en-US" b="1" dirty="0" smtClean="0">
                <a:effectLst/>
              </a:rPr>
              <a:t>Healthcare  professional and  patient work together regarding their problem 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b="1" dirty="0" smtClean="0">
                <a:effectLst/>
              </a:rPr>
              <a:t>   and treatment plan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b="1" dirty="0" smtClean="0">
              <a:effectLst/>
            </a:endParaRPr>
          </a:p>
        </p:txBody>
      </p:sp>
      <p:pic>
        <p:nvPicPr>
          <p:cNvPr id="95238" name="Picture 7" descr="MCj039808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87538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3338"/>
            <a:ext cx="2895600" cy="47466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143000"/>
            <a:ext cx="5638800" cy="54864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Sense of Partnership</a:t>
            </a:r>
          </a:p>
          <a:p>
            <a:pPr eaLnBrk="1" hangingPunct="1">
              <a:lnSpc>
                <a:spcPct val="120000"/>
              </a:lnSpc>
            </a:pPr>
            <a:r>
              <a:rPr lang="en-US" b="1" dirty="0" smtClean="0">
                <a:effectLst/>
              </a:rPr>
              <a:t>Effective Communication Strategies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1" dirty="0" smtClean="0">
                <a:effectLst/>
              </a:rPr>
              <a:t>Avoid critical  questioning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1" dirty="0" smtClean="0">
                <a:effectLst/>
              </a:rPr>
              <a:t>Use active listening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b="1" dirty="0" smtClean="0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9" name="Picture 7" descr="MCj039808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657600"/>
            <a:ext cx="1887538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5562600" cy="457835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Active Listening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Need good listening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Show interest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effectLst/>
              </a:rPr>
              <a:t>Pay attention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Hear the message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Do not interrupt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1026" name="Picture 2" descr="C:\Documents and Settings\jthompson\Local Settings\Temporary Internet Files\Content.IE5\LETPJQRF\MC900078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96" y="3733800"/>
            <a:ext cx="2087553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0"/>
            <a:ext cx="2084387" cy="22129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403445"/>
            <a:ext cx="4191000" cy="54864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Active Listening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solidFill>
                <a:srgbClr val="0F0F17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Restatement</a:t>
            </a: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Clarification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9" name="Picture 2" descr="C:\Documents and Settings\jthompson\Local Settings\Temporary Internet Files\Content.IE5\LETPJQRF\MC900078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96" y="3733800"/>
            <a:ext cx="2087553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  <a:effectLst/>
              </a:rPr>
              <a:t>Communication Process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004094"/>
            <a:ext cx="4191000" cy="4945856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Active Listening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Careful thought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Restatement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Rewording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Summarizing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Clarification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effectLst/>
              </a:rPr>
              <a:t>Explaining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pic>
        <p:nvPicPr>
          <p:cNvPr id="9" name="Picture 2" descr="C:\Documents and Settings\jthompson\Local Settings\Temporary Internet Files\Content.IE5\LETPJQRF\MC900078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96" y="3733800"/>
            <a:ext cx="2087553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Types of Communication:</a:t>
            </a:r>
            <a:br>
              <a:rPr lang="en-US" sz="4000" b="1" dirty="0" smtClean="0"/>
            </a:br>
            <a:r>
              <a:rPr lang="en-US" sz="4000" b="1" dirty="0" smtClean="0"/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899938394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71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2256988714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834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62" y="808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Gestures</a:t>
              </a:r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881" y="80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ECFF"/>
                </a:solidFill>
              </a:rPr>
              <a:t>Types of Communication:</a:t>
            </a:r>
            <a:br>
              <a:rPr lang="en-US" sz="4000" b="1" dirty="0">
                <a:solidFill>
                  <a:srgbClr val="CCECFF"/>
                </a:solidFill>
              </a:rPr>
            </a:br>
            <a:r>
              <a:rPr lang="en-US" sz="4000" b="1" dirty="0">
                <a:solidFill>
                  <a:srgbClr val="CCECFF"/>
                </a:solidFill>
              </a:rPr>
              <a:t>Verbal and Non-Verbal</a:t>
            </a:r>
            <a:endParaRPr lang="en-US" sz="4000" b="1" dirty="0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-152489" y="1447800"/>
            <a:ext cx="9296489" cy="4796460"/>
            <a:chOff x="860" y="-1327"/>
            <a:chExt cx="10194" cy="10966"/>
          </a:xfrm>
        </p:grpSpPr>
        <p:graphicFrame>
          <p:nvGraphicFramePr>
            <p:cNvPr id="21" name="Diagram 20"/>
            <p:cNvGraphicFramePr/>
            <p:nvPr>
              <p:extLst>
                <p:ext uri="{D42A27DB-BD31-4B8C-83A1-F6EECF244321}">
                  <p14:modId xmlns:p14="http://schemas.microsoft.com/office/powerpoint/2010/main" val="748603056"/>
                </p:ext>
              </p:extLst>
            </p:nvPr>
          </p:nvGraphicFramePr>
          <p:xfrm>
            <a:off x="860" y="-1327"/>
            <a:ext cx="10194" cy="109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6977" y="1054"/>
              <a:ext cx="148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12"/>
            <p:cNvSpPr>
              <a:spLocks noChangeShapeType="1"/>
            </p:cNvSpPr>
            <p:nvPr/>
          </p:nvSpPr>
          <p:spPr bwMode="auto">
            <a:xfrm flipH="1">
              <a:off x="3843" y="992"/>
              <a:ext cx="1403" cy="64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6977" y="6379"/>
              <a:ext cx="1142" cy="80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068" y="8301"/>
              <a:ext cx="95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 flipV="1">
              <a:off x="4065" y="7326"/>
              <a:ext cx="1043" cy="5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949" y="8580"/>
              <a:ext cx="1159" cy="5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090" y="852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8472" y="1334"/>
              <a:ext cx="988" cy="11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9460" y="1334"/>
              <a:ext cx="575" cy="23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142" y="5701"/>
              <a:ext cx="1211" cy="1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090" y="6768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Touch</a:t>
              </a:r>
              <a:endParaRPr lang="en-US" dirty="0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283" y="5144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Gestures</a:t>
              </a:r>
              <a:endParaRPr lang="en-US" dirty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902" y="497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Written</a:t>
              </a:r>
              <a:endParaRPr lang="en-US" dirty="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8464" y="435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Spoken/Oral</a:t>
              </a:r>
              <a:endParaRPr lang="en-US" dirty="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7189" y="2170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Tone of voice</a:t>
              </a:r>
              <a:endParaRPr lang="en-US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7978" y="6001"/>
              <a:ext cx="1975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7900" y="8023"/>
              <a:ext cx="197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2733" name="Text Box 31"/>
          <p:cNvSpPr txBox="1">
            <a:spLocks noChangeArrowheads="1"/>
          </p:cNvSpPr>
          <p:nvPr/>
        </p:nvSpPr>
        <p:spPr bwMode="auto">
          <a:xfrm>
            <a:off x="7010400" y="3696696"/>
            <a:ext cx="17716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613035" y="4836067"/>
            <a:ext cx="1905230" cy="1280259"/>
            <a:chOff x="3619384" y="3350109"/>
            <a:chExt cx="1905230" cy="1280259"/>
          </a:xfrm>
        </p:grpSpPr>
        <p:sp>
          <p:nvSpPr>
            <p:cNvPr id="26" name="Oval 25"/>
            <p:cNvSpPr/>
            <p:nvPr/>
          </p:nvSpPr>
          <p:spPr>
            <a:xfrm>
              <a:off x="3619384" y="3350109"/>
              <a:ext cx="1905230" cy="1280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3898398" y="3537599"/>
              <a:ext cx="1347202" cy="905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Non-Verbal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16736" y="1711577"/>
            <a:ext cx="1676401" cy="1386105"/>
            <a:chOff x="3826902" y="-1475747"/>
            <a:chExt cx="1676401" cy="1238174"/>
          </a:xfrm>
        </p:grpSpPr>
        <p:sp>
          <p:nvSpPr>
            <p:cNvPr id="29" name="Oval 28"/>
            <p:cNvSpPr/>
            <p:nvPr/>
          </p:nvSpPr>
          <p:spPr>
            <a:xfrm>
              <a:off x="3826902" y="-1475747"/>
              <a:ext cx="1676401" cy="12381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072404" y="-1294421"/>
              <a:ext cx="1185395" cy="8755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Verbal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Oval 30"/>
          <p:cNvSpPr/>
          <p:nvPr/>
        </p:nvSpPr>
        <p:spPr>
          <a:xfrm>
            <a:off x="3411933" y="3354143"/>
            <a:ext cx="2286004" cy="123817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4"/>
          <p:cNvSpPr/>
          <p:nvPr/>
        </p:nvSpPr>
        <p:spPr>
          <a:xfrm>
            <a:off x="3757426" y="3535469"/>
            <a:ext cx="1616448" cy="8755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rPr>
              <a:t>Communication</a:t>
            </a:r>
            <a:endPara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>
            <a:stCxn id="29" idx="4"/>
            <a:endCxn id="31" idx="0"/>
          </p:cNvCxnSpPr>
          <p:nvPr/>
        </p:nvCxnSpPr>
        <p:spPr bwMode="auto">
          <a:xfrm flipH="1">
            <a:off x="4554935" y="3097682"/>
            <a:ext cx="2" cy="2564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6" idx="0"/>
          </p:cNvCxnSpPr>
          <p:nvPr/>
        </p:nvCxnSpPr>
        <p:spPr bwMode="auto">
          <a:xfrm>
            <a:off x="4565650" y="4509233"/>
            <a:ext cx="0" cy="32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44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5">
      <a:dk1>
        <a:srgbClr val="00827F"/>
      </a:dk1>
      <a:lt1>
        <a:srgbClr val="FFFFFF"/>
      </a:lt1>
      <a:dk2>
        <a:srgbClr val="008080"/>
      </a:dk2>
      <a:lt2>
        <a:srgbClr val="FFFFCC"/>
      </a:lt2>
      <a:accent1>
        <a:srgbClr val="6D6FC7"/>
      </a:accent1>
      <a:accent2>
        <a:srgbClr val="006462"/>
      </a:accent2>
      <a:accent3>
        <a:srgbClr val="AAC0C0"/>
      </a:accent3>
      <a:accent4>
        <a:srgbClr val="DADADA"/>
      </a:accent4>
      <a:accent5>
        <a:srgbClr val="BABBE0"/>
      </a:accent5>
      <a:accent6>
        <a:srgbClr val="005A58"/>
      </a:accent6>
      <a:hlink>
        <a:srgbClr val="00FFFF"/>
      </a:hlink>
      <a:folHlink>
        <a:srgbClr val="00FF0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3090</TotalTime>
  <Words>1407</Words>
  <Application>Microsoft Office PowerPoint</Application>
  <PresentationFormat>On-screen Show (4:3)</PresentationFormat>
  <Paragraphs>298</Paragraphs>
  <Slides>29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Fading Grid</vt:lpstr>
      <vt:lpstr>1.02  Understand  effective communication </vt:lpstr>
      <vt:lpstr>Journal Prompt #1 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Types of Communication: Verbal and Non-Verbal</vt:lpstr>
      <vt:lpstr>The  Communication Model</vt:lpstr>
      <vt:lpstr>The Communication Model</vt:lpstr>
      <vt:lpstr>The Communication Model</vt:lpstr>
      <vt:lpstr>The Communication Model</vt:lpstr>
      <vt:lpstr>The Communication Model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</vt:vector>
  </TitlesOfParts>
  <Company>Brainy Betty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1.02 Understand effective communication</dc:title>
  <cp:lastModifiedBy> </cp:lastModifiedBy>
  <cp:revision>160</cp:revision>
  <cp:lastPrinted>2011-03-29T14:34:25Z</cp:lastPrinted>
  <dcterms:created xsi:type="dcterms:W3CDTF">2004-02-03T12:20:47Z</dcterms:created>
  <dcterms:modified xsi:type="dcterms:W3CDTF">2011-06-03T18:43:59Z</dcterms:modified>
</cp:coreProperties>
</file>