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267" r:id="rId2"/>
    <p:sldId id="312" r:id="rId3"/>
    <p:sldId id="315" r:id="rId4"/>
    <p:sldId id="319" r:id="rId5"/>
    <p:sldId id="314" r:id="rId6"/>
    <p:sldId id="316" r:id="rId7"/>
    <p:sldId id="320" r:id="rId8"/>
    <p:sldId id="317" r:id="rId9"/>
    <p:sldId id="318" r:id="rId10"/>
    <p:sldId id="323" r:id="rId11"/>
    <p:sldId id="324" r:id="rId12"/>
    <p:sldId id="285" r:id="rId13"/>
    <p:sldId id="322" r:id="rId14"/>
    <p:sldId id="286" r:id="rId15"/>
  </p:sldIdLst>
  <p:sldSz cx="9144000" cy="6858000" type="screen4x3"/>
  <p:notesSz cx="6858000" cy="9144000"/>
  <p:defaultTextStyle>
    <a:defPPr>
      <a:defRPr lang="en-US"/>
    </a:defPPr>
    <a:lvl1pPr algn="l" rtl="0" fontAlgn="base">
      <a:spcBef>
        <a:spcPct val="0"/>
      </a:spcBef>
      <a:spcAft>
        <a:spcPct val="0"/>
      </a:spcAft>
      <a:defRPr kern="1200">
        <a:solidFill>
          <a:srgbClr val="000099"/>
        </a:solidFill>
        <a:latin typeface="Arial" charset="0"/>
        <a:ea typeface="+mn-ea"/>
        <a:cs typeface="Arial" charset="0"/>
      </a:defRPr>
    </a:lvl1pPr>
    <a:lvl2pPr marL="457200" algn="l" rtl="0" fontAlgn="base">
      <a:spcBef>
        <a:spcPct val="0"/>
      </a:spcBef>
      <a:spcAft>
        <a:spcPct val="0"/>
      </a:spcAft>
      <a:defRPr kern="1200">
        <a:solidFill>
          <a:srgbClr val="000099"/>
        </a:solidFill>
        <a:latin typeface="Arial" charset="0"/>
        <a:ea typeface="+mn-ea"/>
        <a:cs typeface="Arial" charset="0"/>
      </a:defRPr>
    </a:lvl2pPr>
    <a:lvl3pPr marL="914400" algn="l" rtl="0" fontAlgn="base">
      <a:spcBef>
        <a:spcPct val="0"/>
      </a:spcBef>
      <a:spcAft>
        <a:spcPct val="0"/>
      </a:spcAft>
      <a:defRPr kern="1200">
        <a:solidFill>
          <a:srgbClr val="000099"/>
        </a:solidFill>
        <a:latin typeface="Arial" charset="0"/>
        <a:ea typeface="+mn-ea"/>
        <a:cs typeface="Arial" charset="0"/>
      </a:defRPr>
    </a:lvl3pPr>
    <a:lvl4pPr marL="1371600" algn="l" rtl="0" fontAlgn="base">
      <a:spcBef>
        <a:spcPct val="0"/>
      </a:spcBef>
      <a:spcAft>
        <a:spcPct val="0"/>
      </a:spcAft>
      <a:defRPr kern="1200">
        <a:solidFill>
          <a:srgbClr val="000099"/>
        </a:solidFill>
        <a:latin typeface="Arial" charset="0"/>
        <a:ea typeface="+mn-ea"/>
        <a:cs typeface="Arial" charset="0"/>
      </a:defRPr>
    </a:lvl4pPr>
    <a:lvl5pPr marL="1828800" algn="l" rtl="0" fontAlgn="base">
      <a:spcBef>
        <a:spcPct val="0"/>
      </a:spcBef>
      <a:spcAft>
        <a:spcPct val="0"/>
      </a:spcAft>
      <a:defRPr kern="1200">
        <a:solidFill>
          <a:srgbClr val="000099"/>
        </a:solidFill>
        <a:latin typeface="Arial" charset="0"/>
        <a:ea typeface="+mn-ea"/>
        <a:cs typeface="Arial" charset="0"/>
      </a:defRPr>
    </a:lvl5pPr>
    <a:lvl6pPr marL="2286000" algn="l" defTabSz="914400" rtl="0" eaLnBrk="1" latinLnBrk="0" hangingPunct="1">
      <a:defRPr kern="1200">
        <a:solidFill>
          <a:srgbClr val="000099"/>
        </a:solidFill>
        <a:latin typeface="Arial" charset="0"/>
        <a:ea typeface="+mn-ea"/>
        <a:cs typeface="Arial" charset="0"/>
      </a:defRPr>
    </a:lvl6pPr>
    <a:lvl7pPr marL="2743200" algn="l" defTabSz="914400" rtl="0" eaLnBrk="1" latinLnBrk="0" hangingPunct="1">
      <a:defRPr kern="1200">
        <a:solidFill>
          <a:srgbClr val="000099"/>
        </a:solidFill>
        <a:latin typeface="Arial" charset="0"/>
        <a:ea typeface="+mn-ea"/>
        <a:cs typeface="Arial" charset="0"/>
      </a:defRPr>
    </a:lvl7pPr>
    <a:lvl8pPr marL="3200400" algn="l" defTabSz="914400" rtl="0" eaLnBrk="1" latinLnBrk="0" hangingPunct="1">
      <a:defRPr kern="1200">
        <a:solidFill>
          <a:srgbClr val="000099"/>
        </a:solidFill>
        <a:latin typeface="Arial" charset="0"/>
        <a:ea typeface="+mn-ea"/>
        <a:cs typeface="Arial" charset="0"/>
      </a:defRPr>
    </a:lvl8pPr>
    <a:lvl9pPr marL="3657600" algn="l" defTabSz="914400" rtl="0" eaLnBrk="1" latinLnBrk="0" hangingPunct="1">
      <a:defRPr kern="1200">
        <a:solidFill>
          <a:srgbClr val="00009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CC00CC"/>
    <a:srgbClr val="660066"/>
    <a:srgbClr val="006600"/>
    <a:srgbClr val="000099"/>
    <a:srgbClr val="FF0000"/>
    <a:srgbClr val="000000"/>
    <a:srgbClr val="0F0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46" autoAdjust="0"/>
    <p:restoredTop sz="86535" autoAdjust="0"/>
  </p:normalViewPr>
  <p:slideViewPr>
    <p:cSldViewPr>
      <p:cViewPr>
        <p:scale>
          <a:sx n="70" d="100"/>
          <a:sy n="70" d="100"/>
        </p:scale>
        <p:origin x="-2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30" y="3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DEE621-7F48-4577-8E4E-08E1C90AC051}" type="datetimeFigureOut">
              <a:rPr lang="en-US" smtClean="0"/>
              <a:t>03-Jun-2011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2B61EC-6C40-446A-BC87-879113092ED3}" type="slidenum">
              <a:rPr lang="en-US" smtClean="0"/>
              <a:t>‹#›</a:t>
            </a:fld>
            <a:endParaRPr lang="en-US"/>
          </a:p>
        </p:txBody>
      </p:sp>
    </p:spTree>
    <p:extLst>
      <p:ext uri="{BB962C8B-B14F-4D97-AF65-F5344CB8AC3E}">
        <p14:creationId xmlns:p14="http://schemas.microsoft.com/office/powerpoint/2010/main" val="2319729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cs typeface="+mn-cs"/>
              </a:defRPr>
            </a:lvl1pPr>
          </a:lstStyle>
          <a:p>
            <a:pPr>
              <a:defRPr/>
            </a:pPr>
            <a:fld id="{447CDC02-0F06-4987-A387-4356418C3B52}" type="slidenum">
              <a:rPr lang="en-US"/>
              <a:pPr>
                <a:defRPr/>
              </a:pPr>
              <a:t>‹#›</a:t>
            </a:fld>
            <a:endParaRPr lang="en-US"/>
          </a:p>
        </p:txBody>
      </p:sp>
    </p:spTree>
    <p:extLst>
      <p:ext uri="{BB962C8B-B14F-4D97-AF65-F5344CB8AC3E}">
        <p14:creationId xmlns:p14="http://schemas.microsoft.com/office/powerpoint/2010/main" val="3669984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3EA2D744-EC1F-46EC-A8F6-FC5E416B2578}"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7"/>
          <p:cNvSpPr>
            <a:spLocks noGrp="1" noChangeArrowheads="1"/>
          </p:cNvSpPr>
          <p:nvPr>
            <p:ph type="sldNum" sz="quarter" idx="5"/>
          </p:nvPr>
        </p:nvSpPr>
        <p:spPr>
          <a:noFill/>
        </p:spPr>
        <p:txBody>
          <a:bodyPr/>
          <a:lstStyle/>
          <a:p>
            <a:fld id="{322974E6-A708-4A37-A060-4D0E8AB167E4}" type="slidenum">
              <a:rPr lang="en-US" smtClean="0">
                <a:cs typeface="Arial" charset="0"/>
              </a:rPr>
              <a:pPr/>
              <a:t>5</a:t>
            </a:fld>
            <a:endParaRPr lang="en-US" smtClean="0">
              <a:cs typeface="Arial" charset="0"/>
            </a:endParaRPr>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pPr eaLnBrk="1" hangingPunct="1"/>
            <a:r>
              <a:rPr lang="en-US" smtClean="0"/>
              <a:t>Patient Diagnostic or Treatment Information: Diet Changes, Laboratory Tests, Medications, X-rays,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7"/>
          <p:cNvSpPr>
            <a:spLocks noGrp="1" noChangeArrowheads="1"/>
          </p:cNvSpPr>
          <p:nvPr>
            <p:ph type="sldNum" sz="quarter" idx="5"/>
          </p:nvPr>
        </p:nvSpPr>
        <p:spPr>
          <a:noFill/>
        </p:spPr>
        <p:txBody>
          <a:bodyPr/>
          <a:lstStyle/>
          <a:p>
            <a:fld id="{9C5BA19D-99A4-4D86-9620-79C66E57AFCE}" type="slidenum">
              <a:rPr lang="en-US" smtClean="0">
                <a:cs typeface="Arial" charset="0"/>
              </a:rPr>
              <a:pPr/>
              <a:t>12</a:t>
            </a:fld>
            <a:endParaRPr lang="en-US" smtClean="0">
              <a:cs typeface="Arial" charset="0"/>
            </a:endParaRPr>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a:ln/>
        </p:spPr>
        <p:txBody>
          <a:bodyPr/>
          <a:lstStyle/>
          <a:p>
            <a:pPr eaLnBrk="1" hangingPunct="1"/>
            <a:r>
              <a:rPr lang="en-US" b="1" smtClean="0"/>
              <a:t>For example, she does not want to take her medicine, she does not like the food being served for the day, the staff does not clean her room correctly, she does not want to go to any of the recreation activities.</a:t>
            </a:r>
            <a:r>
              <a:rPr lang="en-US" smtClean="0"/>
              <a:t> </a:t>
            </a:r>
          </a:p>
          <a:p>
            <a:pPr eaLnBrk="1" hangingPunct="1"/>
            <a:endParaRPr lang="en-US" smtClean="0"/>
          </a:p>
          <a:p>
            <a:pPr eaLnBrk="1" hangingPunct="1"/>
            <a:r>
              <a:rPr lang="en-US" smtClean="0"/>
              <a:t>Suggested answers:  </a:t>
            </a:r>
          </a:p>
          <a:p>
            <a:pPr eaLnBrk="1" hangingPunct="1"/>
            <a:r>
              <a:rPr lang="en-US" smtClean="0"/>
              <a:t>Demonstrate Understanding – Empathize with Mrs. Summers; allow her to share her thoughts and feelings; create a bond; </a:t>
            </a:r>
          </a:p>
          <a:p>
            <a:pPr eaLnBrk="1" hangingPunct="1"/>
            <a:r>
              <a:rPr lang="en-US" smtClean="0"/>
              <a:t>Educate her about her medicines and help decrease her anxiety</a:t>
            </a:r>
          </a:p>
          <a:p>
            <a:pPr eaLnBrk="1" hangingPunct="1"/>
            <a:r>
              <a:rPr lang="en-US" smtClean="0"/>
              <a:t>Sense of Partnership – Make Mrs. Summers to feel a part of the team, use active listening – restate her concerns and clarify frustrations</a:t>
            </a:r>
          </a:p>
          <a:p>
            <a:pPr eaLnBrk="1" hangingPunct="1"/>
            <a:r>
              <a:rPr lang="en-US" smtClean="0"/>
              <a:t>Share common life experiences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7"/>
          <p:cNvSpPr>
            <a:spLocks noGrp="1" noChangeArrowheads="1"/>
          </p:cNvSpPr>
          <p:nvPr>
            <p:ph type="sldNum" sz="quarter" idx="5"/>
          </p:nvPr>
        </p:nvSpPr>
        <p:spPr>
          <a:noFill/>
        </p:spPr>
        <p:txBody>
          <a:bodyPr/>
          <a:lstStyle/>
          <a:p>
            <a:fld id="{8D00B397-89DD-4745-AB12-891FB4218F41}" type="slidenum">
              <a:rPr lang="en-US" smtClean="0">
                <a:cs typeface="Arial" charset="0"/>
              </a:rPr>
              <a:pPr/>
              <a:t>13</a:t>
            </a:fld>
            <a:endParaRPr lang="en-US" smtClean="0">
              <a:cs typeface="Arial" charset="0"/>
            </a:endParaRPr>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noFill/>
          <a:ln/>
        </p:spPr>
        <p:txBody>
          <a:bodyPr/>
          <a:lstStyle/>
          <a:p>
            <a:pPr eaLnBrk="1" hangingPunct="1"/>
            <a:r>
              <a:rPr lang="en-US" b="1" smtClean="0"/>
              <a:t>For example, she does not want to take her medicine, she does not like the food being served for the day, the staff does not clean her room correctly, she does not want to go to any of the recreation activities.</a:t>
            </a:r>
            <a:r>
              <a:rPr lang="en-US" smtClean="0"/>
              <a:t> </a:t>
            </a:r>
          </a:p>
          <a:p>
            <a:pPr eaLnBrk="1" hangingPunct="1"/>
            <a:endParaRPr lang="en-US" smtClean="0"/>
          </a:p>
          <a:p>
            <a:pPr eaLnBrk="1" hangingPunct="1"/>
            <a:r>
              <a:rPr lang="en-US" smtClean="0"/>
              <a:t>Suggested answers:  </a:t>
            </a:r>
          </a:p>
          <a:p>
            <a:pPr eaLnBrk="1" hangingPunct="1"/>
            <a:r>
              <a:rPr lang="en-US" smtClean="0"/>
              <a:t>Demonstrate Understanding – Empathize with Mrs. Summers; allow her to share her thoughts and feelings; create a bond; </a:t>
            </a:r>
          </a:p>
          <a:p>
            <a:pPr eaLnBrk="1" hangingPunct="1"/>
            <a:r>
              <a:rPr lang="en-US" smtClean="0"/>
              <a:t>Educate her about her medicines and help decrease her anxiety</a:t>
            </a:r>
          </a:p>
          <a:p>
            <a:pPr eaLnBrk="1" hangingPunct="1"/>
            <a:r>
              <a:rPr lang="en-US" smtClean="0"/>
              <a:t>Sense of Partnership – Make Mrs. Summers to feel a part of the team, use active listening – restate her concerns and clarify frustrations</a:t>
            </a:r>
          </a:p>
          <a:p>
            <a:pPr eaLnBrk="1" hangingPunct="1"/>
            <a:r>
              <a:rPr lang="en-US" smtClean="0"/>
              <a:t>Share common life experiences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7"/>
          <p:cNvSpPr>
            <a:spLocks noGrp="1" noChangeArrowheads="1"/>
          </p:cNvSpPr>
          <p:nvPr>
            <p:ph type="sldNum" sz="quarter" idx="5"/>
          </p:nvPr>
        </p:nvSpPr>
        <p:spPr>
          <a:noFill/>
        </p:spPr>
        <p:txBody>
          <a:bodyPr/>
          <a:lstStyle/>
          <a:p>
            <a:fld id="{2FDECE54-4438-489B-A97F-6413EC0E8064}" type="slidenum">
              <a:rPr lang="en-US" smtClean="0">
                <a:cs typeface="Arial" charset="0"/>
              </a:rPr>
              <a:pPr/>
              <a:t>14</a:t>
            </a:fld>
            <a:endParaRPr lang="en-US" smtClean="0">
              <a:cs typeface="Arial"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noFill/>
          <a:ln/>
        </p:spPr>
        <p:txBody>
          <a:bodyPr/>
          <a:lstStyle/>
          <a:p>
            <a:pPr eaLnBrk="1" hangingPunct="1"/>
            <a:r>
              <a:rPr lang="en-US" dirty="0" smtClean="0"/>
              <a:t>Suggested Answers:</a:t>
            </a:r>
          </a:p>
          <a:p>
            <a:pPr eaLnBrk="1" hangingPunct="1"/>
            <a:r>
              <a:rPr lang="en-US" dirty="0" smtClean="0"/>
              <a:t>Understanding – Allow Mr. Green and family to share thoughts and feelings</a:t>
            </a:r>
          </a:p>
          <a:p>
            <a:pPr eaLnBrk="1" hangingPunct="1"/>
            <a:r>
              <a:rPr lang="en-US" dirty="0" smtClean="0"/>
              <a:t>Education – Increase patient’s knowledge of illness and complications and to decrease anxiety; Make sure all patient’s and family’s questions are addressed</a:t>
            </a:r>
          </a:p>
          <a:p>
            <a:pPr eaLnBrk="1" hangingPunct="1"/>
            <a:r>
              <a:rPr lang="en-US" dirty="0" smtClean="0"/>
              <a:t>Sense of Partnership – Work together on treatment plan with family and Mr. Green</a:t>
            </a:r>
          </a:p>
          <a:p>
            <a:pPr eaLnBrk="1" hangingPunct="1"/>
            <a:r>
              <a:rPr lang="en-US" dirty="0" smtClean="0"/>
              <a:t>Deal with frustrations family may be feeling as well as Mr. Green</a:t>
            </a:r>
          </a:p>
          <a:p>
            <a:pPr eaLnBrk="1" hangingPunct="1"/>
            <a:r>
              <a:rPr lang="en-US" dirty="0" smtClean="0"/>
              <a:t>Work together to establish interests and hobbies Mr. Green will be going back home to be involved in.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eaLnBrk="0" hangingPunct="0">
                <a:defRPr/>
              </a:pPr>
              <a:endParaRPr lang="en-US">
                <a:cs typeface="+mn-cs"/>
              </a:endParaRPr>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sp>
        <p:nvSpPr>
          <p:cNvPr id="71747"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71748"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p>
        </p:txBody>
      </p:sp>
      <p:sp>
        <p:nvSpPr>
          <p:cNvPr id="70" name="Rectangle 70"/>
          <p:cNvSpPr>
            <a:spLocks noGrp="1" noChangeArrowheads="1"/>
          </p:cNvSpPr>
          <p:nvPr>
            <p:ph type="ftr" sz="quarter" idx="11"/>
          </p:nvPr>
        </p:nvSpPr>
        <p:spPr/>
        <p:txBody>
          <a:bodyPr/>
          <a:lstStyle>
            <a:lvl1pPr>
              <a:defRPr smtClean="0"/>
            </a:lvl1pPr>
          </a:lstStyle>
          <a:p>
            <a:pPr>
              <a:defRPr/>
            </a:pPr>
            <a:r>
              <a:rPr lang="en-US"/>
              <a:t>1.02 Understand effective communication</a:t>
            </a:r>
          </a:p>
        </p:txBody>
      </p:sp>
      <p:sp>
        <p:nvSpPr>
          <p:cNvPr id="71" name="Rectangle 71"/>
          <p:cNvSpPr>
            <a:spLocks noGrp="1" noChangeArrowheads="1"/>
          </p:cNvSpPr>
          <p:nvPr>
            <p:ph type="sldNum" sz="quarter" idx="12"/>
          </p:nvPr>
        </p:nvSpPr>
        <p:spPr/>
        <p:txBody>
          <a:bodyPr/>
          <a:lstStyle>
            <a:lvl1pPr>
              <a:defRPr/>
            </a:lvl1pPr>
          </a:lstStyle>
          <a:p>
            <a:pPr>
              <a:defRPr/>
            </a:pPr>
            <a:fld id="{2BE9CD19-53B3-4D80-904A-CF3F03C854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6" name="Rectangle 70"/>
          <p:cNvSpPr>
            <a:spLocks noGrp="1" noChangeArrowheads="1"/>
          </p:cNvSpPr>
          <p:nvPr>
            <p:ph type="sldNum" sz="quarter" idx="12"/>
          </p:nvPr>
        </p:nvSpPr>
        <p:spPr>
          <a:ln/>
        </p:spPr>
        <p:txBody>
          <a:bodyPr/>
          <a:lstStyle>
            <a:lvl1pPr>
              <a:defRPr/>
            </a:lvl1pPr>
          </a:lstStyle>
          <a:p>
            <a:pPr>
              <a:defRPr/>
            </a:pPr>
            <a:fld id="{A6FA3EEC-8EB1-4EEE-8115-45C73AE9CA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6" name="Rectangle 70"/>
          <p:cNvSpPr>
            <a:spLocks noGrp="1" noChangeArrowheads="1"/>
          </p:cNvSpPr>
          <p:nvPr>
            <p:ph type="sldNum" sz="quarter" idx="12"/>
          </p:nvPr>
        </p:nvSpPr>
        <p:spPr>
          <a:ln/>
        </p:spPr>
        <p:txBody>
          <a:bodyPr/>
          <a:lstStyle>
            <a:lvl1pPr>
              <a:defRPr/>
            </a:lvl1pPr>
          </a:lstStyle>
          <a:p>
            <a:pPr>
              <a:defRPr/>
            </a:pPr>
            <a:fld id="{6E6167C2-582E-4DED-8252-11BE0B25E21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5613" y="1598613"/>
            <a:ext cx="8226425" cy="4497387"/>
          </a:xfrm>
        </p:spPr>
        <p:txBody>
          <a:bodyPr/>
          <a:lstStyle/>
          <a:p>
            <a:pPr lvl="0"/>
            <a:endParaRPr lang="en-US" noProof="0"/>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6" name="Rectangle 70"/>
          <p:cNvSpPr>
            <a:spLocks noGrp="1" noChangeArrowheads="1"/>
          </p:cNvSpPr>
          <p:nvPr>
            <p:ph type="sldNum" sz="quarter" idx="12"/>
          </p:nvPr>
        </p:nvSpPr>
        <p:spPr>
          <a:ln/>
        </p:spPr>
        <p:txBody>
          <a:bodyPr/>
          <a:lstStyle>
            <a:lvl1pPr>
              <a:defRPr/>
            </a:lvl1pPr>
          </a:lstStyle>
          <a:p>
            <a:pPr>
              <a:defRPr/>
            </a:pPr>
            <a:fld id="{692D4B88-485A-4100-A865-0B77E303B9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6" name="Rectangle 70"/>
          <p:cNvSpPr>
            <a:spLocks noGrp="1" noChangeArrowheads="1"/>
          </p:cNvSpPr>
          <p:nvPr>
            <p:ph type="sldNum" sz="quarter" idx="12"/>
          </p:nvPr>
        </p:nvSpPr>
        <p:spPr>
          <a:ln/>
        </p:spPr>
        <p:txBody>
          <a:bodyPr/>
          <a:lstStyle>
            <a:lvl1pPr>
              <a:defRPr/>
            </a:lvl1pPr>
          </a:lstStyle>
          <a:p>
            <a:pPr>
              <a:defRPr/>
            </a:pPr>
            <a:fld id="{FE76A4CE-F6F2-4736-BBC2-4FC893DCB3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6" name="Rectangle 70"/>
          <p:cNvSpPr>
            <a:spLocks noGrp="1" noChangeArrowheads="1"/>
          </p:cNvSpPr>
          <p:nvPr>
            <p:ph type="sldNum" sz="quarter" idx="12"/>
          </p:nvPr>
        </p:nvSpPr>
        <p:spPr>
          <a:ln/>
        </p:spPr>
        <p:txBody>
          <a:bodyPr/>
          <a:lstStyle>
            <a:lvl1pPr>
              <a:defRPr/>
            </a:lvl1pPr>
          </a:lstStyle>
          <a:p>
            <a:pPr>
              <a:defRPr/>
            </a:pPr>
            <a:fld id="{7FE350EE-4865-4FCE-8E14-A4741053F0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7" name="Rectangle 70"/>
          <p:cNvSpPr>
            <a:spLocks noGrp="1" noChangeArrowheads="1"/>
          </p:cNvSpPr>
          <p:nvPr>
            <p:ph type="sldNum" sz="quarter" idx="12"/>
          </p:nvPr>
        </p:nvSpPr>
        <p:spPr>
          <a:ln/>
        </p:spPr>
        <p:txBody>
          <a:bodyPr/>
          <a:lstStyle>
            <a:lvl1pPr>
              <a:defRPr/>
            </a:lvl1pPr>
          </a:lstStyle>
          <a:p>
            <a:pPr>
              <a:defRPr/>
            </a:pPr>
            <a:fld id="{C5B71C3A-BD6C-4B50-8479-C2BAA9499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8"/>
          <p:cNvSpPr>
            <a:spLocks noGrp="1" noChangeArrowheads="1"/>
          </p:cNvSpPr>
          <p:nvPr>
            <p:ph type="dt" sz="half" idx="10"/>
          </p:nvPr>
        </p:nvSpPr>
        <p:spPr>
          <a:ln/>
        </p:spPr>
        <p:txBody>
          <a:bodyPr/>
          <a:lstStyle>
            <a:lvl1pPr>
              <a:defRPr/>
            </a:lvl1pPr>
          </a:lstStyle>
          <a:p>
            <a:pPr>
              <a:defRPr/>
            </a:pPr>
            <a:endParaRPr lang="en-US"/>
          </a:p>
        </p:txBody>
      </p:sp>
      <p:sp>
        <p:nvSpPr>
          <p:cNvPr id="8"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9" name="Rectangle 70"/>
          <p:cNvSpPr>
            <a:spLocks noGrp="1" noChangeArrowheads="1"/>
          </p:cNvSpPr>
          <p:nvPr>
            <p:ph type="sldNum" sz="quarter" idx="12"/>
          </p:nvPr>
        </p:nvSpPr>
        <p:spPr>
          <a:ln/>
        </p:spPr>
        <p:txBody>
          <a:bodyPr/>
          <a:lstStyle>
            <a:lvl1pPr>
              <a:defRPr/>
            </a:lvl1pPr>
          </a:lstStyle>
          <a:p>
            <a:pPr>
              <a:defRPr/>
            </a:pPr>
            <a:fld id="{A121BED0-826C-42E1-8C9B-9F147C046A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8"/>
          <p:cNvSpPr>
            <a:spLocks noGrp="1" noChangeArrowheads="1"/>
          </p:cNvSpPr>
          <p:nvPr>
            <p:ph type="dt" sz="half" idx="10"/>
          </p:nvPr>
        </p:nvSpPr>
        <p:spPr>
          <a:ln/>
        </p:spPr>
        <p:txBody>
          <a:bodyPr/>
          <a:lstStyle>
            <a:lvl1pPr>
              <a:defRPr/>
            </a:lvl1pPr>
          </a:lstStyle>
          <a:p>
            <a:pPr>
              <a:defRPr/>
            </a:pPr>
            <a:endParaRPr lang="en-US"/>
          </a:p>
        </p:txBody>
      </p:sp>
      <p:sp>
        <p:nvSpPr>
          <p:cNvPr id="4"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5" name="Rectangle 70"/>
          <p:cNvSpPr>
            <a:spLocks noGrp="1" noChangeArrowheads="1"/>
          </p:cNvSpPr>
          <p:nvPr>
            <p:ph type="sldNum" sz="quarter" idx="12"/>
          </p:nvPr>
        </p:nvSpPr>
        <p:spPr>
          <a:ln/>
        </p:spPr>
        <p:txBody>
          <a:bodyPr/>
          <a:lstStyle>
            <a:lvl1pPr>
              <a:defRPr/>
            </a:lvl1pPr>
          </a:lstStyle>
          <a:p>
            <a:pPr>
              <a:defRPr/>
            </a:pPr>
            <a:fld id="{A3C81395-DD63-4D1A-A833-ADF4967456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p>
        </p:txBody>
      </p:sp>
      <p:sp>
        <p:nvSpPr>
          <p:cNvPr id="3"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4" name="Rectangle 70"/>
          <p:cNvSpPr>
            <a:spLocks noGrp="1" noChangeArrowheads="1"/>
          </p:cNvSpPr>
          <p:nvPr>
            <p:ph type="sldNum" sz="quarter" idx="12"/>
          </p:nvPr>
        </p:nvSpPr>
        <p:spPr>
          <a:ln/>
        </p:spPr>
        <p:txBody>
          <a:bodyPr/>
          <a:lstStyle>
            <a:lvl1pPr>
              <a:defRPr/>
            </a:lvl1pPr>
          </a:lstStyle>
          <a:p>
            <a:pPr>
              <a:defRPr/>
            </a:pPr>
            <a:fld id="{E226BB4F-93EF-4A85-9F46-C17599C86F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7" name="Rectangle 70"/>
          <p:cNvSpPr>
            <a:spLocks noGrp="1" noChangeArrowheads="1"/>
          </p:cNvSpPr>
          <p:nvPr>
            <p:ph type="sldNum" sz="quarter" idx="12"/>
          </p:nvPr>
        </p:nvSpPr>
        <p:spPr>
          <a:ln/>
        </p:spPr>
        <p:txBody>
          <a:bodyPr/>
          <a:lstStyle>
            <a:lvl1pPr>
              <a:defRPr/>
            </a:lvl1pPr>
          </a:lstStyle>
          <a:p>
            <a:pPr>
              <a:defRPr/>
            </a:pPr>
            <a:fld id="{02B11FB9-20BC-40BE-9F2C-E51AF07C2F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1.02 Understand effective communication</a:t>
            </a:r>
          </a:p>
        </p:txBody>
      </p:sp>
      <p:sp>
        <p:nvSpPr>
          <p:cNvPr id="7" name="Rectangle 70"/>
          <p:cNvSpPr>
            <a:spLocks noGrp="1" noChangeArrowheads="1"/>
          </p:cNvSpPr>
          <p:nvPr>
            <p:ph type="sldNum" sz="quarter" idx="12"/>
          </p:nvPr>
        </p:nvSpPr>
        <p:spPr>
          <a:ln/>
        </p:spPr>
        <p:txBody>
          <a:bodyPr/>
          <a:lstStyle>
            <a:lvl1pPr>
              <a:defRPr/>
            </a:lvl1pPr>
          </a:lstStyle>
          <a:p>
            <a:pPr>
              <a:defRPr/>
            </a:pPr>
            <a:fld id="{7AD6A4D6-2E02-4C7C-AC80-1616A80394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70659"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eaLnBrk="0" hangingPunct="0">
                <a:defRPr/>
              </a:pPr>
              <a:endParaRPr lang="en-US">
                <a:cs typeface="+mn-cs"/>
              </a:endParaRPr>
            </a:p>
          </p:txBody>
        </p:sp>
        <p:grpSp>
          <p:nvGrpSpPr>
            <p:cNvPr id="1033" name="Group 4"/>
            <p:cNvGrpSpPr>
              <a:grpSpLocks/>
            </p:cNvGrpSpPr>
            <p:nvPr userDrawn="1"/>
          </p:nvGrpSpPr>
          <p:grpSpPr bwMode="auto">
            <a:xfrm>
              <a:off x="0" y="0"/>
              <a:ext cx="5759" cy="4319"/>
              <a:chOff x="0" y="0"/>
              <a:chExt cx="5759" cy="4319"/>
            </a:xfrm>
          </p:grpSpPr>
          <p:sp>
            <p:nvSpPr>
              <p:cNvPr id="70661"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2"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3"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4"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5"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6"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7"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8"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69"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0"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1"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2"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3"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4"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5"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6"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7"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8"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79"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0"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1"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2"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3"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4"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685"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nvGrpSpPr>
              <p:cNvPr id="1059" name="Group 30"/>
              <p:cNvGrpSpPr>
                <a:grpSpLocks/>
              </p:cNvGrpSpPr>
              <p:nvPr userDrawn="1"/>
            </p:nvGrpSpPr>
            <p:grpSpPr bwMode="auto">
              <a:xfrm>
                <a:off x="0" y="0"/>
                <a:ext cx="5758" cy="1045"/>
                <a:chOff x="0" y="0"/>
                <a:chExt cx="5758" cy="1045"/>
              </a:xfrm>
            </p:grpSpPr>
            <p:sp>
              <p:nvSpPr>
                <p:cNvPr id="70687"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88"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89"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0"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1"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2"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3"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4"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5"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6"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7"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8"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699"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700"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sp>
              <p:nvSpPr>
                <p:cNvPr id="70701"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eaLnBrk="0" hangingPunct="0">
                    <a:defRPr/>
                  </a:pPr>
                  <a:endParaRPr lang="en-US">
                    <a:cs typeface="+mn-cs"/>
                  </a:endParaRPr>
                </a:p>
              </p:txBody>
            </p:sp>
          </p:grpSp>
          <p:grpSp>
            <p:nvGrpSpPr>
              <p:cNvPr id="1060" name="Group 46"/>
              <p:cNvGrpSpPr>
                <a:grpSpLocks/>
              </p:cNvGrpSpPr>
              <p:nvPr userDrawn="1"/>
            </p:nvGrpSpPr>
            <p:grpSpPr bwMode="auto">
              <a:xfrm>
                <a:off x="0" y="558"/>
                <a:ext cx="5758" cy="487"/>
                <a:chOff x="0" y="558"/>
                <a:chExt cx="5758" cy="487"/>
              </a:xfrm>
            </p:grpSpPr>
            <p:sp>
              <p:nvSpPr>
                <p:cNvPr id="70703"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04"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nvGrpSpPr>
              <p:cNvPr id="1061" name="Group 49"/>
              <p:cNvGrpSpPr>
                <a:grpSpLocks/>
              </p:cNvGrpSpPr>
              <p:nvPr userDrawn="1"/>
            </p:nvGrpSpPr>
            <p:grpSpPr bwMode="auto">
              <a:xfrm>
                <a:off x="264" y="1039"/>
                <a:ext cx="5200" cy="3280"/>
                <a:chOff x="264" y="1039"/>
                <a:chExt cx="5200" cy="3280"/>
              </a:xfrm>
            </p:grpSpPr>
            <p:sp>
              <p:nvSpPr>
                <p:cNvPr id="70706"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07"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08"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09"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0"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1"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2"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3"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4"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grpSp>
          <p:sp>
            <p:nvSpPr>
              <p:cNvPr id="70715"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16"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17"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18"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19"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70720"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21"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70722"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sp>
        <p:nvSpPr>
          <p:cNvPr id="70723"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0724"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cs typeface="+mn-cs"/>
              </a:defRPr>
            </a:lvl1pPr>
          </a:lstStyle>
          <a:p>
            <a:pPr>
              <a:defRPr/>
            </a:pPr>
            <a:endParaRPr lang="en-US"/>
          </a:p>
        </p:txBody>
      </p:sp>
      <p:sp>
        <p:nvSpPr>
          <p:cNvPr id="70725"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solidFill>
                  <a:schemeClr val="tx1"/>
                </a:solidFill>
                <a:effectLst>
                  <a:outerShdw blurRad="38100" dist="38100" dir="2700000" algn="tl">
                    <a:srgbClr val="000000"/>
                  </a:outerShdw>
                </a:effectLst>
                <a:cs typeface="+mn-cs"/>
              </a:defRPr>
            </a:lvl1pPr>
          </a:lstStyle>
          <a:p>
            <a:pPr>
              <a:defRPr/>
            </a:pPr>
            <a:r>
              <a:rPr lang="en-US"/>
              <a:t>1.02 Understand effective communication</a:t>
            </a:r>
          </a:p>
        </p:txBody>
      </p:sp>
      <p:sp>
        <p:nvSpPr>
          <p:cNvPr id="70726"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cs typeface="+mn-cs"/>
              </a:defRPr>
            </a:lvl1pPr>
          </a:lstStyle>
          <a:p>
            <a:pPr>
              <a:defRPr/>
            </a:pPr>
            <a:fld id="{A83B0E73-DE95-4840-85DB-B9EBD12F22DE}" type="slidenum">
              <a:rPr lang="en-US"/>
              <a:pPr>
                <a:defRPr/>
              </a:pPr>
              <a:t>‹#›</a:t>
            </a:fld>
            <a:endParaRPr lang="en-US"/>
          </a:p>
        </p:txBody>
      </p:sp>
      <p:sp>
        <p:nvSpPr>
          <p:cNvPr id="70727"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685800" y="2590800"/>
            <a:ext cx="7772400" cy="1470025"/>
          </a:xfrm>
        </p:spPr>
        <p:txBody>
          <a:bodyPr/>
          <a:lstStyle/>
          <a:p>
            <a:pPr eaLnBrk="1" hangingPunct="1">
              <a:defRPr/>
            </a:pPr>
            <a:r>
              <a:rPr lang="en-US" sz="6000" b="1" dirty="0" smtClean="0"/>
              <a:t>1.02 </a:t>
            </a:r>
            <a:br>
              <a:rPr lang="en-US" sz="6000" b="1" dirty="0" smtClean="0"/>
            </a:br>
            <a:r>
              <a:rPr lang="en-US" sz="6000" b="1" dirty="0" smtClean="0"/>
              <a:t>Team </a:t>
            </a:r>
            <a:r>
              <a:rPr lang="en-US" sz="6000" b="1" dirty="0" smtClean="0"/>
              <a:t>Communication</a:t>
            </a:r>
            <a:r>
              <a:rPr lang="en-US" sz="6000" dirty="0" smtClean="0">
                <a:solidFill>
                  <a:srgbClr val="000000"/>
                </a:solidFill>
                <a:effectLst>
                  <a:outerShdw blurRad="38100" dist="38100" dir="2700000" algn="tl">
                    <a:srgbClr val="FFFFFF"/>
                  </a:outerShdw>
                </a:effectLst>
              </a:rPr>
              <a:t>  </a:t>
            </a:r>
            <a:endParaRPr lang="en-US" sz="6000" dirty="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sz="4000" dirty="0"/>
              <a:t>Communication </a:t>
            </a:r>
            <a:r>
              <a:rPr lang="en-US" sz="4000" dirty="0" smtClean="0"/>
              <a:t>Technology</a:t>
            </a:r>
            <a:br>
              <a:rPr lang="en-US" sz="4000" dirty="0" smtClean="0"/>
            </a:br>
            <a:r>
              <a:rPr lang="en-US" sz="4000" dirty="0" smtClean="0"/>
              <a:t>Email</a:t>
            </a:r>
            <a:endParaRPr lang="en-US" sz="4000" dirty="0"/>
          </a:p>
        </p:txBody>
      </p:sp>
      <p:sp>
        <p:nvSpPr>
          <p:cNvPr id="131075" name="Rectangle 3"/>
          <p:cNvSpPr>
            <a:spLocks noGrp="1" noChangeArrowheads="1"/>
          </p:cNvSpPr>
          <p:nvPr>
            <p:ph type="body" idx="1"/>
          </p:nvPr>
        </p:nvSpPr>
        <p:spPr>
          <a:xfrm>
            <a:off x="1143000" y="1676400"/>
            <a:ext cx="6173787" cy="4838700"/>
          </a:xfrm>
        </p:spPr>
        <p:txBody>
          <a:bodyPr/>
          <a:lstStyle/>
          <a:p>
            <a:r>
              <a:rPr lang="en-US" sz="2800" dirty="0">
                <a:effectLst>
                  <a:outerShdw blurRad="38100" dist="38100" dir="2700000" algn="tl">
                    <a:srgbClr val="000000">
                      <a:alpha val="43137"/>
                    </a:srgbClr>
                  </a:outerShdw>
                </a:effectLst>
              </a:rPr>
              <a:t>Check for spelling and grammar errors.</a:t>
            </a:r>
          </a:p>
          <a:p>
            <a:pPr lvl="0"/>
            <a:endParaRPr lang="en-US" sz="2800" dirty="0" smtClean="0">
              <a:effectLst>
                <a:outerShdw blurRad="38100" dist="38100" dir="2700000" algn="tl">
                  <a:srgbClr val="000000">
                    <a:alpha val="43137"/>
                  </a:srgbClr>
                </a:outerShdw>
              </a:effectLst>
            </a:endParaRPr>
          </a:p>
          <a:p>
            <a:pPr lvl="0"/>
            <a:r>
              <a:rPr lang="en-US" sz="2800" dirty="0" smtClean="0">
                <a:effectLst>
                  <a:outerShdw blurRad="38100" dist="38100" dir="2700000" algn="tl">
                    <a:srgbClr val="000000">
                      <a:alpha val="43137"/>
                    </a:srgbClr>
                  </a:outerShdw>
                </a:effectLst>
              </a:rPr>
              <a:t>Let </a:t>
            </a:r>
            <a:r>
              <a:rPr lang="en-US" sz="2800" dirty="0">
                <a:effectLst>
                  <a:outerShdw blurRad="38100" dist="38100" dir="2700000" algn="tl">
                    <a:srgbClr val="000000">
                      <a:alpha val="43137"/>
                    </a:srgbClr>
                  </a:outerShdw>
                </a:effectLst>
              </a:rPr>
              <a:t>your reader know if no response is required.</a:t>
            </a:r>
          </a:p>
          <a:p>
            <a:pPr lvl="0"/>
            <a:endParaRPr lang="en-US" sz="2800" dirty="0" smtClean="0">
              <a:effectLst>
                <a:outerShdw blurRad="38100" dist="38100" dir="2700000" algn="tl">
                  <a:srgbClr val="000000">
                    <a:alpha val="43137"/>
                  </a:srgbClr>
                </a:outerShdw>
              </a:effectLst>
            </a:endParaRPr>
          </a:p>
          <a:p>
            <a:pPr lvl="0"/>
            <a:r>
              <a:rPr lang="en-US" sz="2800" dirty="0" smtClean="0">
                <a:effectLst>
                  <a:outerShdw blurRad="38100" dist="38100" dir="2700000" algn="tl">
                    <a:srgbClr val="000000">
                      <a:alpha val="43137"/>
                    </a:srgbClr>
                  </a:outerShdw>
                </a:effectLst>
              </a:rPr>
              <a:t>If </a:t>
            </a:r>
            <a:r>
              <a:rPr lang="en-US" sz="2800" dirty="0">
                <a:effectLst>
                  <a:outerShdw blurRad="38100" dist="38100" dir="2700000" algn="tl">
                    <a:srgbClr val="000000">
                      <a:alpha val="43137"/>
                    </a:srgbClr>
                  </a:outerShdw>
                </a:effectLst>
              </a:rPr>
              <a:t>you reference another individual in your e-mail, you should CC that person.</a:t>
            </a:r>
          </a:p>
          <a:p>
            <a:pPr eaLnBrk="1" hangingPunct="1">
              <a:defRPr/>
            </a:pPr>
            <a:endParaRPr lang="en-US" dirty="0"/>
          </a:p>
        </p:txBody>
      </p:sp>
      <p:pic>
        <p:nvPicPr>
          <p:cNvPr id="183300" name="Picture 6" descr="MCj04293250000[1]"/>
          <p:cNvPicPr>
            <a:picLocks noChangeAspect="1" noChangeArrowheads="1"/>
          </p:cNvPicPr>
          <p:nvPr/>
        </p:nvPicPr>
        <p:blipFill>
          <a:blip r:embed="rId2"/>
          <a:srcRect/>
          <a:stretch>
            <a:fillRect/>
          </a:stretch>
        </p:blipFill>
        <p:spPr bwMode="auto">
          <a:xfrm>
            <a:off x="6858000" y="2819400"/>
            <a:ext cx="1824038" cy="18240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10</a:t>
            </a:fld>
            <a:endParaRPr lang="en-US"/>
          </a:p>
        </p:txBody>
      </p:sp>
    </p:spTree>
    <p:extLst>
      <p:ext uri="{BB962C8B-B14F-4D97-AF65-F5344CB8AC3E}">
        <p14:creationId xmlns:p14="http://schemas.microsoft.com/office/powerpoint/2010/main" val="3099572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Technology</a:t>
            </a:r>
            <a:br>
              <a:rPr lang="en-US" dirty="0"/>
            </a:br>
            <a:r>
              <a:rPr lang="en-US" dirty="0"/>
              <a:t>Email</a:t>
            </a:r>
          </a:p>
        </p:txBody>
      </p:sp>
      <p:sp>
        <p:nvSpPr>
          <p:cNvPr id="3" name="Content Placeholder 2"/>
          <p:cNvSpPr>
            <a:spLocks noGrp="1"/>
          </p:cNvSpPr>
          <p:nvPr>
            <p:ph idx="1"/>
          </p:nvPr>
        </p:nvSpPr>
        <p:spPr>
          <a:xfrm>
            <a:off x="455613" y="1676400"/>
            <a:ext cx="8226425" cy="4419600"/>
          </a:xfrm>
        </p:spPr>
        <p:txBody>
          <a:bodyPr/>
          <a:lstStyle/>
          <a:p>
            <a:pPr eaLnBrk="1" hangingPunct="1">
              <a:defRPr/>
            </a:pPr>
            <a:r>
              <a:rPr lang="en-US" sz="2800" dirty="0">
                <a:effectLst>
                  <a:outerShdw blurRad="38100" dist="38100" dir="2700000" algn="tl">
                    <a:srgbClr val="000000">
                      <a:alpha val="43137"/>
                    </a:srgbClr>
                  </a:outerShdw>
                </a:effectLst>
              </a:rPr>
              <a:t>Include contact </a:t>
            </a:r>
            <a:r>
              <a:rPr lang="en-US" sz="2800" dirty="0" smtClean="0">
                <a:effectLst>
                  <a:outerShdw blurRad="38100" dist="38100" dir="2700000" algn="tl">
                    <a:srgbClr val="000000">
                      <a:alpha val="43137"/>
                    </a:srgbClr>
                  </a:outerShdw>
                </a:effectLst>
              </a:rPr>
              <a:t>information</a:t>
            </a:r>
          </a:p>
          <a:p>
            <a:pPr eaLnBrk="1" hangingPunct="1">
              <a:defRPr/>
            </a:pPr>
            <a:endParaRPr lang="en-US" sz="2800" dirty="0">
              <a:effectLst>
                <a:outerShdw blurRad="38100" dist="38100" dir="2700000" algn="tl">
                  <a:srgbClr val="000000">
                    <a:alpha val="43137"/>
                  </a:srgbClr>
                </a:outerShdw>
              </a:effectLst>
            </a:endParaRPr>
          </a:p>
          <a:p>
            <a:pPr eaLnBrk="1" hangingPunct="1">
              <a:defRPr/>
            </a:pPr>
            <a:r>
              <a:rPr lang="en-US" sz="2800" dirty="0">
                <a:effectLst>
                  <a:outerShdw blurRad="38100" dist="38100" dir="2700000" algn="tl">
                    <a:srgbClr val="000000">
                      <a:alpha val="43137"/>
                    </a:srgbClr>
                  </a:outerShdw>
                </a:effectLst>
              </a:rPr>
              <a:t>E-mail can lead to miscommunication because tone of voice cannot be heard</a:t>
            </a:r>
          </a:p>
          <a:p>
            <a:pPr eaLnBrk="1" hangingPunct="1">
              <a:defRPr/>
            </a:pPr>
            <a:endParaRPr lang="en-US" sz="2800" dirty="0">
              <a:effectLst>
                <a:outerShdw blurRad="38100" dist="38100" dir="2700000" algn="tl">
                  <a:srgbClr val="000000">
                    <a:alpha val="43137"/>
                  </a:srgbClr>
                </a:outerShdw>
              </a:effectLst>
            </a:endParaRPr>
          </a:p>
          <a:p>
            <a:pPr lvl="0"/>
            <a:r>
              <a:rPr lang="en-US" sz="2800" dirty="0" smtClean="0">
                <a:effectLst>
                  <a:outerShdw blurRad="38100" dist="38100" dir="2700000" algn="tl">
                    <a:srgbClr val="000000">
                      <a:alpha val="43137"/>
                    </a:srgbClr>
                  </a:outerShdw>
                </a:effectLst>
              </a:rPr>
              <a:t>REMEMBER </a:t>
            </a:r>
            <a:r>
              <a:rPr lang="en-US" sz="2800" dirty="0">
                <a:effectLst>
                  <a:outerShdw blurRad="38100" dist="38100" dir="2700000" algn="tl">
                    <a:srgbClr val="000000">
                      <a:alpha val="43137"/>
                    </a:srgbClr>
                  </a:outerShdw>
                </a:effectLst>
              </a:rPr>
              <a:t>- Rules of confidentiality and privileged communication apply to e-mail.  </a:t>
            </a:r>
          </a:p>
          <a:p>
            <a:endParaRPr lang="en-US" dirty="0">
              <a:effectLst/>
            </a:endParaRPr>
          </a:p>
        </p:txBody>
      </p:sp>
      <p:sp>
        <p:nvSpPr>
          <p:cNvPr id="4" name="Footer Placeholder 3"/>
          <p:cNvSpPr>
            <a:spLocks noGrp="1"/>
          </p:cNvSpPr>
          <p:nvPr>
            <p:ph type="ftr" sz="quarter" idx="11"/>
          </p:nvPr>
        </p:nvSpPr>
        <p:spPr/>
        <p:txBody>
          <a:bodyPr/>
          <a:lstStyle/>
          <a:p>
            <a:pPr>
              <a:defRPr/>
            </a:pPr>
            <a:r>
              <a:rPr lang="en-US" smtClean="0"/>
              <a:t>1.02 Understand effective communication</a:t>
            </a:r>
            <a:endParaRPr lang="en-US"/>
          </a:p>
        </p:txBody>
      </p:sp>
      <p:sp>
        <p:nvSpPr>
          <p:cNvPr id="5" name="Slide Number Placeholder 4"/>
          <p:cNvSpPr>
            <a:spLocks noGrp="1"/>
          </p:cNvSpPr>
          <p:nvPr>
            <p:ph type="sldNum" sz="quarter" idx="12"/>
          </p:nvPr>
        </p:nvSpPr>
        <p:spPr/>
        <p:txBody>
          <a:bodyPr/>
          <a:lstStyle/>
          <a:p>
            <a:pPr>
              <a:defRPr/>
            </a:pPr>
            <a:fld id="{FE76A4CE-F6F2-4736-BBC2-4FC893DCB3E6}" type="slidenum">
              <a:rPr lang="en-US" smtClean="0"/>
              <a:pPr>
                <a:defRPr/>
              </a:pPr>
              <a:t>11</a:t>
            </a:fld>
            <a:endParaRPr lang="en-US"/>
          </a:p>
        </p:txBody>
      </p:sp>
    </p:spTree>
    <p:extLst>
      <p:ext uri="{BB962C8B-B14F-4D97-AF65-F5344CB8AC3E}">
        <p14:creationId xmlns:p14="http://schemas.microsoft.com/office/powerpoint/2010/main" val="3575177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p:txBody>
          <a:bodyPr/>
          <a:lstStyle/>
          <a:p>
            <a:pPr eaLnBrk="1" hangingPunct="1"/>
            <a:r>
              <a:rPr lang="en-US" sz="4000" b="1" dirty="0" smtClean="0">
                <a:effectLst/>
              </a:rPr>
              <a:t>Journal #2 – Influences on Patient Communication</a:t>
            </a:r>
          </a:p>
        </p:txBody>
      </p:sp>
      <p:sp>
        <p:nvSpPr>
          <p:cNvPr id="184322" name="Rectangle 3"/>
          <p:cNvSpPr>
            <a:spLocks noGrp="1" noChangeArrowheads="1"/>
          </p:cNvSpPr>
          <p:nvPr>
            <p:ph type="body" idx="1"/>
          </p:nvPr>
        </p:nvSpPr>
        <p:spPr>
          <a:xfrm>
            <a:off x="457200" y="1600200"/>
            <a:ext cx="8229600" cy="4953000"/>
          </a:xfrm>
        </p:spPr>
        <p:txBody>
          <a:bodyPr/>
          <a:lstStyle/>
          <a:p>
            <a:pPr eaLnBrk="1" hangingPunct="1"/>
            <a:r>
              <a:rPr lang="en-US" b="1" dirty="0" smtClean="0">
                <a:effectLst/>
              </a:rPr>
              <a:t>Mrs. Summers is an alert, ambulatory, 85-year-old patient. She resides in Sunny Care Assisted Living Center.  You observe that she argues about  everything and with everyone. You cannot remember her ever agreeing to or being willing to do anything.  </a:t>
            </a:r>
          </a:p>
          <a:p>
            <a:pPr lvl="4" eaLnBrk="1" hangingPunct="1"/>
            <a:r>
              <a:rPr lang="en-US" b="1" dirty="0" smtClean="0">
                <a:effectLst/>
              </a:rPr>
              <a:t>Continued on next slide</a:t>
            </a:r>
          </a:p>
          <a:p>
            <a:pPr eaLnBrk="1" hangingPunct="1"/>
            <a:endParaRPr lang="en-US" b="1" dirty="0" smtClean="0">
              <a:effectLst/>
            </a:endParaRPr>
          </a:p>
          <a:p>
            <a:pPr eaLnBrk="1" hangingPunct="1"/>
            <a:endParaRPr lang="en-US" b="1" dirty="0" smtClean="0">
              <a:effectLst/>
            </a:endParaRPr>
          </a:p>
        </p:txBody>
      </p:sp>
      <p:sp>
        <p:nvSpPr>
          <p:cNvPr id="4" name="Footer Placeholder 3"/>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p:txBody>
          <a:bodyPr/>
          <a:lstStyle/>
          <a:p>
            <a:pPr eaLnBrk="1" hangingPunct="1"/>
            <a:r>
              <a:rPr lang="en-US" sz="4000" b="1" smtClean="0">
                <a:effectLst/>
              </a:rPr>
              <a:t>Journal #2 – Influences on Patient Communication</a:t>
            </a:r>
          </a:p>
        </p:txBody>
      </p:sp>
      <p:sp>
        <p:nvSpPr>
          <p:cNvPr id="186370" name="Rectangle 3"/>
          <p:cNvSpPr>
            <a:spLocks noGrp="1" noChangeArrowheads="1"/>
          </p:cNvSpPr>
          <p:nvPr>
            <p:ph type="body" idx="1"/>
          </p:nvPr>
        </p:nvSpPr>
        <p:spPr>
          <a:xfrm>
            <a:off x="457200" y="1905000"/>
            <a:ext cx="8229600" cy="4648200"/>
          </a:xfrm>
        </p:spPr>
        <p:txBody>
          <a:bodyPr/>
          <a:lstStyle/>
          <a:p>
            <a:pPr eaLnBrk="1" hangingPunct="1"/>
            <a:r>
              <a:rPr lang="en-US" b="1" dirty="0" smtClean="0">
                <a:effectLst/>
              </a:rPr>
              <a:t>Clearly identify some influences on Mrs. Summers’ behavior.  </a:t>
            </a:r>
          </a:p>
          <a:p>
            <a:pPr eaLnBrk="1" hangingPunct="1"/>
            <a:r>
              <a:rPr lang="en-US" b="1" dirty="0" smtClean="0">
                <a:effectLst/>
              </a:rPr>
              <a:t>Include at least 3 communication strategies the healthcare team could use  to improve their relationship with Mrs. Summers thereby improving her care.   </a:t>
            </a:r>
          </a:p>
          <a:p>
            <a:pPr eaLnBrk="1" hangingPunct="1"/>
            <a:endParaRPr lang="en-US" b="1" dirty="0" smtClean="0">
              <a:effectLst/>
            </a:endParaRPr>
          </a:p>
        </p:txBody>
      </p:sp>
      <p:sp>
        <p:nvSpPr>
          <p:cNvPr id="4" name="Footer Placeholder 3"/>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a:lstStyle/>
          <a:p>
            <a:pPr eaLnBrk="1" hangingPunct="1"/>
            <a:r>
              <a:rPr lang="en-US" sz="4000" b="1" smtClean="0">
                <a:effectLst/>
              </a:rPr>
              <a:t>Journal #3 – Patient Engagement</a:t>
            </a:r>
            <a:endParaRPr lang="en-US" sz="3600" b="1" smtClean="0">
              <a:effectLst/>
            </a:endParaRPr>
          </a:p>
        </p:txBody>
      </p:sp>
      <p:sp>
        <p:nvSpPr>
          <p:cNvPr id="188418" name="Rectangle 3"/>
          <p:cNvSpPr>
            <a:spLocks noGrp="1" noChangeArrowheads="1"/>
          </p:cNvSpPr>
          <p:nvPr>
            <p:ph type="body" idx="1"/>
          </p:nvPr>
        </p:nvSpPr>
        <p:spPr>
          <a:xfrm>
            <a:off x="533400" y="990600"/>
            <a:ext cx="8382000" cy="4953000"/>
          </a:xfrm>
        </p:spPr>
        <p:txBody>
          <a:bodyPr/>
          <a:lstStyle/>
          <a:p>
            <a:pPr eaLnBrk="1" hangingPunct="1"/>
            <a:r>
              <a:rPr lang="en-US" b="1" smtClean="0">
                <a:effectLst/>
                <a:cs typeface="Arial" charset="0"/>
              </a:rPr>
              <a:t>Following the medical plan, you are helping Mr. Green learn to use a walker after his stroke. The greatest challenge is that his wife and family tell him that he does not have to bother with learning to get around himself. Now that he is retired due to disability, they tell him that he can just sit in bed and watch television. How would you talk to Mr. Green and his family about the importance of staying mobile?</a:t>
            </a:r>
            <a:endParaRPr lang="en-US" b="1" smtClean="0">
              <a:effectLst/>
            </a:endParaRPr>
          </a:p>
        </p:txBody>
      </p:sp>
      <p:sp>
        <p:nvSpPr>
          <p:cNvPr id="4" name="Footer Placeholder 3"/>
          <p:cNvSpPr>
            <a:spLocks noGrp="1"/>
          </p:cNvSpPr>
          <p:nvPr>
            <p:ph type="ftr" sz="quarter" idx="11"/>
          </p:nvPr>
        </p:nvSpPr>
        <p:spPr>
          <a:xfrm>
            <a:off x="3200400" y="6465888"/>
            <a:ext cx="2895600" cy="392112"/>
          </a:xfrm>
        </p:spPr>
        <p:txBody>
          <a:bodyPr/>
          <a:lstStyle/>
          <a:p>
            <a:pPr>
              <a:defRPr/>
            </a:pPr>
            <a:r>
              <a:rPr lang="en-US"/>
              <a:t>1.02 Understand effective communication</a:t>
            </a:r>
            <a:endParaRPr lang="en-US" dirty="0"/>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US" sz="4000" dirty="0"/>
              <a:t>Team Communication: </a:t>
            </a:r>
            <a:br>
              <a:rPr lang="en-US" sz="4000" dirty="0"/>
            </a:br>
            <a:r>
              <a:rPr lang="en-US" sz="4000" dirty="0"/>
              <a:t>Oral Reporting</a:t>
            </a:r>
          </a:p>
        </p:txBody>
      </p:sp>
      <p:sp>
        <p:nvSpPr>
          <p:cNvPr id="124931" name="Rectangle 3"/>
          <p:cNvSpPr>
            <a:spLocks noGrp="1" noChangeArrowheads="1"/>
          </p:cNvSpPr>
          <p:nvPr>
            <p:ph type="body" idx="1"/>
          </p:nvPr>
        </p:nvSpPr>
        <p:spPr>
          <a:xfrm>
            <a:off x="685800" y="1598613"/>
            <a:ext cx="7315200" cy="4954587"/>
          </a:xfrm>
        </p:spPr>
        <p:txBody>
          <a:bodyPr/>
          <a:lstStyle/>
          <a:p>
            <a:pPr lvl="0" eaLnBrk="1" hangingPunct="1">
              <a:buClr>
                <a:srgbClr val="CCECFF"/>
              </a:buClr>
              <a:defRPr/>
            </a:pPr>
            <a:r>
              <a:rPr lang="en-US" sz="2800" dirty="0">
                <a:solidFill>
                  <a:srgbClr val="EAEAEA"/>
                </a:solidFill>
                <a:effectLst/>
              </a:rPr>
              <a:t>Report abnormal observations and results </a:t>
            </a:r>
          </a:p>
          <a:p>
            <a:pPr marL="0" lvl="0" indent="0" eaLnBrk="1" hangingPunct="1">
              <a:buClr>
                <a:srgbClr val="CCECFF"/>
              </a:buClr>
              <a:buNone/>
              <a:defRPr/>
            </a:pPr>
            <a:r>
              <a:rPr lang="en-US" sz="2800" dirty="0">
                <a:solidFill>
                  <a:srgbClr val="EAEAEA"/>
                </a:solidFill>
                <a:effectLst/>
              </a:rPr>
              <a:t>    to supervisor immediately</a:t>
            </a:r>
          </a:p>
          <a:p>
            <a:pPr eaLnBrk="1" hangingPunct="1">
              <a:defRPr/>
            </a:pPr>
            <a:r>
              <a:rPr lang="en-US" sz="2800" dirty="0" smtClean="0">
                <a:effectLst/>
              </a:rPr>
              <a:t>Report </a:t>
            </a:r>
            <a:r>
              <a:rPr lang="en-US" sz="2800" dirty="0" smtClean="0"/>
              <a:t>observations, test results, and patient requests</a:t>
            </a:r>
            <a:r>
              <a:rPr lang="en-US" sz="2800" dirty="0" smtClean="0">
                <a:effectLst/>
              </a:rPr>
              <a:t> to </a:t>
            </a:r>
            <a:r>
              <a:rPr lang="en-US" sz="2800" dirty="0">
                <a:effectLst/>
              </a:rPr>
              <a:t>supervisor and care provider prior to leaving area</a:t>
            </a:r>
          </a:p>
          <a:p>
            <a:pPr eaLnBrk="1" hangingPunct="1">
              <a:defRPr/>
            </a:pPr>
            <a:r>
              <a:rPr lang="en-US" sz="2800" dirty="0" smtClean="0">
                <a:effectLst/>
              </a:rPr>
              <a:t>Team </a:t>
            </a:r>
            <a:r>
              <a:rPr lang="en-US" sz="2800" dirty="0">
                <a:effectLst/>
              </a:rPr>
              <a:t>reports occur at team meetings </a:t>
            </a:r>
            <a:r>
              <a:rPr lang="en-US" sz="2800" dirty="0" smtClean="0">
                <a:effectLst/>
              </a:rPr>
              <a:t>     and </a:t>
            </a:r>
            <a:r>
              <a:rPr lang="en-US" sz="2800" dirty="0">
                <a:effectLst/>
              </a:rPr>
              <a:t>the end of shifts</a:t>
            </a:r>
          </a:p>
        </p:txBody>
      </p:sp>
      <p:pic>
        <p:nvPicPr>
          <p:cNvPr id="175108" name="Picture 8" descr="MCBD20112_0000[1]"/>
          <p:cNvPicPr>
            <a:picLocks noChangeAspect="1" noChangeArrowheads="1"/>
          </p:cNvPicPr>
          <p:nvPr/>
        </p:nvPicPr>
        <p:blipFill>
          <a:blip r:embed="rId2"/>
          <a:srcRect/>
          <a:stretch>
            <a:fillRect/>
          </a:stretch>
        </p:blipFill>
        <p:spPr bwMode="auto">
          <a:xfrm>
            <a:off x="6477000" y="4343400"/>
            <a:ext cx="1981200" cy="183038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sz="4000" dirty="0"/>
              <a:t>Team Communication: </a:t>
            </a:r>
            <a:br>
              <a:rPr lang="en-US" sz="4000" dirty="0"/>
            </a:br>
            <a:r>
              <a:rPr lang="en-US" sz="4000" dirty="0"/>
              <a:t>Written Reporting</a:t>
            </a:r>
          </a:p>
        </p:txBody>
      </p:sp>
      <p:sp>
        <p:nvSpPr>
          <p:cNvPr id="128003" name="Rectangle 3"/>
          <p:cNvSpPr>
            <a:spLocks noGrp="1" noChangeArrowheads="1"/>
          </p:cNvSpPr>
          <p:nvPr>
            <p:ph type="body" idx="1"/>
          </p:nvPr>
        </p:nvSpPr>
        <p:spPr>
          <a:xfrm>
            <a:off x="838200" y="1598613"/>
            <a:ext cx="5257800" cy="4878387"/>
          </a:xfrm>
        </p:spPr>
        <p:txBody>
          <a:bodyPr/>
          <a:lstStyle/>
          <a:p>
            <a:pPr eaLnBrk="1" hangingPunct="1">
              <a:defRPr/>
            </a:pPr>
            <a:r>
              <a:rPr lang="en-US" dirty="0"/>
              <a:t>The chart is a legal document</a:t>
            </a:r>
          </a:p>
          <a:p>
            <a:pPr eaLnBrk="1" hangingPunct="1">
              <a:defRPr/>
            </a:pPr>
            <a:r>
              <a:rPr lang="en-US" dirty="0"/>
              <a:t>Information must be accurate</a:t>
            </a:r>
          </a:p>
          <a:p>
            <a:pPr eaLnBrk="1" hangingPunct="1">
              <a:defRPr/>
            </a:pPr>
            <a:r>
              <a:rPr lang="en-US" dirty="0"/>
              <a:t>Test results or observations are </a:t>
            </a:r>
            <a:r>
              <a:rPr lang="en-US" dirty="0" smtClean="0"/>
              <a:t>documented </a:t>
            </a:r>
            <a:r>
              <a:rPr lang="en-US" dirty="0"/>
              <a:t>on the patient’s medical record</a:t>
            </a:r>
          </a:p>
        </p:txBody>
      </p:sp>
      <p:pic>
        <p:nvPicPr>
          <p:cNvPr id="176131" name="Picture 4" descr="MCj04352330000[1]"/>
          <p:cNvPicPr>
            <a:picLocks noChangeAspect="1" noChangeArrowheads="1"/>
          </p:cNvPicPr>
          <p:nvPr/>
        </p:nvPicPr>
        <p:blipFill>
          <a:blip r:embed="rId2"/>
          <a:srcRect/>
          <a:stretch>
            <a:fillRect/>
          </a:stretch>
        </p:blipFill>
        <p:spPr bwMode="auto">
          <a:xfrm>
            <a:off x="5486400" y="4419600"/>
            <a:ext cx="3505200" cy="1433513"/>
          </a:xfrm>
          <a:prstGeom prst="rect">
            <a:avLst/>
          </a:prstGeom>
          <a:noFill/>
          <a:ln w="9525">
            <a:noFill/>
            <a:miter lim="800000"/>
            <a:headEnd/>
            <a:tailEnd/>
          </a:ln>
        </p:spPr>
      </p:pic>
      <p:pic>
        <p:nvPicPr>
          <p:cNvPr id="176132" name="Picture 5" descr="MCBS00375_0000[1]"/>
          <p:cNvPicPr>
            <a:picLocks noChangeAspect="1" noChangeArrowheads="1"/>
          </p:cNvPicPr>
          <p:nvPr/>
        </p:nvPicPr>
        <p:blipFill>
          <a:blip r:embed="rId3"/>
          <a:srcRect/>
          <a:stretch>
            <a:fillRect/>
          </a:stretch>
        </p:blipFill>
        <p:spPr bwMode="auto">
          <a:xfrm>
            <a:off x="6372225" y="2321742"/>
            <a:ext cx="1733550" cy="1316038"/>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sz="4000"/>
              <a:t>Team Communication: </a:t>
            </a:r>
            <a:br>
              <a:rPr lang="en-US" sz="4000"/>
            </a:br>
            <a:r>
              <a:rPr lang="en-US" sz="4000"/>
              <a:t>Written Reporting</a:t>
            </a:r>
          </a:p>
        </p:txBody>
      </p:sp>
      <p:sp>
        <p:nvSpPr>
          <p:cNvPr id="132099" name="Rectangle 3"/>
          <p:cNvSpPr>
            <a:spLocks noGrp="1" noChangeArrowheads="1"/>
          </p:cNvSpPr>
          <p:nvPr>
            <p:ph type="body" idx="1"/>
          </p:nvPr>
        </p:nvSpPr>
        <p:spPr>
          <a:xfrm>
            <a:off x="914400" y="1600200"/>
            <a:ext cx="5106987" cy="4878387"/>
          </a:xfrm>
        </p:spPr>
        <p:txBody>
          <a:bodyPr/>
          <a:lstStyle/>
          <a:p>
            <a:pPr eaLnBrk="1" hangingPunct="1">
              <a:defRPr/>
            </a:pPr>
            <a:r>
              <a:rPr lang="en-US" dirty="0"/>
              <a:t>Use correct grammar and sentence structure</a:t>
            </a:r>
          </a:p>
          <a:p>
            <a:pPr eaLnBrk="1" hangingPunct="1">
              <a:defRPr/>
            </a:pPr>
            <a:r>
              <a:rPr lang="en-US" dirty="0"/>
              <a:t>Amending the patient’s record</a:t>
            </a:r>
          </a:p>
          <a:p>
            <a:pPr lvl="1" eaLnBrk="1" hangingPunct="1">
              <a:defRPr/>
            </a:pPr>
            <a:r>
              <a:rPr lang="en-US" dirty="0"/>
              <a:t>Make a straight line through </a:t>
            </a:r>
            <a:r>
              <a:rPr lang="en-US" dirty="0" smtClean="0"/>
              <a:t>the statement</a:t>
            </a:r>
            <a:endParaRPr lang="en-US" dirty="0"/>
          </a:p>
          <a:p>
            <a:pPr lvl="1" eaLnBrk="1" hangingPunct="1">
              <a:defRPr/>
            </a:pPr>
            <a:r>
              <a:rPr lang="en-US" dirty="0"/>
              <a:t>Record date and initial</a:t>
            </a:r>
          </a:p>
          <a:p>
            <a:pPr lvl="1" eaLnBrk="1" hangingPunct="1">
              <a:defRPr/>
            </a:pPr>
            <a:r>
              <a:rPr lang="en-US" dirty="0"/>
              <a:t>Do not erase or use whiteout</a:t>
            </a:r>
          </a:p>
        </p:txBody>
      </p:sp>
      <p:pic>
        <p:nvPicPr>
          <p:cNvPr id="177155" name="Picture 4" descr="MCj04352330000[1]"/>
          <p:cNvPicPr>
            <a:picLocks noChangeAspect="1" noChangeArrowheads="1"/>
          </p:cNvPicPr>
          <p:nvPr/>
        </p:nvPicPr>
        <p:blipFill>
          <a:blip r:embed="rId2"/>
          <a:srcRect/>
          <a:stretch>
            <a:fillRect/>
          </a:stretch>
        </p:blipFill>
        <p:spPr bwMode="auto">
          <a:xfrm>
            <a:off x="5410200" y="4572000"/>
            <a:ext cx="3505200" cy="1433513"/>
          </a:xfrm>
          <a:prstGeom prst="rect">
            <a:avLst/>
          </a:prstGeom>
          <a:noFill/>
          <a:ln w="9525">
            <a:noFill/>
            <a:miter lim="800000"/>
            <a:headEnd/>
            <a:tailEnd/>
          </a:ln>
        </p:spPr>
      </p:pic>
      <p:pic>
        <p:nvPicPr>
          <p:cNvPr id="177156" name="Picture 5" descr="MCBS00375_0000[1]"/>
          <p:cNvPicPr>
            <a:picLocks noChangeAspect="1" noChangeArrowheads="1"/>
          </p:cNvPicPr>
          <p:nvPr/>
        </p:nvPicPr>
        <p:blipFill>
          <a:blip r:embed="rId3"/>
          <a:srcRect/>
          <a:stretch>
            <a:fillRect/>
          </a:stretch>
        </p:blipFill>
        <p:spPr bwMode="auto">
          <a:xfrm>
            <a:off x="6296025" y="2514600"/>
            <a:ext cx="1733550" cy="1316038"/>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sz="4000"/>
              <a:t>Team Communication: </a:t>
            </a:r>
            <a:br>
              <a:rPr lang="en-US" sz="4000"/>
            </a:br>
            <a:r>
              <a:rPr lang="en-US" sz="4000"/>
              <a:t>Electronic Reporting</a:t>
            </a:r>
          </a:p>
        </p:txBody>
      </p:sp>
      <p:sp>
        <p:nvSpPr>
          <p:cNvPr id="126979" name="Rectangle 3"/>
          <p:cNvSpPr>
            <a:spLocks noGrp="1" noChangeArrowheads="1"/>
          </p:cNvSpPr>
          <p:nvPr>
            <p:ph type="body" idx="1"/>
          </p:nvPr>
        </p:nvSpPr>
        <p:spPr>
          <a:xfrm>
            <a:off x="609600" y="1598613"/>
            <a:ext cx="7696200" cy="5259387"/>
          </a:xfrm>
        </p:spPr>
        <p:txBody>
          <a:bodyPr/>
          <a:lstStyle/>
          <a:p>
            <a:pPr eaLnBrk="1" hangingPunct="1">
              <a:lnSpc>
                <a:spcPct val="90000"/>
              </a:lnSpc>
              <a:defRPr/>
            </a:pPr>
            <a:r>
              <a:rPr lang="en-US" sz="2800" dirty="0" smtClean="0"/>
              <a:t>Electronic </a:t>
            </a:r>
            <a:r>
              <a:rPr lang="en-US" sz="2800" dirty="0"/>
              <a:t>patient records</a:t>
            </a:r>
          </a:p>
          <a:p>
            <a:pPr lvl="1" eaLnBrk="1" hangingPunct="1">
              <a:lnSpc>
                <a:spcPct val="90000"/>
              </a:lnSpc>
              <a:defRPr/>
            </a:pPr>
            <a:r>
              <a:rPr lang="en-US" dirty="0"/>
              <a:t>Computer networks provide fast and easy access to patient data </a:t>
            </a:r>
            <a:endParaRPr lang="en-US" dirty="0" smtClean="0"/>
          </a:p>
          <a:p>
            <a:pPr lvl="2" eaLnBrk="1" hangingPunct="1">
              <a:lnSpc>
                <a:spcPct val="90000"/>
              </a:lnSpc>
              <a:defRPr/>
            </a:pPr>
            <a:r>
              <a:rPr lang="en-US" dirty="0"/>
              <a:t>h</a:t>
            </a:r>
            <a:r>
              <a:rPr lang="en-US" dirty="0" smtClean="0"/>
              <a:t>istory</a:t>
            </a:r>
          </a:p>
          <a:p>
            <a:pPr lvl="2" eaLnBrk="1" hangingPunct="1">
              <a:lnSpc>
                <a:spcPct val="90000"/>
              </a:lnSpc>
              <a:defRPr/>
            </a:pPr>
            <a:r>
              <a:rPr lang="en-US" dirty="0" smtClean="0"/>
              <a:t>diagnostics</a:t>
            </a:r>
          </a:p>
          <a:p>
            <a:pPr lvl="2" eaLnBrk="1" hangingPunct="1">
              <a:lnSpc>
                <a:spcPct val="90000"/>
              </a:lnSpc>
              <a:defRPr/>
            </a:pPr>
            <a:r>
              <a:rPr lang="en-US" dirty="0" smtClean="0"/>
              <a:t>research</a:t>
            </a:r>
            <a:endParaRPr lang="en-US" dirty="0"/>
          </a:p>
          <a:p>
            <a:pPr lvl="1" eaLnBrk="1" hangingPunct="1">
              <a:lnSpc>
                <a:spcPct val="90000"/>
              </a:lnSpc>
              <a:defRPr/>
            </a:pPr>
            <a:r>
              <a:rPr lang="en-US" dirty="0"/>
              <a:t>Used to request patient diagnostic or treatment information</a:t>
            </a:r>
          </a:p>
          <a:p>
            <a:pPr lvl="1" eaLnBrk="1" hangingPunct="1">
              <a:lnSpc>
                <a:spcPct val="90000"/>
              </a:lnSpc>
              <a:defRPr/>
            </a:pPr>
            <a:r>
              <a:rPr lang="en-US" dirty="0"/>
              <a:t>Input via tablet, voice, or keyed </a:t>
            </a:r>
            <a:r>
              <a:rPr lang="en-US" dirty="0" smtClean="0"/>
              <a:t>          entry</a:t>
            </a:r>
            <a:endParaRPr lang="en-US" dirty="0"/>
          </a:p>
        </p:txBody>
      </p:sp>
      <p:pic>
        <p:nvPicPr>
          <p:cNvPr id="178179" name="Picture 4" descr="MCj04413330000[1]"/>
          <p:cNvPicPr>
            <a:picLocks noChangeAspect="1" noChangeArrowheads="1"/>
          </p:cNvPicPr>
          <p:nvPr/>
        </p:nvPicPr>
        <p:blipFill>
          <a:blip r:embed="rId3"/>
          <a:srcRect/>
          <a:stretch>
            <a:fillRect/>
          </a:stretch>
        </p:blipFill>
        <p:spPr bwMode="auto">
          <a:xfrm rot="659333">
            <a:off x="6695364" y="4114800"/>
            <a:ext cx="2209800" cy="2286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sz="4000"/>
              <a:t>Team Communication: </a:t>
            </a:r>
            <a:br>
              <a:rPr lang="en-US" sz="4000"/>
            </a:br>
            <a:r>
              <a:rPr lang="en-US" sz="4000"/>
              <a:t>Electronic Reporting</a:t>
            </a:r>
          </a:p>
        </p:txBody>
      </p:sp>
      <p:sp>
        <p:nvSpPr>
          <p:cNvPr id="129027" name="Rectangle 3"/>
          <p:cNvSpPr>
            <a:spLocks noGrp="1" noChangeArrowheads="1"/>
          </p:cNvSpPr>
          <p:nvPr>
            <p:ph type="body" idx="1"/>
          </p:nvPr>
        </p:nvSpPr>
        <p:spPr>
          <a:xfrm>
            <a:off x="914400" y="2209800"/>
            <a:ext cx="8459787" cy="3886200"/>
          </a:xfrm>
        </p:spPr>
        <p:txBody>
          <a:bodyPr/>
          <a:lstStyle/>
          <a:p>
            <a:pPr eaLnBrk="1" hangingPunct="1">
              <a:buFont typeface="Wingdings" pitchFamily="2" charset="2"/>
              <a:buNone/>
              <a:defRPr/>
            </a:pPr>
            <a:r>
              <a:rPr lang="en-US" dirty="0"/>
              <a:t>Safety measures must be implemented</a:t>
            </a:r>
          </a:p>
          <a:p>
            <a:pPr eaLnBrk="1" hangingPunct="1">
              <a:defRPr/>
            </a:pPr>
            <a:r>
              <a:rPr lang="en-US" dirty="0"/>
              <a:t>Confidentiality and HIPAA training</a:t>
            </a:r>
          </a:p>
          <a:p>
            <a:pPr eaLnBrk="1" hangingPunct="1">
              <a:defRPr/>
            </a:pPr>
            <a:r>
              <a:rPr lang="en-US" dirty="0" smtClean="0"/>
              <a:t>Password protection</a:t>
            </a:r>
            <a:endParaRPr lang="en-US" dirty="0"/>
          </a:p>
          <a:p>
            <a:pPr eaLnBrk="1" hangingPunct="1">
              <a:defRPr/>
            </a:pPr>
            <a:r>
              <a:rPr lang="en-US" dirty="0"/>
              <a:t>Limited personnel </a:t>
            </a:r>
            <a:r>
              <a:rPr lang="en-US" dirty="0" smtClean="0"/>
              <a:t>access</a:t>
            </a:r>
            <a:endParaRPr lang="en-US" dirty="0"/>
          </a:p>
        </p:txBody>
      </p:sp>
      <p:sp>
        <p:nvSpPr>
          <p:cNvPr id="6" name="Footer Placeholder 5"/>
          <p:cNvSpPr>
            <a:spLocks noGrp="1"/>
          </p:cNvSpPr>
          <p:nvPr>
            <p:ph type="ftr" sz="quarter" idx="11"/>
          </p:nvPr>
        </p:nvSpPr>
        <p:spPr/>
        <p:txBody>
          <a:bodyPr/>
          <a:lstStyle/>
          <a:p>
            <a:pPr>
              <a:defRPr/>
            </a:pPr>
            <a:r>
              <a:rPr lang="en-US"/>
              <a:t>1.02 Understand effective communication</a:t>
            </a:r>
          </a:p>
        </p:txBody>
      </p:sp>
      <p:pic>
        <p:nvPicPr>
          <p:cNvPr id="7" name="Picture 4" descr="MCj04413330000[1]"/>
          <p:cNvPicPr>
            <a:picLocks noChangeAspect="1" noChangeArrowheads="1"/>
          </p:cNvPicPr>
          <p:nvPr/>
        </p:nvPicPr>
        <p:blipFill>
          <a:blip r:embed="rId2"/>
          <a:srcRect/>
          <a:stretch>
            <a:fillRect/>
          </a:stretch>
        </p:blipFill>
        <p:spPr bwMode="auto">
          <a:xfrm rot="659333">
            <a:off x="5912617" y="3999657"/>
            <a:ext cx="2209800" cy="2286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5613" y="273050"/>
            <a:ext cx="8226425" cy="1555750"/>
          </a:xfrm>
        </p:spPr>
        <p:txBody>
          <a:bodyPr/>
          <a:lstStyle/>
          <a:p>
            <a:pPr eaLnBrk="1" hangingPunct="1">
              <a:defRPr/>
            </a:pPr>
            <a:r>
              <a:rPr lang="en-US" sz="4000" dirty="0"/>
              <a:t>Communication </a:t>
            </a:r>
            <a:r>
              <a:rPr lang="en-US" sz="4000" dirty="0" smtClean="0"/>
              <a:t>Technology</a:t>
            </a:r>
            <a:br>
              <a:rPr lang="en-US" sz="4000" dirty="0" smtClean="0"/>
            </a:br>
            <a:r>
              <a:rPr lang="en-US" sz="4000" dirty="0" smtClean="0"/>
              <a:t>Fax</a:t>
            </a:r>
            <a:endParaRPr lang="en-US" sz="4000" dirty="0"/>
          </a:p>
        </p:txBody>
      </p:sp>
      <p:sp>
        <p:nvSpPr>
          <p:cNvPr id="134147" name="Rectangle 3"/>
          <p:cNvSpPr>
            <a:spLocks noGrp="1" noChangeArrowheads="1"/>
          </p:cNvSpPr>
          <p:nvPr>
            <p:ph type="body" idx="1"/>
          </p:nvPr>
        </p:nvSpPr>
        <p:spPr>
          <a:xfrm>
            <a:off x="1066800" y="1905000"/>
            <a:ext cx="6934200" cy="4165410"/>
          </a:xfrm>
        </p:spPr>
        <p:txBody>
          <a:bodyPr/>
          <a:lstStyle/>
          <a:p>
            <a:pPr eaLnBrk="1" hangingPunct="1">
              <a:defRPr/>
            </a:pPr>
            <a:r>
              <a:rPr lang="en-US" dirty="0" smtClean="0"/>
              <a:t>Follow </a:t>
            </a:r>
            <a:r>
              <a:rPr lang="en-US" dirty="0"/>
              <a:t>agency policies regarding transfer of patient records</a:t>
            </a:r>
          </a:p>
          <a:p>
            <a:pPr eaLnBrk="1" hangingPunct="1">
              <a:defRPr/>
            </a:pPr>
            <a:r>
              <a:rPr lang="en-US" dirty="0" smtClean="0"/>
              <a:t>Protect </a:t>
            </a:r>
            <a:r>
              <a:rPr lang="en-US" dirty="0"/>
              <a:t>patient </a:t>
            </a:r>
            <a:r>
              <a:rPr lang="en-US" dirty="0" smtClean="0"/>
              <a:t>confidentiality</a:t>
            </a:r>
          </a:p>
          <a:p>
            <a:pPr eaLnBrk="1" hangingPunct="1">
              <a:defRPr/>
            </a:pPr>
            <a:r>
              <a:rPr lang="en-US" dirty="0" smtClean="0"/>
              <a:t>Use </a:t>
            </a:r>
            <a:r>
              <a:rPr lang="en-US" dirty="0"/>
              <a:t>cover page </a:t>
            </a:r>
            <a:endParaRPr lang="en-US" dirty="0" smtClean="0"/>
          </a:p>
          <a:p>
            <a:pPr eaLnBrk="1" hangingPunct="1">
              <a:defRPr/>
            </a:pPr>
            <a:r>
              <a:rPr lang="en-US" dirty="0" smtClean="0"/>
              <a:t>Confirm </a:t>
            </a:r>
            <a:r>
              <a:rPr lang="en-US" dirty="0"/>
              <a:t>delivery to intended recipient</a:t>
            </a:r>
          </a:p>
          <a:p>
            <a:pPr eaLnBrk="1" hangingPunct="1">
              <a:defRPr/>
            </a:pPr>
            <a:endParaRPr lang="en-US" dirty="0"/>
          </a:p>
        </p:txBody>
      </p:sp>
      <p:pic>
        <p:nvPicPr>
          <p:cNvPr id="181251" name="Picture 4" descr="MCj04339060000[1]"/>
          <p:cNvPicPr>
            <a:picLocks noChangeAspect="1" noChangeArrowheads="1"/>
          </p:cNvPicPr>
          <p:nvPr/>
        </p:nvPicPr>
        <p:blipFill>
          <a:blip r:embed="rId2"/>
          <a:srcRect/>
          <a:stretch>
            <a:fillRect/>
          </a:stretch>
        </p:blipFill>
        <p:spPr bwMode="auto">
          <a:xfrm>
            <a:off x="6324600" y="4191000"/>
            <a:ext cx="2209800" cy="22098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z="4000" dirty="0"/>
              <a:t>Communication </a:t>
            </a:r>
            <a:r>
              <a:rPr lang="en-US" sz="4000" dirty="0" smtClean="0"/>
              <a:t>Technology </a:t>
            </a:r>
            <a:r>
              <a:rPr lang="en-US" sz="4000" dirty="0"/>
              <a:t>Internet</a:t>
            </a:r>
          </a:p>
        </p:txBody>
      </p:sp>
      <p:sp>
        <p:nvSpPr>
          <p:cNvPr id="130051" name="Rectangle 3"/>
          <p:cNvSpPr>
            <a:spLocks noGrp="1" noChangeArrowheads="1"/>
          </p:cNvSpPr>
          <p:nvPr>
            <p:ph type="body" idx="1"/>
          </p:nvPr>
        </p:nvSpPr>
        <p:spPr>
          <a:xfrm>
            <a:off x="838200" y="1561305"/>
            <a:ext cx="6781800" cy="4497388"/>
          </a:xfrm>
        </p:spPr>
        <p:txBody>
          <a:bodyPr/>
          <a:lstStyle/>
          <a:p>
            <a:pPr eaLnBrk="1" hangingPunct="1">
              <a:defRPr/>
            </a:pPr>
            <a:r>
              <a:rPr lang="en-US" dirty="0"/>
              <a:t>Healthcare providers utilize the web to provide:</a:t>
            </a:r>
          </a:p>
          <a:p>
            <a:pPr lvl="1" eaLnBrk="1" hangingPunct="1">
              <a:defRPr/>
            </a:pPr>
            <a:r>
              <a:rPr lang="en-US" dirty="0"/>
              <a:t>information</a:t>
            </a:r>
          </a:p>
          <a:p>
            <a:pPr lvl="1" eaLnBrk="1" hangingPunct="1">
              <a:defRPr/>
            </a:pPr>
            <a:r>
              <a:rPr lang="en-US" dirty="0"/>
              <a:t>education</a:t>
            </a:r>
          </a:p>
          <a:p>
            <a:pPr eaLnBrk="1" hangingPunct="1">
              <a:defRPr/>
            </a:pPr>
            <a:r>
              <a:rPr lang="en-US" dirty="0" smtClean="0"/>
              <a:t>Protect </a:t>
            </a:r>
            <a:r>
              <a:rPr lang="en-US" dirty="0"/>
              <a:t>username and password</a:t>
            </a:r>
          </a:p>
          <a:p>
            <a:pPr eaLnBrk="1" hangingPunct="1">
              <a:defRPr/>
            </a:pPr>
            <a:r>
              <a:rPr lang="en-US" dirty="0"/>
              <a:t>Verify credibility of websites </a:t>
            </a:r>
            <a:r>
              <a:rPr lang="en-US" dirty="0" smtClean="0"/>
              <a:t>    used </a:t>
            </a:r>
            <a:r>
              <a:rPr lang="en-US" dirty="0"/>
              <a:t>for </a:t>
            </a:r>
            <a:r>
              <a:rPr lang="en-US" dirty="0" smtClean="0"/>
              <a:t>research</a:t>
            </a:r>
            <a:endParaRPr lang="en-US" dirty="0"/>
          </a:p>
        </p:txBody>
      </p:sp>
      <p:pic>
        <p:nvPicPr>
          <p:cNvPr id="182275" name="Picture 4" descr="MCj04293250000[1]"/>
          <p:cNvPicPr>
            <a:picLocks noChangeAspect="1" noChangeArrowheads="1"/>
          </p:cNvPicPr>
          <p:nvPr/>
        </p:nvPicPr>
        <p:blipFill>
          <a:blip r:embed="rId2"/>
          <a:srcRect/>
          <a:stretch>
            <a:fillRect/>
          </a:stretch>
        </p:blipFill>
        <p:spPr bwMode="auto">
          <a:xfrm rot="411771">
            <a:off x="6884245" y="3912445"/>
            <a:ext cx="1824038" cy="18240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sz="4000" dirty="0"/>
              <a:t>Communication </a:t>
            </a:r>
            <a:r>
              <a:rPr lang="en-US" sz="4000" dirty="0" smtClean="0"/>
              <a:t>Technology</a:t>
            </a:r>
            <a:br>
              <a:rPr lang="en-US" sz="4000" dirty="0" smtClean="0"/>
            </a:br>
            <a:r>
              <a:rPr lang="en-US" sz="4000" dirty="0" smtClean="0"/>
              <a:t>Email</a:t>
            </a:r>
            <a:endParaRPr lang="en-US" sz="4000" dirty="0"/>
          </a:p>
        </p:txBody>
      </p:sp>
      <p:sp>
        <p:nvSpPr>
          <p:cNvPr id="131075" name="Rectangle 3"/>
          <p:cNvSpPr>
            <a:spLocks noGrp="1" noChangeArrowheads="1"/>
          </p:cNvSpPr>
          <p:nvPr>
            <p:ph type="body" idx="1"/>
          </p:nvPr>
        </p:nvSpPr>
        <p:spPr>
          <a:xfrm>
            <a:off x="1143000" y="2133600"/>
            <a:ext cx="6173787" cy="4381500"/>
          </a:xfrm>
        </p:spPr>
        <p:txBody>
          <a:bodyPr/>
          <a:lstStyle/>
          <a:p>
            <a:pPr eaLnBrk="1" hangingPunct="1">
              <a:defRPr/>
            </a:pPr>
            <a:r>
              <a:rPr lang="en-US" sz="2800" dirty="0" smtClean="0">
                <a:effectLst>
                  <a:outerShdw blurRad="38100" dist="38100" dir="2700000" algn="tl">
                    <a:srgbClr val="000000">
                      <a:alpha val="43137"/>
                    </a:srgbClr>
                  </a:outerShdw>
                </a:effectLst>
              </a:rPr>
              <a:t>Be </a:t>
            </a:r>
            <a:r>
              <a:rPr lang="en-US" sz="2800" dirty="0">
                <a:effectLst>
                  <a:outerShdw blurRad="38100" dist="38100" dir="2700000" algn="tl">
                    <a:srgbClr val="000000">
                      <a:alpha val="43137"/>
                    </a:srgbClr>
                  </a:outerShdw>
                </a:effectLst>
              </a:rPr>
              <a:t>professional in </a:t>
            </a:r>
            <a:r>
              <a:rPr lang="en-US" sz="2800" dirty="0" smtClean="0">
                <a:effectLst>
                  <a:outerShdw blurRad="38100" dist="38100" dir="2700000" algn="tl">
                    <a:srgbClr val="000000">
                      <a:alpha val="43137"/>
                    </a:srgbClr>
                  </a:outerShdw>
                </a:effectLst>
              </a:rPr>
              <a:t>content </a:t>
            </a:r>
            <a:r>
              <a:rPr lang="en-US" sz="2800" dirty="0">
                <a:effectLst>
                  <a:outerShdw blurRad="38100" dist="38100" dir="2700000" algn="tl">
                    <a:srgbClr val="000000">
                      <a:alpha val="43137"/>
                    </a:srgbClr>
                  </a:outerShdw>
                </a:effectLst>
              </a:rPr>
              <a:t>and </a:t>
            </a:r>
            <a:r>
              <a:rPr lang="en-US" sz="2800" dirty="0" smtClean="0">
                <a:effectLst>
                  <a:outerShdw blurRad="38100" dist="38100" dir="2700000" algn="tl">
                    <a:srgbClr val="000000">
                      <a:alpha val="43137"/>
                    </a:srgbClr>
                  </a:outerShdw>
                </a:effectLst>
              </a:rPr>
              <a:t>grammar</a:t>
            </a:r>
          </a:p>
          <a:p>
            <a:pPr eaLnBrk="1" hangingPunct="1">
              <a:defRPr/>
            </a:pPr>
            <a:endParaRPr lang="en-US" sz="2800" dirty="0" smtClean="0">
              <a:effectLst>
                <a:outerShdw blurRad="38100" dist="38100" dir="2700000" algn="tl">
                  <a:srgbClr val="000000">
                    <a:alpha val="43137"/>
                  </a:srgbClr>
                </a:outerShdw>
              </a:effectLst>
            </a:endParaRPr>
          </a:p>
          <a:p>
            <a:pPr lvl="0" eaLnBrk="1" hangingPunct="1">
              <a:defRPr/>
            </a:pPr>
            <a:r>
              <a:rPr lang="en-US" sz="2800" dirty="0">
                <a:effectLst>
                  <a:outerShdw blurRad="38100" dist="38100" dir="2700000" algn="tl">
                    <a:srgbClr val="000000">
                      <a:alpha val="43137"/>
                    </a:srgbClr>
                  </a:outerShdw>
                </a:effectLst>
              </a:rPr>
              <a:t>Make your message clear and concise</a:t>
            </a:r>
            <a:r>
              <a:rPr lang="en-US" sz="2800" dirty="0" smtClean="0">
                <a:effectLst>
                  <a:outerShdw blurRad="38100" dist="38100" dir="2700000" algn="tl">
                    <a:srgbClr val="000000">
                      <a:alpha val="43137"/>
                    </a:srgbClr>
                  </a:outerShdw>
                </a:effectLst>
              </a:rPr>
              <a:t>.</a:t>
            </a:r>
          </a:p>
          <a:p>
            <a:pPr lvl="0" eaLnBrk="1" hangingPunct="1">
              <a:defRPr/>
            </a:pPr>
            <a:endParaRPr lang="en-US" sz="2800" dirty="0">
              <a:effectLst>
                <a:outerShdw blurRad="38100" dist="38100" dir="2700000" algn="tl">
                  <a:srgbClr val="000000">
                    <a:alpha val="43137"/>
                  </a:srgbClr>
                </a:outerShdw>
              </a:effectLst>
            </a:endParaRPr>
          </a:p>
          <a:p>
            <a:pPr eaLnBrk="1" hangingPunct="1">
              <a:defRPr/>
            </a:pPr>
            <a:r>
              <a:rPr lang="en-US" sz="2800" dirty="0" smtClean="0">
                <a:effectLst>
                  <a:outerShdw blurRad="38100" dist="38100" dir="2700000" algn="tl">
                    <a:srgbClr val="000000">
                      <a:alpha val="43137"/>
                    </a:srgbClr>
                  </a:outerShdw>
                </a:effectLst>
              </a:rPr>
              <a:t>Respond in a </a:t>
            </a:r>
            <a:r>
              <a:rPr lang="en-US" sz="2800" dirty="0">
                <a:effectLst>
                  <a:outerShdw blurRad="38100" dist="38100" dir="2700000" algn="tl">
                    <a:srgbClr val="000000">
                      <a:alpha val="43137"/>
                    </a:srgbClr>
                  </a:outerShdw>
                </a:effectLst>
              </a:rPr>
              <a:t>timely </a:t>
            </a:r>
            <a:r>
              <a:rPr lang="en-US" sz="2800" dirty="0" smtClean="0">
                <a:effectLst>
                  <a:outerShdw blurRad="38100" dist="38100" dir="2700000" algn="tl">
                    <a:srgbClr val="000000">
                      <a:alpha val="43137"/>
                    </a:srgbClr>
                  </a:outerShdw>
                </a:effectLst>
              </a:rPr>
              <a:t>manner</a:t>
            </a:r>
            <a:endParaRPr lang="en-US" sz="2800" dirty="0">
              <a:effectLst>
                <a:outerShdw blurRad="38100" dist="38100" dir="2700000" algn="tl">
                  <a:srgbClr val="000000">
                    <a:alpha val="43137"/>
                  </a:srgbClr>
                </a:outerShdw>
              </a:effectLst>
            </a:endParaRPr>
          </a:p>
        </p:txBody>
      </p:sp>
      <p:pic>
        <p:nvPicPr>
          <p:cNvPr id="183300" name="Picture 6" descr="MCj04293250000[1]"/>
          <p:cNvPicPr>
            <a:picLocks noChangeAspect="1" noChangeArrowheads="1"/>
          </p:cNvPicPr>
          <p:nvPr/>
        </p:nvPicPr>
        <p:blipFill>
          <a:blip r:embed="rId2"/>
          <a:srcRect/>
          <a:stretch>
            <a:fillRect/>
          </a:stretch>
        </p:blipFill>
        <p:spPr bwMode="auto">
          <a:xfrm>
            <a:off x="6858000" y="2819400"/>
            <a:ext cx="1824038" cy="18240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1.02 Understand effective communication</a:t>
            </a:r>
          </a:p>
        </p:txBody>
      </p:sp>
      <p:sp>
        <p:nvSpPr>
          <p:cNvPr id="2" name="Slide Number Placeholder 1"/>
          <p:cNvSpPr>
            <a:spLocks noGrp="1"/>
          </p:cNvSpPr>
          <p:nvPr>
            <p:ph type="sldNum" sz="quarter" idx="12"/>
          </p:nvPr>
        </p:nvSpPr>
        <p:spPr/>
        <p:txBody>
          <a:bodyPr/>
          <a:lstStyle/>
          <a:p>
            <a:pPr>
              <a:defRPr/>
            </a:pPr>
            <a:fld id="{FE76A4CE-F6F2-4736-BBC2-4FC893DCB3E6}"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ing Grid">
  <a:themeElements>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99"/>
            </a:solidFill>
            <a:effectLst/>
            <a:latin typeface="Arial"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3114</TotalTime>
  <Words>867</Words>
  <Application>Microsoft Office PowerPoint</Application>
  <PresentationFormat>On-screen Show (4:3)</PresentationFormat>
  <Paragraphs>118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Fading Grid</vt:lpstr>
      <vt:lpstr>1.02  Team Communication  </vt:lpstr>
      <vt:lpstr>Team Communication:  Oral Reporting</vt:lpstr>
      <vt:lpstr>Team Communication:  Written Reporting</vt:lpstr>
      <vt:lpstr>Team Communication:  Written Reporting</vt:lpstr>
      <vt:lpstr>Team Communication:  Electronic Reporting</vt:lpstr>
      <vt:lpstr>Team Communication:  Electronic Reporting</vt:lpstr>
      <vt:lpstr>Communication Technology Fax</vt:lpstr>
      <vt:lpstr>Communication Technology Internet</vt:lpstr>
      <vt:lpstr>Communication Technology Email</vt:lpstr>
      <vt:lpstr>Communication Technology Email</vt:lpstr>
      <vt:lpstr>Communication Technology Email</vt:lpstr>
      <vt:lpstr>Journal #2 – Influences on Patient Communication</vt:lpstr>
      <vt:lpstr>Journal #2 – Influences on Patient Communication</vt:lpstr>
      <vt:lpstr>Journal #3 – Patient Engagement</vt:lpstr>
    </vt:vector>
  </TitlesOfParts>
  <Company>Brainy Betty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1.02 Understand effective communication</dc:title>
  <cp:lastModifiedBy> </cp:lastModifiedBy>
  <cp:revision>160</cp:revision>
  <cp:lastPrinted>2011-03-29T14:34:25Z</cp:lastPrinted>
  <dcterms:created xsi:type="dcterms:W3CDTF">2004-02-03T12:20:47Z</dcterms:created>
  <dcterms:modified xsi:type="dcterms:W3CDTF">2011-06-03T18:43:52Z</dcterms:modified>
</cp:coreProperties>
</file>