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267" r:id="rId2"/>
    <p:sldId id="300" r:id="rId3"/>
    <p:sldId id="301" r:id="rId4"/>
    <p:sldId id="304" r:id="rId5"/>
    <p:sldId id="306" r:id="rId6"/>
    <p:sldId id="302" r:id="rId7"/>
    <p:sldId id="311" r:id="rId8"/>
    <p:sldId id="30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99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99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99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99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99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99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99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99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99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CC00CC"/>
    <a:srgbClr val="660066"/>
    <a:srgbClr val="006600"/>
    <a:srgbClr val="000099"/>
    <a:srgbClr val="FF0000"/>
    <a:srgbClr val="000000"/>
    <a:srgbClr val="0F0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46" autoAdjust="0"/>
    <p:restoredTop sz="86535" autoAdjust="0"/>
  </p:normalViewPr>
  <p:slideViewPr>
    <p:cSldViewPr>
      <p:cViewPr>
        <p:scale>
          <a:sx n="70" d="100"/>
          <a:sy n="70" d="100"/>
        </p:scale>
        <p:origin x="-22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930" y="3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EE621-7F48-4577-8E4E-08E1C90AC051}" type="datetimeFigureOut">
              <a:rPr lang="en-US" smtClean="0"/>
              <a:t>03-Jun-2011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B61EC-6C40-446A-BC87-879113092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29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447CDC02-0F06-4987-A387-4356418C3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84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A2D744-EC1F-46EC-A8F6-FC5E416B25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7174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4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9CD19-53B3-4D80-904A-CF3F03C85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A3EEC-8EB1-4EEE-8115-45C73AE9C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167C2-582E-4DED-8252-11BE0B25E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D4B88-485A-4100-A865-0B77E303B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6A4CE-F6F2-4736-BBC2-4FC893DCB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350EE-4865-4FCE-8E14-A4741053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71C3A-BD6C-4B50-8479-C2BAA9499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1BED0-826C-42E1-8C9B-9F147C046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81395-DD63-4D1A-A833-ADF4967456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6BB4F-93EF-4A85-9F46-C17599C86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11FB9-20BC-40BE-9F2C-E51AF07C2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6A4D6-2E02-4C7C-AC80-1616A8039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70659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0661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2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3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4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5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6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7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8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69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0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1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2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3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4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5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6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7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8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79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80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81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82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83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84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685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70687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88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89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0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1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2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3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4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5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6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7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8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699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00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01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70703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04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70706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07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08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09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10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11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12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13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70714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70715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716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717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718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719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720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721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70722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7072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0724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725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70726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A83B0E73-DE95-4840-85DB-B9EBD12F2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0727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tx1"/>
                </a:solidFill>
              </a:rPr>
              <a:t>1.02 </a:t>
            </a:r>
            <a:br>
              <a:rPr lang="en-US" sz="6000" b="1" dirty="0" smtClean="0">
                <a:solidFill>
                  <a:schemeClr val="tx1"/>
                </a:solidFill>
              </a:rPr>
            </a:br>
            <a:r>
              <a:rPr lang="en-US" sz="6000" b="1" dirty="0" smtClean="0">
                <a:solidFill>
                  <a:schemeClr val="tx1"/>
                </a:solidFill>
              </a:rPr>
              <a:t>Strategies </a:t>
            </a:r>
            <a:r>
              <a:rPr lang="en-US" sz="6000" b="1" dirty="0" smtClean="0">
                <a:solidFill>
                  <a:schemeClr val="tx1"/>
                </a:solidFill>
              </a:rPr>
              <a:t>that can improve </a:t>
            </a:r>
            <a:r>
              <a:rPr lang="en-US" sz="6000" b="1" dirty="0" smtClean="0">
                <a:solidFill>
                  <a:schemeClr val="tx1"/>
                </a:solidFill>
              </a:rPr>
              <a:t>communication</a:t>
            </a:r>
            <a:r>
              <a:rPr 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n-US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sz="4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/>
              <a:t>Communication Strategies</a:t>
            </a:r>
            <a:br>
              <a:rPr lang="en-US" sz="4000" b="1"/>
            </a:br>
            <a:r>
              <a:rPr lang="en-US" sz="4000" b="1"/>
              <a:t>- Personal -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98613"/>
            <a:ext cx="7539038" cy="4497387"/>
          </a:xfrm>
        </p:spPr>
        <p:txBody>
          <a:bodyPr/>
          <a:lstStyle/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Use appropriate terms that patients can understand</a:t>
            </a:r>
          </a:p>
          <a:p>
            <a:pPr eaLnBrk="1" hangingPunct="1">
              <a:defRPr/>
            </a:pPr>
            <a:r>
              <a:rPr lang="en-US" dirty="0"/>
              <a:t>Recognize influences and barriers to overcome them</a:t>
            </a:r>
          </a:p>
          <a:p>
            <a:pPr eaLnBrk="1" hangingPunct="1">
              <a:defRPr/>
            </a:pPr>
            <a:r>
              <a:rPr lang="en-US" dirty="0"/>
              <a:t>Control behavior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/>
              <a:t>Communication Strategies</a:t>
            </a:r>
            <a:br>
              <a:rPr lang="en-US" sz="4000" b="1"/>
            </a:br>
            <a:r>
              <a:rPr lang="en-US" sz="4000" b="1"/>
              <a:t>- Physical -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7386638" cy="4267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dirty="0">
                <a:effectLst/>
              </a:rPr>
              <a:t>Hearing Impairment</a:t>
            </a:r>
          </a:p>
          <a:p>
            <a:pPr eaLnBrk="1" hangingPunct="1">
              <a:defRPr/>
            </a:pPr>
            <a:r>
              <a:rPr lang="en-US" dirty="0"/>
              <a:t>Speak clearly</a:t>
            </a:r>
          </a:p>
          <a:p>
            <a:pPr eaLnBrk="1" hangingPunct="1">
              <a:defRPr/>
            </a:pPr>
            <a:r>
              <a:rPr lang="en-US" dirty="0"/>
              <a:t>Look at the person talking</a:t>
            </a:r>
          </a:p>
          <a:p>
            <a:pPr eaLnBrk="1" hangingPunct="1">
              <a:defRPr/>
            </a:pPr>
            <a:r>
              <a:rPr lang="en-US" dirty="0"/>
              <a:t>Use hearing devices</a:t>
            </a:r>
          </a:p>
          <a:p>
            <a:pPr eaLnBrk="1" hangingPunct="1">
              <a:defRPr/>
            </a:pPr>
            <a:r>
              <a:rPr lang="en-US" dirty="0" smtClean="0"/>
              <a:t>Eliminate </a:t>
            </a:r>
            <a:r>
              <a:rPr lang="en-US" dirty="0"/>
              <a:t>unnecessary sounds</a:t>
            </a:r>
          </a:p>
          <a:p>
            <a:pPr eaLnBrk="1" hangingPunct="1">
              <a:defRPr/>
            </a:pPr>
            <a:r>
              <a:rPr lang="en-US" dirty="0"/>
              <a:t>Go to a quiet </a:t>
            </a:r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/>
              <a:t>Communication Strategies</a:t>
            </a:r>
            <a:br>
              <a:rPr lang="en-US" sz="4000" b="1" dirty="0"/>
            </a:br>
            <a:r>
              <a:rPr lang="en-US" sz="4000" b="1" dirty="0"/>
              <a:t>- Physical -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05000"/>
            <a:ext cx="7462838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dirty="0">
                <a:effectLst/>
              </a:rPr>
              <a:t>Visual Impairment</a:t>
            </a:r>
          </a:p>
          <a:p>
            <a:pPr eaLnBrk="1" hangingPunct="1">
              <a:defRPr/>
            </a:pPr>
            <a:r>
              <a:rPr lang="en-US" dirty="0"/>
              <a:t>Use large print documents</a:t>
            </a:r>
          </a:p>
          <a:p>
            <a:pPr eaLnBrk="1" hangingPunct="1">
              <a:defRPr/>
            </a:pPr>
            <a:r>
              <a:rPr lang="en-US" dirty="0"/>
              <a:t>Use tactile cues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/>
              <a:t>Communication Strategies</a:t>
            </a:r>
            <a:br>
              <a:rPr lang="en-US" sz="4000" b="1"/>
            </a:br>
            <a:r>
              <a:rPr lang="en-US" sz="4000" b="1"/>
              <a:t>- Cultural -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386638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dirty="0">
                <a:effectLst/>
              </a:rPr>
              <a:t>Language</a:t>
            </a:r>
          </a:p>
          <a:p>
            <a:pPr eaLnBrk="1" hangingPunct="1">
              <a:defRPr/>
            </a:pPr>
            <a:r>
              <a:rPr lang="en-US" dirty="0"/>
              <a:t>Secure an interpreter</a:t>
            </a:r>
          </a:p>
          <a:p>
            <a:pPr eaLnBrk="1" hangingPunct="1">
              <a:defRPr/>
            </a:pPr>
            <a:r>
              <a:rPr lang="en-US" dirty="0"/>
              <a:t>Speak slowly</a:t>
            </a:r>
          </a:p>
          <a:p>
            <a:pPr eaLnBrk="1" hangingPunct="1">
              <a:defRPr/>
            </a:pPr>
            <a:r>
              <a:rPr lang="en-US" dirty="0"/>
              <a:t>Use gestures</a:t>
            </a:r>
          </a:p>
          <a:p>
            <a:pPr eaLnBrk="1" hangingPunct="1">
              <a:defRPr/>
            </a:pPr>
            <a:r>
              <a:rPr lang="en-US" dirty="0"/>
              <a:t>Use pictures</a:t>
            </a:r>
          </a:p>
          <a:p>
            <a:pPr eaLnBrk="1" hangingPunct="1">
              <a:defRPr/>
            </a:pPr>
            <a:r>
              <a:rPr lang="en-US" dirty="0"/>
              <a:t>Avoid slang and local phrases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/>
              <a:t>Communication Strategies</a:t>
            </a:r>
            <a:br>
              <a:rPr lang="en-US" sz="4000" b="1"/>
            </a:br>
            <a:r>
              <a:rPr lang="en-US" sz="4000" b="1"/>
              <a:t>- Cultural -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539038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dirty="0">
                <a:effectLst/>
              </a:rPr>
              <a:t>Religion</a:t>
            </a:r>
          </a:p>
          <a:p>
            <a:pPr eaLnBrk="1" hangingPunct="1">
              <a:defRPr/>
            </a:pPr>
            <a:r>
              <a:rPr lang="en-US" dirty="0"/>
              <a:t>Know the practices of others</a:t>
            </a:r>
          </a:p>
          <a:p>
            <a:pPr eaLnBrk="1" hangingPunct="1">
              <a:defRPr/>
            </a:pPr>
            <a:r>
              <a:rPr lang="en-US" dirty="0"/>
              <a:t>Be respectful of the practices of others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/>
              <a:t>Communication Strategies</a:t>
            </a:r>
            <a:br>
              <a:rPr lang="en-US" sz="4000" b="1"/>
            </a:br>
            <a:r>
              <a:rPr lang="en-US" sz="4000" b="1"/>
              <a:t>- Cultural -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98613"/>
            <a:ext cx="7539038" cy="44973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u="sng" dirty="0">
                <a:effectLst/>
              </a:rPr>
              <a:t>Diversity</a:t>
            </a:r>
          </a:p>
          <a:p>
            <a:pPr eaLnBrk="1" hangingPunct="1">
              <a:defRPr/>
            </a:pPr>
            <a:r>
              <a:rPr lang="en-US" dirty="0"/>
              <a:t>Includes Eye Contact, Gestures, and Body Language</a:t>
            </a:r>
          </a:p>
          <a:p>
            <a:pPr lvl="1" eaLnBrk="1" hangingPunct="1">
              <a:defRPr/>
            </a:pPr>
            <a:r>
              <a:rPr lang="en-US" dirty="0"/>
              <a:t>Can be interpreted as sign of hostility and disrespect in some cultures </a:t>
            </a:r>
          </a:p>
          <a:p>
            <a:pPr lvl="1" eaLnBrk="1" hangingPunct="1">
              <a:defRPr/>
            </a:pPr>
            <a:r>
              <a:rPr lang="en-US" dirty="0"/>
              <a:t>Sign of listening and sincerity</a:t>
            </a:r>
          </a:p>
          <a:p>
            <a:pPr lvl="1" eaLnBrk="1" hangingPunct="1">
              <a:defRPr/>
            </a:pPr>
            <a:r>
              <a:rPr lang="en-US" dirty="0"/>
              <a:t>Vary depending on cultural beliefs</a:t>
            </a:r>
          </a:p>
          <a:p>
            <a:pPr lvl="1" eaLnBrk="1" hangingPunct="1"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/>
              <a:t>Communication Strategies</a:t>
            </a:r>
            <a:br>
              <a:rPr lang="en-US" sz="4000" b="1"/>
            </a:br>
            <a:r>
              <a:rPr lang="en-US" sz="4000" b="1"/>
              <a:t>- Environmental -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310438" cy="3886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Accessible patient care areas</a:t>
            </a:r>
          </a:p>
          <a:p>
            <a:pPr eaLnBrk="1" hangingPunct="1">
              <a:defRPr/>
            </a:pPr>
            <a:r>
              <a:rPr lang="en-US" dirty="0"/>
              <a:t>Calm, quiet environment</a:t>
            </a:r>
          </a:p>
          <a:p>
            <a:pPr eaLnBrk="1" hangingPunct="1">
              <a:defRPr/>
            </a:pPr>
            <a:r>
              <a:rPr lang="en-US" dirty="0"/>
              <a:t>Private area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1.02 Understand effective communication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6A4CE-F6F2-4736-BBC2-4FC893DCB3E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ding Grid">
  <a:themeElements>
    <a:clrScheme name="Fading Grid 5">
      <a:dk1>
        <a:srgbClr val="00827F"/>
      </a:dk1>
      <a:lt1>
        <a:srgbClr val="FFFFFF"/>
      </a:lt1>
      <a:dk2>
        <a:srgbClr val="008080"/>
      </a:dk2>
      <a:lt2>
        <a:srgbClr val="FFFFCC"/>
      </a:lt2>
      <a:accent1>
        <a:srgbClr val="6D6FC7"/>
      </a:accent1>
      <a:accent2>
        <a:srgbClr val="006462"/>
      </a:accent2>
      <a:accent3>
        <a:srgbClr val="AAC0C0"/>
      </a:accent3>
      <a:accent4>
        <a:srgbClr val="DADADA"/>
      </a:accent4>
      <a:accent5>
        <a:srgbClr val="BABBE0"/>
      </a:accent5>
      <a:accent6>
        <a:srgbClr val="005A58"/>
      </a:accent6>
      <a:hlink>
        <a:srgbClr val="00FFFF"/>
      </a:hlink>
      <a:folHlink>
        <a:srgbClr val="00FF00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3119</TotalTime>
  <Words>166</Words>
  <Application>Microsoft Office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Fading Grid</vt:lpstr>
      <vt:lpstr>1.02  Strategies that can improve communication  </vt:lpstr>
      <vt:lpstr>Communication Strategies - Personal -</vt:lpstr>
      <vt:lpstr>Communication Strategies - Physical -</vt:lpstr>
      <vt:lpstr>Communication Strategies - Physical -</vt:lpstr>
      <vt:lpstr>Communication Strategies - Cultural -</vt:lpstr>
      <vt:lpstr>Communication Strategies - Cultural -</vt:lpstr>
      <vt:lpstr>Communication Strategies - Cultural -</vt:lpstr>
      <vt:lpstr>Communication Strategies - Environmental -</vt:lpstr>
    </vt:vector>
  </TitlesOfParts>
  <Company>Brainy Betty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1.02 Understand effective communication</dc:title>
  <cp:lastModifiedBy> </cp:lastModifiedBy>
  <cp:revision>159</cp:revision>
  <cp:lastPrinted>2011-05-31T17:59:58Z</cp:lastPrinted>
  <dcterms:created xsi:type="dcterms:W3CDTF">2004-02-03T12:20:47Z</dcterms:created>
  <dcterms:modified xsi:type="dcterms:W3CDTF">2011-06-03T18:43:46Z</dcterms:modified>
</cp:coreProperties>
</file>