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322" r:id="rId3"/>
    <p:sldId id="311" r:id="rId4"/>
    <p:sldId id="347" r:id="rId5"/>
    <p:sldId id="313" r:id="rId6"/>
    <p:sldId id="281" r:id="rId7"/>
    <p:sldId id="324" r:id="rId8"/>
    <p:sldId id="327" r:id="rId9"/>
    <p:sldId id="326" r:id="rId10"/>
    <p:sldId id="345" r:id="rId11"/>
    <p:sldId id="293" r:id="rId12"/>
    <p:sldId id="333" r:id="rId13"/>
    <p:sldId id="332" r:id="rId14"/>
    <p:sldId id="331" r:id="rId15"/>
    <p:sldId id="330" r:id="rId16"/>
    <p:sldId id="329" r:id="rId17"/>
    <p:sldId id="294" r:id="rId18"/>
    <p:sldId id="337" r:id="rId19"/>
    <p:sldId id="336" r:id="rId20"/>
    <p:sldId id="335" r:id="rId21"/>
    <p:sldId id="34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 Thomp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DF9A"/>
    <a:srgbClr val="003366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90928" autoAdjust="0"/>
  </p:normalViewPr>
  <p:slideViewPr>
    <p:cSldViewPr>
      <p:cViewPr varScale="1">
        <p:scale>
          <a:sx n="65" d="100"/>
          <a:sy n="65" d="100"/>
        </p:scale>
        <p:origin x="-10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CAF231-746F-423B-972E-8E6BC997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9E1EB6-F7BF-485B-ADDA-6D78DA515BE4}" type="datetimeFigureOut">
              <a:rPr lang="en-US"/>
              <a:pPr>
                <a:defRPr/>
              </a:pPr>
              <a:t>02-Jun-2011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BBAD62-4F5A-463B-9029-60B73102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BAD62-4F5A-463B-9029-60B73102AB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2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6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5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403DE-E3DE-4925-AC96-E9ACEDEC6127}" type="datetime1">
              <a:rPr lang="en-US" smtClean="0"/>
              <a:t>02-Jun-2011</a:t>
            </a:fld>
            <a:endParaRPr lang="en-US"/>
          </a:p>
        </p:txBody>
      </p:sp>
      <p:sp>
        <p:nvSpPr>
          <p:cNvPr id="108" name="Rectangle 106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9" name="Rectangle 10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CAD5-F087-4DB9-A002-9EB4C3AE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7A5D-95D3-4CEE-9958-AF79C87E0F57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8835-F0C3-4B34-B4E7-97B28F4E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9E8C-E01F-47BA-86FA-0B8BA141D6DA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5913-C25B-4CF5-B6EB-818D334C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F713-8846-4054-9051-12D1BDBD1DCD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5957-6B09-4EC6-983F-34F7A7854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890F-A3DA-4F2F-BDF0-396707713DAE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467D-3E10-4992-9CED-0827FA5D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BD7C-7577-48EF-9DD7-81E56B650BE5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B5E9-02DE-4832-9D48-859D839C7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9B0CF-B50F-4FBE-B932-0E0DB5790782}" type="datetime1">
              <a:rPr lang="en-US" smtClean="0"/>
              <a:t>02-Jun-2011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9F8C9-CB64-4536-A43C-86BC92D5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2349-5304-42EA-BC62-B42EC9A03811}" type="datetime1">
              <a:rPr lang="en-US" smtClean="0"/>
              <a:t>02-Jun-2011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598A-B69B-4098-8E4F-810878A1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F9DFF-E46F-4F4E-939B-797D2AAC7CE9}" type="datetime1">
              <a:rPr lang="en-US" smtClean="0"/>
              <a:t>02-Jun-2011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76BD-5EF2-4866-B497-57015787A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5B5F-C949-4316-9CE8-DA3BC2C236D0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A55C-C433-4706-8956-CBEB1610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50C90-64CC-4295-9842-0FF31CF67E98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C2B8-BB8F-470D-97EC-A437BEFC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6CCD151-326B-442E-8BAD-1F7EA470BFF7}" type="datetime1">
              <a:rPr lang="en-US" smtClean="0"/>
              <a:t>02-Jun-2011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742EA0F8-831A-41A6-8D25-38E68BC9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dirty="0" smtClean="0"/>
              <a:t>Healthcare Career </a:t>
            </a:r>
            <a:r>
              <a:rPr lang="en-US" sz="4800" b="1" dirty="0"/>
              <a:t>P</a:t>
            </a:r>
            <a:r>
              <a:rPr lang="en-US" sz="4800" b="1" dirty="0" smtClean="0"/>
              <a:t>reparation </a:t>
            </a: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0" y="107673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+mj-lt"/>
              </a:rPr>
              <a:t>Objective 1.01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Career Decision Making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8005763" cy="3810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smtClean="0"/>
              <a:t>Review examples</a:t>
            </a:r>
          </a:p>
          <a:p>
            <a:pPr eaLnBrk="1" hangingPunct="1"/>
            <a:r>
              <a:rPr lang="en-US" dirty="0" smtClean="0"/>
              <a:t>Abilities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Interests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Values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2209800"/>
            <a:ext cx="8077200" cy="3962400"/>
          </a:xfrm>
        </p:spPr>
        <p:txBody>
          <a:bodyPr/>
          <a:lstStyle/>
          <a:p>
            <a:pPr marL="1885950" lvl="4" indent="-342900" eaLnBrk="1" hangingPunct="1">
              <a:lnSpc>
                <a:spcPct val="125000"/>
              </a:lnSpc>
            </a:pPr>
            <a:r>
              <a:rPr lang="en-US" sz="4000" dirty="0" smtClean="0"/>
              <a:t>Associate’s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4000" dirty="0" smtClean="0"/>
              <a:t>Bachelor’s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4000" dirty="0" smtClean="0"/>
              <a:t>Master’s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4000" dirty="0" smtClean="0"/>
              <a:t>Doctorate degree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pic>
        <p:nvPicPr>
          <p:cNvPr id="22531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2028" y="44958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6519069" cy="43386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Associate’s degree</a:t>
            </a:r>
          </a:p>
          <a:p>
            <a:pPr lvl="1" eaLnBrk="1" hangingPunct="1"/>
            <a:r>
              <a:rPr lang="en-US" sz="3200" dirty="0" smtClean="0"/>
              <a:t>Undergraduate degree</a:t>
            </a:r>
          </a:p>
          <a:p>
            <a:pPr lvl="1" eaLnBrk="1" hangingPunct="1"/>
            <a:r>
              <a:rPr lang="en-US" sz="3200" dirty="0" smtClean="0"/>
              <a:t>Awarded at community colleges, junior colleges and some four-year colleges</a:t>
            </a:r>
          </a:p>
          <a:p>
            <a:pPr lvl="1" eaLnBrk="1" hangingPunct="1"/>
            <a:r>
              <a:rPr lang="en-US" sz="3200" dirty="0" smtClean="0"/>
              <a:t>Course of study usually </a:t>
            </a:r>
          </a:p>
          <a:p>
            <a:pPr marL="457200" lvl="1" indent="0" eaLnBrk="1" hangingPunct="1">
              <a:buNone/>
            </a:pPr>
            <a:r>
              <a:rPr lang="en-US" sz="3200" dirty="0"/>
              <a:t> </a:t>
            </a:r>
            <a:r>
              <a:rPr lang="en-US" sz="3200" dirty="0" smtClean="0"/>
              <a:t>  lasts two years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2028" y="44958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2209800"/>
            <a:ext cx="6324600" cy="3962400"/>
          </a:xfrm>
        </p:spPr>
        <p:txBody>
          <a:bodyPr/>
          <a:lstStyle/>
          <a:p>
            <a:pPr marL="1885950" lvl="4" indent="-342900"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sz="4000" dirty="0"/>
              <a:t>Bachelor’s degree</a:t>
            </a:r>
          </a:p>
          <a:p>
            <a:pPr marL="1885950" lvl="4" indent="-342900" eaLnBrk="1" hangingPunct="1">
              <a:defRPr/>
            </a:pPr>
            <a:r>
              <a:rPr lang="en-US" sz="3200" dirty="0"/>
              <a:t>Undergraduate degree</a:t>
            </a:r>
          </a:p>
          <a:p>
            <a:pPr marL="1885950" lvl="4" indent="-342900" eaLnBrk="1" hangingPunct="1">
              <a:defRPr/>
            </a:pPr>
            <a:r>
              <a:rPr lang="en-US" sz="3200" dirty="0"/>
              <a:t>Course of study usually lasts four years </a:t>
            </a:r>
            <a:endParaRPr lang="en-US" sz="4000" dirty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2028" y="44958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-685800" y="2209800"/>
            <a:ext cx="8305800" cy="3962400"/>
          </a:xfrm>
        </p:spPr>
        <p:txBody>
          <a:bodyPr/>
          <a:lstStyle/>
          <a:p>
            <a:pPr marL="1885950" lvl="4" indent="-342900" eaLnBrk="1" hangingPunct="1">
              <a:buFont typeface="Wingdings" pitchFamily="2" charset="2"/>
              <a:buNone/>
            </a:pPr>
            <a:r>
              <a:rPr lang="en-US" sz="4000" dirty="0" smtClean="0"/>
              <a:t>Master’s degree</a:t>
            </a:r>
          </a:p>
          <a:p>
            <a:pPr marL="1885950" lvl="4" indent="-342900" eaLnBrk="1" hangingPunct="1"/>
            <a:r>
              <a:rPr lang="en-US" sz="3200" dirty="0" smtClean="0"/>
              <a:t>One- or two-year post graduate degree</a:t>
            </a:r>
          </a:p>
          <a:p>
            <a:pPr marL="1885950" lvl="4" indent="-342900" eaLnBrk="1" hangingPunct="1"/>
            <a:r>
              <a:rPr lang="en-US" sz="3200" dirty="0" smtClean="0"/>
              <a:t>Structure differs with the university</a:t>
            </a:r>
          </a:p>
          <a:p>
            <a:pPr marL="1885950" lvl="4" indent="-342900" eaLnBrk="1" hangingPunct="1"/>
            <a:r>
              <a:rPr lang="en-US" sz="3200" dirty="0" smtClean="0"/>
              <a:t>Specialized</a:t>
            </a:r>
          </a:p>
          <a:p>
            <a:pPr marL="1885950" lvl="4" indent="-342900" eaLnBrk="1" hangingPunct="1"/>
            <a:endParaRPr lang="en-US" sz="4000" dirty="0" smtClean="0"/>
          </a:p>
          <a:p>
            <a:pPr marL="1885950" lvl="4" indent="-342900" eaLnBrk="1" hangingPunct="1">
              <a:lnSpc>
                <a:spcPct val="125000"/>
              </a:lnSpc>
            </a:pPr>
            <a:endParaRPr lang="en-US" sz="4000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2028" y="44958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1905000"/>
            <a:ext cx="7391400" cy="3962400"/>
          </a:xfrm>
        </p:spPr>
        <p:txBody>
          <a:bodyPr/>
          <a:lstStyle/>
          <a:p>
            <a:pPr marL="1885950" lvl="4" indent="-342900" eaLnBrk="1" hangingPunct="1">
              <a:buFont typeface="Wingdings" pitchFamily="2" charset="2"/>
              <a:buNone/>
            </a:pPr>
            <a:r>
              <a:rPr lang="en-US" sz="4000" dirty="0" smtClean="0"/>
              <a:t>Doctorate degree</a:t>
            </a:r>
          </a:p>
          <a:p>
            <a:pPr marL="1885950" lvl="4" indent="-342900" eaLnBrk="1" hangingPunct="1"/>
            <a:r>
              <a:rPr lang="en-US" sz="2800" dirty="0" smtClean="0"/>
              <a:t>Highest level of study or research</a:t>
            </a:r>
          </a:p>
          <a:p>
            <a:pPr marL="1885950" lvl="4" indent="-342900" eaLnBrk="1" hangingPunct="1"/>
            <a:r>
              <a:rPr lang="en-US" sz="2800" dirty="0" smtClean="0"/>
              <a:t>Usually </a:t>
            </a:r>
            <a:r>
              <a:rPr lang="en-US" sz="2800" dirty="0" smtClean="0"/>
              <a:t>takes </a:t>
            </a:r>
            <a:r>
              <a:rPr lang="en-US" sz="2800" dirty="0" smtClean="0"/>
              <a:t>one </a:t>
            </a:r>
            <a:r>
              <a:rPr lang="en-US" sz="2800" dirty="0" smtClean="0"/>
              <a:t>to </a:t>
            </a:r>
            <a:r>
              <a:rPr lang="en-US" sz="2800" dirty="0" smtClean="0"/>
              <a:t>two </a:t>
            </a:r>
            <a:r>
              <a:rPr lang="en-US" sz="2800" dirty="0" smtClean="0"/>
              <a:t>years to complete after Master’s degree</a:t>
            </a:r>
          </a:p>
          <a:p>
            <a:pPr marL="1885950" lvl="4" indent="-342900" eaLnBrk="1" hangingPunct="1"/>
            <a:r>
              <a:rPr lang="en-US" sz="2800" dirty="0" smtClean="0"/>
              <a:t>Some require an additional four to six years.</a:t>
            </a:r>
            <a:endParaRPr lang="en-US" sz="2800" dirty="0" smtClean="0"/>
          </a:p>
          <a:p>
            <a:pPr marL="1885950" lvl="4" indent="-342900" eaLnBrk="1" hangingPunct="1"/>
            <a:r>
              <a:rPr lang="en-US" sz="2800" dirty="0" smtClean="0"/>
              <a:t>Qualifies the holder to practice a specific profession</a:t>
            </a:r>
          </a:p>
          <a:p>
            <a:pPr marL="1885950" lvl="4" indent="-342900" eaLnBrk="1" hangingPunct="1"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7244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Levels of Education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2209800"/>
            <a:ext cx="7239000" cy="3962400"/>
          </a:xfrm>
        </p:spPr>
        <p:txBody>
          <a:bodyPr/>
          <a:lstStyle/>
          <a:p>
            <a:pPr marL="1543050" lvl="4" indent="0" eaLnBrk="1" hangingPunct="1">
              <a:lnSpc>
                <a:spcPct val="125000"/>
              </a:lnSpc>
              <a:buNone/>
            </a:pPr>
            <a:r>
              <a:rPr lang="en-US" sz="3600" b="1" dirty="0" smtClean="0"/>
              <a:t>Review examples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3600" dirty="0" smtClean="0"/>
              <a:t>Associate’s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3600" dirty="0" smtClean="0"/>
              <a:t>Bachelor’s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3600" dirty="0" smtClean="0"/>
              <a:t>Master’s degree</a:t>
            </a:r>
          </a:p>
          <a:p>
            <a:pPr marL="1885950" lvl="4" indent="-342900" eaLnBrk="1" hangingPunct="1">
              <a:lnSpc>
                <a:spcPct val="125000"/>
              </a:lnSpc>
            </a:pPr>
            <a:r>
              <a:rPr lang="en-US" sz="3600" dirty="0" smtClean="0"/>
              <a:t>Doctorate degree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4" descr="MCj023810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2028" y="4495800"/>
            <a:ext cx="199031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Credentialing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Certification 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Licensure 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Registration 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2" descr="C:\Documents and Settings\jthompson\Local Settings\Temporary Internet Files\Content.IE5\TNVVQQJI\MC9004348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717" y="2147886"/>
            <a:ext cx="1491503" cy="149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jthompson\My Documents\My Pictures\licen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0454">
            <a:off x="4381643" y="3784885"/>
            <a:ext cx="1531974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jthompson\Local Settings\Temporary Internet Files\Content.IE5\S43H9UXG\MC9001407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38" y="5181600"/>
            <a:ext cx="1249473" cy="112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jthompson\Local Settings\Temporary Internet Files\Content.IE5\V39WGK53\MC900439599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83" y="4876800"/>
            <a:ext cx="928437" cy="114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Credentialing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/>
              <a:t>Certification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dirty="0"/>
              <a:t>Meeting the requirements of education and/or performance of standards set by an organization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person holding a certification is certified.</a:t>
            </a:r>
            <a:endParaRPr lang="en-US" dirty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074" name="Picture 2" descr="C:\Documents and Settings\jthompson\Local Settings\Temporary Internet Files\Content.IE5\TNVVQQJI\MC9004348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399" y="4689986"/>
            <a:ext cx="2104103" cy="210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Credentialing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/>
              <a:t>Licensure </a:t>
            </a:r>
          </a:p>
          <a:p>
            <a:pPr eaLnBrk="1" hangingPunct="1">
              <a:defRPr/>
            </a:pPr>
            <a:r>
              <a:rPr lang="en-US" dirty="0"/>
              <a:t>Government agency authorizes individuals to work in a given occupation.  Person must pass a state mandated Board Exam and maintain certain standards.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person holds a license.</a:t>
            </a:r>
            <a:endParaRPr lang="en-US" dirty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Picture 2" descr="C:\Documents and Settings\jthompson\My Documents\My Pictures\lice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888" y="5029200"/>
            <a:ext cx="2165387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09600"/>
            <a:ext cx="7772400" cy="11430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Journal Prompt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209800"/>
            <a:ext cx="7772400" cy="38814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5400" dirty="0"/>
              <a:t>“Even if you are on the right path, you will get run over if you are not moving.”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76BD-5EF2-4866-B497-57015787A8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883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Credentialing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/>
              <a:t>Registration </a:t>
            </a:r>
          </a:p>
          <a:p>
            <a:pPr eaLnBrk="1" hangingPunct="1">
              <a:defRPr/>
            </a:pPr>
            <a:r>
              <a:rPr lang="en-US" dirty="0"/>
              <a:t>A regulatory body in a given health care area administers examinations and/or </a:t>
            </a:r>
            <a:r>
              <a:rPr lang="en-US" dirty="0" smtClean="0"/>
              <a:t>maintains </a:t>
            </a:r>
            <a:r>
              <a:rPr lang="en-US" dirty="0"/>
              <a:t>a list of qualified </a:t>
            </a:r>
            <a:r>
              <a:rPr lang="en-US" dirty="0" smtClean="0"/>
              <a:t>personnel.</a:t>
            </a:r>
          </a:p>
          <a:p>
            <a:pPr eaLnBrk="1" hangingPunct="1">
              <a:defRPr/>
            </a:pPr>
            <a:r>
              <a:rPr lang="en-US" dirty="0" smtClean="0"/>
              <a:t>The person is registered.</a:t>
            </a:r>
            <a:endParaRPr lang="en-US" dirty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26" name="Picture 2" descr="C:\Documents and Settings\jthompson\Local Settings\Temporary Internet Files\Content.IE5\S43H9UXG\MC90014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57509"/>
            <a:ext cx="1418827" cy="127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jthompson\Local Settings\Temporary Internet Files\Content.IE5\V39WGK53\MC9004395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147" y="4495800"/>
            <a:ext cx="1238073" cy="152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Credentialing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en-US" sz="3600" b="1" dirty="0" smtClean="0"/>
              <a:t>Review examples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600" dirty="0" smtClean="0"/>
              <a:t>Certification </a:t>
            </a:r>
            <a:endParaRPr lang="en-US" sz="36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sz="3600" dirty="0"/>
              <a:t>Licensure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600" dirty="0" smtClean="0"/>
              <a:t>Registration </a:t>
            </a:r>
            <a:endParaRPr lang="en-US" sz="3600" dirty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2" descr="C:\Documents and Settings\jthompson\Local Settings\Temporary Internet Files\Content.IE5\TNVVQQJI\MC9004348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468" y="2514600"/>
            <a:ext cx="1491503" cy="149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jthompson\My Documents\My Pictures\licen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0454">
            <a:off x="4381643" y="3784885"/>
            <a:ext cx="1531974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jthompson\Local Settings\Temporary Internet Files\Content.IE5\S43H9UXG\MC9001407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38" y="5181600"/>
            <a:ext cx="1249473" cy="112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jthompson\Local Settings\Temporary Internet Files\Content.IE5\V39WGK53\MC900439599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83" y="4876800"/>
            <a:ext cx="928437" cy="114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6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71600" y="871384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Ctr="1"/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Professional Portfolio</a:t>
            </a:r>
            <a:endParaRPr lang="en-US" sz="4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66800" y="25146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You will develop your professional portfolio as the course progresses.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This is an important document that illustrates your accomplishments.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76BD-5EF2-4866-B497-57015787A8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71600" y="871384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Ctr="1"/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Professional Portfolio</a:t>
            </a:r>
            <a:endParaRPr lang="en-US" sz="4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66800" y="25146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Professional way to highlight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person’s 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nowledge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bilities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ü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skills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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Allows for presentation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your information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 an organized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manner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Reflects an integration of classroom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activities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76BD-5EF2-4866-B497-57015787A8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371600" y="5334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Ctr="1"/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Professional Portfolio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Components</a:t>
            </a:r>
            <a:r>
              <a:rPr lang="en-US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0" y="2209800"/>
            <a:ext cx="388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Letter of </a:t>
            </a:r>
            <a:r>
              <a:rPr lang="en-US" sz="2800" dirty="0" smtClean="0">
                <a:latin typeface="+mn-lt"/>
                <a:cs typeface="Arial" pitchFamily="34" charset="0"/>
              </a:rPr>
              <a:t>introduction</a:t>
            </a:r>
            <a:endParaRPr lang="en-US" sz="2800" dirty="0"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smtClean="0">
                <a:latin typeface="+mn-lt"/>
                <a:cs typeface="Arial" pitchFamily="34" charset="0"/>
              </a:rPr>
              <a:t>Resume’</a:t>
            </a:r>
            <a:endParaRPr lang="en-US" sz="2800" dirty="0"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Project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Writing sample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Work-based learning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Oral presentation (Speech)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48200" y="2286000"/>
            <a:ext cx="388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Service learning (Community service)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Credentials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Technology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Leadership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Other content</a:t>
            </a:r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76BD-5EF2-4866-B497-57015787A8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Career Decision Making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8005763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Abilities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Interests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Values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Career Decision Making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14563"/>
            <a:ext cx="8005763" cy="4110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Abilities </a:t>
            </a:r>
          </a:p>
          <a:p>
            <a:pPr eaLnBrk="1" hangingPunct="1"/>
            <a:r>
              <a:rPr lang="en-US" dirty="0" smtClean="0"/>
              <a:t>Competence in an activity or occupation because of one’s skill, training, or other qualifications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1.01 Remember elements of healthcare career decision making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Career Decision Making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14563"/>
            <a:ext cx="8005763" cy="4110037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Interests</a:t>
            </a:r>
          </a:p>
          <a:p>
            <a:pPr eaLnBrk="1" hangingPunct="1"/>
            <a:r>
              <a:rPr lang="en-US" dirty="0" smtClean="0"/>
              <a:t>Something that concerns, involves, draws the attention of, or arouses the curiosity of a person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Career Decision Making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14563"/>
            <a:ext cx="8005763" cy="4110037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Values</a:t>
            </a:r>
          </a:p>
          <a:p>
            <a:pPr eaLnBrk="1" hangingPunct="1"/>
            <a:r>
              <a:rPr lang="en-US" dirty="0" smtClean="0"/>
              <a:t>Relative worth, merit, or importance.  The ideals imparted by society </a:t>
            </a:r>
            <a:r>
              <a:rPr lang="en-US" dirty="0" smtClean="0"/>
              <a:t>and </a:t>
            </a:r>
            <a:r>
              <a:rPr lang="en-US" dirty="0" smtClean="0"/>
              <a:t>have an affective regard – either positive or negative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3542</TotalTime>
  <Words>591</Words>
  <Application>Microsoft Office PowerPoint</Application>
  <PresentationFormat>On-screen Show (4:3)</PresentationFormat>
  <Paragraphs>150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Straight Edge</vt:lpstr>
      <vt:lpstr>PowerPoint Presentation</vt:lpstr>
      <vt:lpstr>Journal Prompt</vt:lpstr>
      <vt:lpstr>PowerPoint Presentation</vt:lpstr>
      <vt:lpstr>PowerPoint Presentation</vt:lpstr>
      <vt:lpstr>PowerPoint Presentation</vt:lpstr>
      <vt:lpstr>Career Decision Making</vt:lpstr>
      <vt:lpstr>Career Decision Making</vt:lpstr>
      <vt:lpstr>Career Decision Making</vt:lpstr>
      <vt:lpstr>Career Decision Making</vt:lpstr>
      <vt:lpstr>Career Decision Making</vt:lpstr>
      <vt:lpstr>Levels of Education</vt:lpstr>
      <vt:lpstr>Levels of Education</vt:lpstr>
      <vt:lpstr>Levels of Education</vt:lpstr>
      <vt:lpstr>Levels of Education</vt:lpstr>
      <vt:lpstr>Levels of Education</vt:lpstr>
      <vt:lpstr>Levels of Education</vt:lpstr>
      <vt:lpstr>Credentialing</vt:lpstr>
      <vt:lpstr>Credentialing</vt:lpstr>
      <vt:lpstr>Credentialing</vt:lpstr>
      <vt:lpstr>Credentialing</vt:lpstr>
      <vt:lpstr>Credentialing</vt:lpstr>
    </vt:vector>
  </TitlesOfParts>
  <Company>SE REGIONAL LME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Remember elements of healthcare career decision making</dc:title>
  <cp:lastModifiedBy> </cp:lastModifiedBy>
  <cp:revision>102</cp:revision>
  <cp:lastPrinted>2011-06-02T14:58:08Z</cp:lastPrinted>
  <dcterms:created xsi:type="dcterms:W3CDTF">2008-11-23T17:12:32Z</dcterms:created>
  <dcterms:modified xsi:type="dcterms:W3CDTF">2011-06-02T14:58:44Z</dcterms:modified>
</cp:coreProperties>
</file>